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6.xml" ContentType="application/vnd.openxmlformats-officedocument.presentationml.tags+xml"/>
  <Override PartName="/ppt/notesSlides/notesSlide50.xml" ContentType="application/vnd.openxmlformats-officedocument.presentationml.notesSlide+xml"/>
  <Override PartName="/ppt/tags/tag17.xml" ContentType="application/vnd.openxmlformats-officedocument.presentationml.tags+xml"/>
  <Override PartName="/ppt/notesSlides/notesSlide51.xml" ContentType="application/vnd.openxmlformats-officedocument.presentationml.notesSlide+xml"/>
  <Override PartName="/ppt/tags/tag18.xml" ContentType="application/vnd.openxmlformats-officedocument.presentationml.tags+xml"/>
  <Override PartName="/ppt/notesSlides/notesSlide52.xml" ContentType="application/vnd.openxmlformats-officedocument.presentationml.notesSlide+xml"/>
  <Override PartName="/ppt/tags/tag19.xml" ContentType="application/vnd.openxmlformats-officedocument.presentationml.tags+xml"/>
  <Override PartName="/ppt/notesSlides/notesSlide53.xml" ContentType="application/vnd.openxmlformats-officedocument.presentationml.notesSlide+xml"/>
  <Override PartName="/ppt/tags/tag20.xml" ContentType="application/vnd.openxmlformats-officedocument.presentationml.tags+xml"/>
  <Override PartName="/ppt/notesSlides/notesSlide54.xml" ContentType="application/vnd.openxmlformats-officedocument.presentationml.notesSlide+xml"/>
  <Override PartName="/ppt/tags/tag21.xml" ContentType="application/vnd.openxmlformats-officedocument.presentationml.tags+xml"/>
  <Override PartName="/ppt/notesSlides/notesSlide55.xml" ContentType="application/vnd.openxmlformats-officedocument.presentationml.notesSlide+xml"/>
  <Override PartName="/ppt/tags/tag22.xml" ContentType="application/vnd.openxmlformats-officedocument.presentationml.tags+xml"/>
  <Override PartName="/ppt/notesSlides/notesSlide56.xml" ContentType="application/vnd.openxmlformats-officedocument.presentationml.notesSlide+xml"/>
  <Override PartName="/ppt/tags/tag23.xml" ContentType="application/vnd.openxmlformats-officedocument.presentationml.tags+xml"/>
  <Override PartName="/ppt/notesSlides/notesSlide57.xml" ContentType="application/vnd.openxmlformats-officedocument.presentationml.notesSlide+xml"/>
  <Override PartName="/ppt/tags/tag24.xml" ContentType="application/vnd.openxmlformats-officedocument.presentationml.tags+xml"/>
  <Override PartName="/ppt/notesSlides/notesSlide58.xml" ContentType="application/vnd.openxmlformats-officedocument.presentationml.notesSlide+xml"/>
  <Override PartName="/ppt/tags/tag25.xml" ContentType="application/vnd.openxmlformats-officedocument.presentationml.tags+xml"/>
  <Override PartName="/ppt/notesSlides/notesSlide59.xml" ContentType="application/vnd.openxmlformats-officedocument.presentationml.notesSlide+xml"/>
  <Override PartName="/ppt/tags/tag26.xml" ContentType="application/vnd.openxmlformats-officedocument.presentationml.tags+xml"/>
  <Override PartName="/ppt/notesSlides/notesSlide60.xml" ContentType="application/vnd.openxmlformats-officedocument.presentationml.notesSlide+xml"/>
  <Override PartName="/ppt/tags/tag27.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121"/>
  </p:notesMasterIdLst>
  <p:sldIdLst>
    <p:sldId id="256" r:id="rId2"/>
    <p:sldId id="309" r:id="rId3"/>
    <p:sldId id="276" r:id="rId4"/>
    <p:sldId id="277" r:id="rId5"/>
    <p:sldId id="286" r:id="rId6"/>
    <p:sldId id="287" r:id="rId7"/>
    <p:sldId id="311" r:id="rId8"/>
    <p:sldId id="278" r:id="rId9"/>
    <p:sldId id="312" r:id="rId10"/>
    <p:sldId id="289" r:id="rId11"/>
    <p:sldId id="313" r:id="rId12"/>
    <p:sldId id="290" r:id="rId13"/>
    <p:sldId id="315" r:id="rId14"/>
    <p:sldId id="397" r:id="rId15"/>
    <p:sldId id="291" r:id="rId16"/>
    <p:sldId id="292" r:id="rId17"/>
    <p:sldId id="293" r:id="rId18"/>
    <p:sldId id="314" r:id="rId19"/>
    <p:sldId id="288" r:id="rId20"/>
    <p:sldId id="318" r:id="rId21"/>
    <p:sldId id="317" r:id="rId22"/>
    <p:sldId id="295" r:id="rId23"/>
    <p:sldId id="296" r:id="rId24"/>
    <p:sldId id="294" r:id="rId25"/>
    <p:sldId id="316" r:id="rId26"/>
    <p:sldId id="319" r:id="rId27"/>
    <p:sldId id="320" r:id="rId28"/>
    <p:sldId id="321" r:id="rId29"/>
    <p:sldId id="323" r:id="rId30"/>
    <p:sldId id="322" r:id="rId31"/>
    <p:sldId id="324" r:id="rId32"/>
    <p:sldId id="325" r:id="rId33"/>
    <p:sldId id="326" r:id="rId34"/>
    <p:sldId id="327" r:id="rId35"/>
    <p:sldId id="328" r:id="rId36"/>
    <p:sldId id="329" r:id="rId37"/>
    <p:sldId id="330" r:id="rId38"/>
    <p:sldId id="331" r:id="rId39"/>
    <p:sldId id="332" r:id="rId40"/>
    <p:sldId id="333" r:id="rId41"/>
    <p:sldId id="334" r:id="rId42"/>
    <p:sldId id="335" r:id="rId43"/>
    <p:sldId id="352" r:id="rId44"/>
    <p:sldId id="353" r:id="rId45"/>
    <p:sldId id="354" r:id="rId46"/>
    <p:sldId id="336" r:id="rId47"/>
    <p:sldId id="337" r:id="rId48"/>
    <p:sldId id="338" r:id="rId49"/>
    <p:sldId id="340" r:id="rId50"/>
    <p:sldId id="341" r:id="rId51"/>
    <p:sldId id="342" r:id="rId52"/>
    <p:sldId id="343" r:id="rId53"/>
    <p:sldId id="344" r:id="rId54"/>
    <p:sldId id="345" r:id="rId55"/>
    <p:sldId id="355" r:id="rId56"/>
    <p:sldId id="356" r:id="rId57"/>
    <p:sldId id="357" r:id="rId58"/>
    <p:sldId id="358" r:id="rId59"/>
    <p:sldId id="359" r:id="rId60"/>
    <p:sldId id="360" r:id="rId61"/>
    <p:sldId id="361" r:id="rId62"/>
    <p:sldId id="362" r:id="rId63"/>
    <p:sldId id="363" r:id="rId64"/>
    <p:sldId id="364" r:id="rId65"/>
    <p:sldId id="365" r:id="rId66"/>
    <p:sldId id="366" r:id="rId67"/>
    <p:sldId id="367" r:id="rId68"/>
    <p:sldId id="368" r:id="rId69"/>
    <p:sldId id="369" r:id="rId70"/>
    <p:sldId id="370" r:id="rId71"/>
    <p:sldId id="371" r:id="rId72"/>
    <p:sldId id="373" r:id="rId73"/>
    <p:sldId id="375" r:id="rId74"/>
    <p:sldId id="374" r:id="rId75"/>
    <p:sldId id="376" r:id="rId76"/>
    <p:sldId id="372" r:id="rId77"/>
    <p:sldId id="377" r:id="rId78"/>
    <p:sldId id="380" r:id="rId79"/>
    <p:sldId id="378" r:id="rId80"/>
    <p:sldId id="381" r:id="rId81"/>
    <p:sldId id="382" r:id="rId82"/>
    <p:sldId id="383" r:id="rId83"/>
    <p:sldId id="384" r:id="rId84"/>
    <p:sldId id="385" r:id="rId85"/>
    <p:sldId id="386" r:id="rId86"/>
    <p:sldId id="279" r:id="rId87"/>
    <p:sldId id="297" r:id="rId88"/>
    <p:sldId id="299" r:id="rId89"/>
    <p:sldId id="300" r:id="rId90"/>
    <p:sldId id="298" r:id="rId91"/>
    <p:sldId id="301" r:id="rId92"/>
    <p:sldId id="302" r:id="rId93"/>
    <p:sldId id="285" r:id="rId94"/>
    <p:sldId id="280" r:id="rId95"/>
    <p:sldId id="282" r:id="rId96"/>
    <p:sldId id="283" r:id="rId97"/>
    <p:sldId id="281" r:id="rId98"/>
    <p:sldId id="388" r:id="rId99"/>
    <p:sldId id="389" r:id="rId100"/>
    <p:sldId id="391" r:id="rId101"/>
    <p:sldId id="390" r:id="rId102"/>
    <p:sldId id="393" r:id="rId103"/>
    <p:sldId id="394" r:id="rId104"/>
    <p:sldId id="395" r:id="rId105"/>
    <p:sldId id="396" r:id="rId106"/>
    <p:sldId id="258" r:id="rId107"/>
    <p:sldId id="398" r:id="rId108"/>
    <p:sldId id="266" r:id="rId109"/>
    <p:sldId id="308" r:id="rId110"/>
    <p:sldId id="268" r:id="rId111"/>
    <p:sldId id="269" r:id="rId112"/>
    <p:sldId id="270" r:id="rId113"/>
    <p:sldId id="271" r:id="rId114"/>
    <p:sldId id="272" r:id="rId115"/>
    <p:sldId id="273" r:id="rId116"/>
    <p:sldId id="274" r:id="rId117"/>
    <p:sldId id="275" r:id="rId118"/>
    <p:sldId id="265" r:id="rId119"/>
    <p:sldId id="392" r:id="rId12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3300"/>
    <a:srgbClr val="CC3300"/>
    <a:srgbClr val="FF6600"/>
    <a:srgbClr val="009900"/>
    <a:srgbClr val="CCECFF"/>
    <a:srgbClr val="FFFF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75935" autoAdjust="0"/>
  </p:normalViewPr>
  <p:slideViewPr>
    <p:cSldViewPr>
      <p:cViewPr varScale="1">
        <p:scale>
          <a:sx n="81" d="100"/>
          <a:sy n="81" d="100"/>
        </p:scale>
        <p:origin x="2502" y="9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02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image" Target="../media/image6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image" Target="../media/image68.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7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1.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4.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5.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86.png"/></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image" Target="../media/image107.emf"/><Relationship Id="rId4" Type="http://schemas.openxmlformats.org/officeDocument/2006/relationships/image" Target="../media/image1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image" Target="../media/image11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defRPr>
            </a:lvl1pPr>
          </a:lstStyle>
          <a:p>
            <a:pPr>
              <a:defRPr/>
            </a:pPr>
            <a:endParaRPr lang="en-US" altLang="zh-CN"/>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defRPr>
            </a:lvl1pPr>
          </a:lstStyle>
          <a:p>
            <a:pPr>
              <a:defRPr/>
            </a:pPr>
            <a:endParaRPr lang="en-US"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786FF7C7-C09A-4DD3-8353-66D43DEF645A}" type="slidenum">
              <a:rPr lang="en-US" altLang="zh-CN"/>
              <a:pPr>
                <a:defRPr/>
              </a:pPr>
              <a:t>‹#›</a:t>
            </a:fld>
            <a:endParaRPr lang="en-US" altLang="zh-CN"/>
          </a:p>
        </p:txBody>
      </p:sp>
    </p:spTree>
    <p:extLst>
      <p:ext uri="{BB962C8B-B14F-4D97-AF65-F5344CB8AC3E}">
        <p14:creationId xmlns:p14="http://schemas.microsoft.com/office/powerpoint/2010/main" val="35782511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4FA5BEB-414F-441D-8E8A-39F2F7DE507A}" type="slidenum">
              <a:rPr lang="en-US" altLang="zh-CN" sz="1200" smtClean="0">
                <a:latin typeface="Arial" panose="020B0604020202020204" pitchFamily="34" charset="0"/>
              </a:rPr>
              <a:pPr/>
              <a:t>1</a:t>
            </a:fld>
            <a:endParaRPr lang="en-US" altLang="zh-CN" sz="1200" smtClean="0">
              <a:latin typeface="Arial" panose="020B0604020202020204" pitchFamily="34"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3649646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835C7E1-8C4A-42B4-A92C-1F22DDAF7E78}" type="slidenum">
              <a:rPr lang="en-US" altLang="zh-CN" sz="1200" smtClean="0">
                <a:latin typeface="Arial" panose="020B0604020202020204" pitchFamily="34" charset="0"/>
              </a:rPr>
              <a:pPr/>
              <a:t>10</a:t>
            </a:fld>
            <a:endParaRPr lang="en-US" altLang="zh-CN" sz="1200" smtClean="0">
              <a:latin typeface="Arial" panose="020B0604020202020204"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pPr eaLnBrk="1" hangingPunct="1"/>
            <a:r>
              <a:rPr lang="zh-CN" altLang="en-US" smtClean="0"/>
              <a:t>截断序列：设计计数器，使得其序列中的状态个数小于最大值</a:t>
            </a:r>
            <a:r>
              <a:rPr lang="en-US" altLang="zh-CN" smtClean="0"/>
              <a:t>2</a:t>
            </a:r>
            <a:r>
              <a:rPr lang="en-US" altLang="zh-CN" baseline="30000" smtClean="0"/>
              <a:t>n</a:t>
            </a:r>
            <a:r>
              <a:rPr lang="zh-CN" altLang="en-US" smtClean="0"/>
              <a:t>。这种序列称为截断序列。</a:t>
            </a:r>
            <a:endParaRPr lang="en-US" altLang="zh-CN" smtClean="0"/>
          </a:p>
          <a:p>
            <a:pPr eaLnBrk="1" hangingPunct="1"/>
            <a:r>
              <a:rPr lang="zh-CN" altLang="en-US" smtClean="0"/>
              <a:t>只要是有</a:t>
            </a:r>
            <a:r>
              <a:rPr lang="en-US" altLang="zh-CN" smtClean="0"/>
              <a:t>10</a:t>
            </a:r>
            <a:r>
              <a:rPr lang="zh-CN" altLang="en-US" smtClean="0"/>
              <a:t>个状态的都可以称为模</a:t>
            </a:r>
            <a:r>
              <a:rPr lang="en-US" altLang="zh-CN" smtClean="0"/>
              <a:t>10</a:t>
            </a:r>
            <a:r>
              <a:rPr lang="zh-CN" altLang="en-US" smtClean="0"/>
              <a:t>计数器。按照</a:t>
            </a:r>
            <a:r>
              <a:rPr lang="en-US" altLang="zh-CN" smtClean="0"/>
              <a:t>0000~1001</a:t>
            </a:r>
            <a:r>
              <a:rPr lang="zh-CN" altLang="en-US" smtClean="0"/>
              <a:t>排序的称为</a:t>
            </a:r>
            <a:r>
              <a:rPr lang="en-US" altLang="zh-CN" smtClean="0"/>
              <a:t>BCD</a:t>
            </a:r>
            <a:r>
              <a:rPr lang="zh-CN" altLang="en-US" smtClean="0"/>
              <a:t>模</a:t>
            </a:r>
            <a:r>
              <a:rPr lang="en-US" altLang="zh-CN" smtClean="0"/>
              <a:t>10</a:t>
            </a:r>
            <a:r>
              <a:rPr lang="zh-CN" altLang="en-US" smtClean="0"/>
              <a:t>计数器。</a:t>
            </a:r>
            <a:endParaRPr lang="en-US" altLang="zh-CN" smtClean="0"/>
          </a:p>
          <a:p>
            <a:pPr eaLnBrk="1" hangingPunct="1"/>
            <a:r>
              <a:rPr lang="en-US" altLang="zh-CN" smtClean="0"/>
              <a:t>Decade:10</a:t>
            </a:r>
            <a:r>
              <a:rPr lang="zh-CN" altLang="en-US" smtClean="0"/>
              <a:t>个一组</a:t>
            </a:r>
            <a:endParaRPr lang="zh-CN" altLang="zh-CN" smtClean="0"/>
          </a:p>
        </p:txBody>
      </p:sp>
    </p:spTree>
    <p:extLst>
      <p:ext uri="{BB962C8B-B14F-4D97-AF65-F5344CB8AC3E}">
        <p14:creationId xmlns:p14="http://schemas.microsoft.com/office/powerpoint/2010/main" val="2151138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a:ln/>
        </p:spPr>
      </p:sp>
      <p:sp>
        <p:nvSpPr>
          <p:cNvPr id="25603" name="备注占位符 2"/>
          <p:cNvSpPr>
            <a:spLocks noGrp="1"/>
          </p:cNvSpPr>
          <p:nvPr>
            <p:ph type="body" idx="1"/>
          </p:nvPr>
        </p:nvSpPr>
        <p:spPr>
          <a:noFill/>
        </p:spPr>
        <p:txBody>
          <a:bodyPr/>
          <a:lstStyle/>
          <a:p>
            <a:r>
              <a:rPr lang="zh-CN" altLang="en-US" dirty="0" smtClean="0"/>
              <a:t>设计原理：在数完</a:t>
            </a:r>
            <a:r>
              <a:rPr lang="en-US" altLang="zh-CN" dirty="0" smtClean="0"/>
              <a:t>0</a:t>
            </a:r>
            <a:r>
              <a:rPr lang="zh-CN" altLang="en-US" dirty="0" smtClean="0"/>
              <a:t>到</a:t>
            </a:r>
            <a:r>
              <a:rPr lang="en-US" altLang="zh-CN" dirty="0" smtClean="0"/>
              <a:t>9</a:t>
            </a:r>
            <a:r>
              <a:rPr lang="zh-CN" altLang="en-US" dirty="0" smtClean="0"/>
              <a:t>以后，数到</a:t>
            </a:r>
            <a:r>
              <a:rPr lang="en-US" altLang="zh-CN" dirty="0" smtClean="0"/>
              <a:t>10</a:t>
            </a:r>
            <a:r>
              <a:rPr lang="zh-CN" altLang="en-US" dirty="0" smtClean="0"/>
              <a:t>的瞬间给出一个低信号到</a:t>
            </a:r>
            <a:r>
              <a:rPr lang="en-US" altLang="zh-CN" dirty="0" smtClean="0"/>
              <a:t>CLR</a:t>
            </a:r>
            <a:r>
              <a:rPr lang="zh-CN" altLang="en-US" dirty="0" smtClean="0"/>
              <a:t>端上，则所有计数器清</a:t>
            </a:r>
            <a:r>
              <a:rPr lang="en-US" altLang="zh-CN" dirty="0" smtClean="0"/>
              <a:t>0.</a:t>
            </a:r>
          </a:p>
          <a:p>
            <a:r>
              <a:rPr lang="zh-CN" altLang="en-US" dirty="0" smtClean="0"/>
              <a:t>一种最容易想到的办法就是，设计一个</a:t>
            </a:r>
            <a:r>
              <a:rPr lang="en-US" altLang="zh-CN" dirty="0" smtClean="0"/>
              <a:t>1010</a:t>
            </a:r>
            <a:r>
              <a:rPr lang="zh-CN" altLang="en-US" dirty="0" smtClean="0"/>
              <a:t>（</a:t>
            </a:r>
            <a:r>
              <a:rPr lang="en-US" altLang="zh-CN" dirty="0" smtClean="0"/>
              <a:t>10</a:t>
            </a:r>
            <a:r>
              <a:rPr lang="zh-CN" altLang="en-US" dirty="0" smtClean="0"/>
              <a:t>）的译码器，采用</a:t>
            </a:r>
            <a:r>
              <a:rPr lang="en-US" altLang="zh-CN" dirty="0" smtClean="0"/>
              <a:t>4</a:t>
            </a:r>
            <a:r>
              <a:rPr lang="zh-CN" altLang="en-US" dirty="0" smtClean="0"/>
              <a:t>输入与非门。</a:t>
            </a:r>
            <a:endParaRPr lang="en-US" altLang="zh-CN" dirty="0" smtClean="0"/>
          </a:p>
          <a:p>
            <a:r>
              <a:rPr lang="zh-CN" altLang="en-US" dirty="0" smtClean="0"/>
              <a:t>但是，进一步考虑到序列的特殊性，从</a:t>
            </a:r>
            <a:r>
              <a:rPr lang="en-US" altLang="zh-CN" dirty="0" smtClean="0"/>
              <a:t>0000</a:t>
            </a:r>
            <a:r>
              <a:rPr lang="zh-CN" altLang="en-US" dirty="0" smtClean="0"/>
              <a:t>到</a:t>
            </a:r>
            <a:r>
              <a:rPr lang="en-US" altLang="zh-CN" dirty="0" smtClean="0"/>
              <a:t>1001</a:t>
            </a:r>
            <a:r>
              <a:rPr lang="zh-CN" altLang="en-US" dirty="0" smtClean="0"/>
              <a:t>，都不会同时在</a:t>
            </a:r>
            <a:r>
              <a:rPr lang="en-US" altLang="zh-CN" dirty="0" smtClean="0"/>
              <a:t>Q1</a:t>
            </a:r>
            <a:r>
              <a:rPr lang="zh-CN" altLang="en-US" dirty="0" smtClean="0"/>
              <a:t>和</a:t>
            </a:r>
            <a:r>
              <a:rPr lang="en-US" altLang="zh-CN" dirty="0" smtClean="0"/>
              <a:t>Q3</a:t>
            </a:r>
            <a:r>
              <a:rPr lang="zh-CN" altLang="en-US" dirty="0" smtClean="0"/>
              <a:t>上具有高电平，所以可以采用部分译码的形式，只使用一个二输入与非门即可。</a:t>
            </a:r>
            <a:endParaRPr lang="en-US" altLang="zh-CN" dirty="0" smtClean="0"/>
          </a:p>
          <a:p>
            <a:r>
              <a:rPr lang="zh-CN" altLang="en-US" dirty="0" smtClean="0"/>
              <a:t>用卡诺图也可以验证，其中</a:t>
            </a:r>
            <a:r>
              <a:rPr lang="en-US" altLang="zh-CN" dirty="0" smtClean="0"/>
              <a:t>0~9</a:t>
            </a:r>
            <a:r>
              <a:rPr lang="zh-CN" altLang="en-US" dirty="0" smtClean="0"/>
              <a:t>要求输出</a:t>
            </a:r>
            <a:r>
              <a:rPr lang="en-US" altLang="zh-CN" dirty="0" smtClean="0"/>
              <a:t>1</a:t>
            </a:r>
            <a:r>
              <a:rPr lang="zh-CN" altLang="en-US" dirty="0" smtClean="0"/>
              <a:t>，</a:t>
            </a:r>
            <a:r>
              <a:rPr lang="en-US" altLang="zh-CN" dirty="0" smtClean="0"/>
              <a:t>1010</a:t>
            </a:r>
            <a:r>
              <a:rPr lang="zh-CN" altLang="en-US" dirty="0" smtClean="0"/>
              <a:t>要求输出</a:t>
            </a:r>
            <a:r>
              <a:rPr lang="en-US" altLang="zh-CN" dirty="0" smtClean="0"/>
              <a:t>0</a:t>
            </a:r>
            <a:r>
              <a:rPr lang="zh-CN" altLang="en-US" dirty="0" smtClean="0"/>
              <a:t>，其余为任意项。则可推出</a:t>
            </a:r>
            <a:r>
              <a:rPr lang="en-US" altLang="zh-CN" dirty="0" smtClean="0"/>
              <a:t>Q</a:t>
            </a:r>
            <a:r>
              <a:rPr lang="en-US" altLang="zh-CN" baseline="-25000" dirty="0" smtClean="0"/>
              <a:t>3</a:t>
            </a:r>
            <a:r>
              <a:rPr lang="en-US" altLang="zh-CN" dirty="0" smtClean="0"/>
              <a:t>’+Q</a:t>
            </a:r>
            <a:r>
              <a:rPr lang="en-US" altLang="zh-CN" baseline="-25000" dirty="0" smtClean="0"/>
              <a:t>1</a:t>
            </a:r>
            <a:r>
              <a:rPr lang="en-US" altLang="zh-CN" dirty="0" smtClean="0"/>
              <a:t>’</a:t>
            </a:r>
          </a:p>
          <a:p>
            <a:r>
              <a:rPr lang="zh-CN" altLang="en-US" dirty="0" smtClean="0"/>
              <a:t>类似的设计方法可以推任意模的计数器。</a:t>
            </a:r>
          </a:p>
        </p:txBody>
      </p:sp>
      <p:sp>
        <p:nvSpPr>
          <p:cNvPr id="25604" name="灯片编号占位符 3"/>
          <p:cNvSpPr>
            <a:spLocks noGrp="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2276881-5B28-4790-9A15-60EDDD85495D}" type="slidenum">
              <a:rPr lang="en-US" altLang="zh-CN" sz="1200" smtClean="0">
                <a:latin typeface="Arial" panose="020B0604020202020204" pitchFamily="34" charset="0"/>
              </a:rPr>
              <a:pPr/>
              <a:t>11</a:t>
            </a:fld>
            <a:endParaRPr lang="en-US" altLang="zh-CN" sz="1200" smtClean="0">
              <a:latin typeface="Arial" panose="020B0604020202020204" pitchFamily="34" charset="0"/>
            </a:endParaRPr>
          </a:p>
        </p:txBody>
      </p:sp>
    </p:spTree>
    <p:extLst>
      <p:ext uri="{BB962C8B-B14F-4D97-AF65-F5344CB8AC3E}">
        <p14:creationId xmlns:p14="http://schemas.microsoft.com/office/powerpoint/2010/main" val="3003088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08EEFF7-E8EA-466B-8DF1-4F79EAB5E9E3}" type="slidenum">
              <a:rPr lang="en-US" altLang="zh-CN" sz="1200" smtClean="0">
                <a:latin typeface="Arial" panose="020B0604020202020204" pitchFamily="34" charset="0"/>
              </a:rPr>
              <a:pPr/>
              <a:t>12</a:t>
            </a:fld>
            <a:endParaRPr lang="en-US" altLang="zh-CN" sz="1200" smtClean="0">
              <a:latin typeface="Arial" panose="020B0604020202020204" pitchFamily="34"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775246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p:spPr>
        <p:txBody>
          <a:bodyPr/>
          <a:lstStyle/>
          <a:p>
            <a:pPr eaLnBrk="1" hangingPunct="1"/>
            <a:r>
              <a:rPr lang="zh-CN" altLang="en-US" smtClean="0"/>
              <a:t>当然，设计的时候，要留意用的是</a:t>
            </a:r>
            <a:r>
              <a:rPr lang="en-US" altLang="zh-CN" smtClean="0"/>
              <a:t>JK</a:t>
            </a:r>
            <a:r>
              <a:rPr lang="zh-CN" altLang="en-US" smtClean="0"/>
              <a:t>触发器，还是</a:t>
            </a:r>
            <a:r>
              <a:rPr lang="en-US" altLang="zh-CN" smtClean="0"/>
              <a:t>D</a:t>
            </a:r>
            <a:r>
              <a:rPr lang="zh-CN" altLang="en-US" smtClean="0"/>
              <a:t>触发器。上升沿还是下降沿。</a:t>
            </a:r>
            <a:endParaRPr lang="en-US" altLang="zh-CN" smtClean="0"/>
          </a:p>
          <a:p>
            <a:pPr eaLnBrk="1" hangingPunct="1"/>
            <a:r>
              <a:rPr lang="zh-CN" altLang="en-US" smtClean="0"/>
              <a:t>回忆：</a:t>
            </a:r>
            <a:r>
              <a:rPr lang="en-US" altLang="zh-CN" smtClean="0"/>
              <a:t>D</a:t>
            </a:r>
            <a:r>
              <a:rPr lang="zh-CN" altLang="en-US" smtClean="0"/>
              <a:t>计数器，如何实现翻转功能？</a:t>
            </a:r>
            <a:endParaRPr lang="en-US" altLang="zh-CN" smtClean="0"/>
          </a:p>
          <a:p>
            <a:pPr eaLnBrk="1" hangingPunct="1"/>
            <a:r>
              <a:rPr lang="zh-CN" altLang="en-US" smtClean="0"/>
              <a:t>把</a:t>
            </a:r>
            <a:r>
              <a:rPr lang="en-US" altLang="zh-CN" smtClean="0"/>
              <a:t>Q’</a:t>
            </a:r>
            <a:r>
              <a:rPr lang="zh-CN" altLang="en-US" smtClean="0"/>
              <a:t>接到</a:t>
            </a:r>
            <a:r>
              <a:rPr lang="en-US" altLang="zh-CN" smtClean="0"/>
              <a:t>D</a:t>
            </a:r>
            <a:r>
              <a:rPr lang="zh-CN" altLang="en-US" smtClean="0"/>
              <a:t>上即可。</a:t>
            </a:r>
            <a:endParaRPr lang="zh-CN" altLang="zh-CN" smtClean="0"/>
          </a:p>
          <a:p>
            <a:endParaRPr lang="zh-CN" altLang="en-US" smtClean="0"/>
          </a:p>
        </p:txBody>
      </p:sp>
      <p:sp>
        <p:nvSpPr>
          <p:cNvPr id="29700" name="灯片编号占位符 3"/>
          <p:cNvSpPr>
            <a:spLocks noGrp="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EF7670A-8E07-4071-9E75-9825874F6F25}" type="slidenum">
              <a:rPr lang="en-US" altLang="zh-CN" sz="1200" smtClean="0">
                <a:latin typeface="Arial" panose="020B0604020202020204" pitchFamily="34" charset="0"/>
              </a:rPr>
              <a:pPr/>
              <a:t>13</a:t>
            </a:fld>
            <a:endParaRPr lang="en-US" altLang="zh-CN" sz="1200" smtClean="0">
              <a:latin typeface="Arial" panose="020B0604020202020204" pitchFamily="34" charset="0"/>
            </a:endParaRPr>
          </a:p>
        </p:txBody>
      </p:sp>
    </p:spTree>
    <p:extLst>
      <p:ext uri="{BB962C8B-B14F-4D97-AF65-F5344CB8AC3E}">
        <p14:creationId xmlns:p14="http://schemas.microsoft.com/office/powerpoint/2010/main" val="1883062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6C83A2E-8C6A-44EC-B5C3-D91DE5AD5D2B}" type="slidenum">
              <a:rPr lang="en-US" altLang="zh-CN" sz="1200" smtClean="0">
                <a:latin typeface="Arial" panose="020B0604020202020204" pitchFamily="34" charset="0"/>
              </a:rPr>
              <a:pPr/>
              <a:t>14</a:t>
            </a:fld>
            <a:endParaRPr lang="en-US" altLang="zh-CN" sz="1200" smtClean="0">
              <a:latin typeface="Arial" panose="020B0604020202020204" pitchFamily="34"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213931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8A3FF7F-065B-4A66-9320-53075797DE89}" type="slidenum">
              <a:rPr lang="en-US" altLang="zh-CN" sz="1200" smtClean="0">
                <a:latin typeface="Arial" panose="020B0604020202020204" pitchFamily="34" charset="0"/>
              </a:rPr>
              <a:pPr/>
              <a:t>15</a:t>
            </a:fld>
            <a:endParaRPr lang="en-US" altLang="zh-CN" sz="1200" smtClean="0">
              <a:latin typeface="Arial" panose="020B0604020202020204" pitchFamily="34"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33701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7BDED52-DE3B-4E7C-BFE4-6D542B04D588}" type="slidenum">
              <a:rPr lang="en-US" altLang="zh-CN" sz="1200" smtClean="0">
                <a:latin typeface="Arial" panose="020B0604020202020204" pitchFamily="34" charset="0"/>
              </a:rPr>
              <a:pPr/>
              <a:t>16</a:t>
            </a:fld>
            <a:endParaRPr lang="en-US" altLang="zh-CN" sz="1200" smtClean="0">
              <a:latin typeface="Arial" panose="020B0604020202020204"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79352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B390A9C-FE9B-41DA-9A6B-F312090F960A}" type="slidenum">
              <a:rPr lang="en-US" altLang="zh-CN" sz="1200" smtClean="0">
                <a:latin typeface="Arial" panose="020B0604020202020204" pitchFamily="34" charset="0"/>
              </a:rPr>
              <a:pPr/>
              <a:t>17</a:t>
            </a:fld>
            <a:endParaRPr lang="en-US" altLang="zh-CN" sz="1200" smtClean="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marL="228600" indent="-228600" eaLnBrk="1" hangingPunct="1">
              <a:buFontTx/>
              <a:buAutoNum type="arabicPeriod"/>
            </a:pPr>
            <a:r>
              <a:rPr lang="zh-CN" altLang="en-US" dirty="0" smtClean="0"/>
              <a:t>负边沿触发。</a:t>
            </a:r>
            <a:endParaRPr lang="en-US" altLang="zh-CN" dirty="0" smtClean="0"/>
          </a:p>
          <a:p>
            <a:pPr marL="228600" indent="-228600" eaLnBrk="1" hangingPunct="1">
              <a:buFontTx/>
              <a:buAutoNum type="arabicPeriod"/>
            </a:pPr>
            <a:r>
              <a:rPr lang="zh-CN" altLang="en-US" dirty="0" smtClean="0"/>
              <a:t>所有</a:t>
            </a:r>
            <a:r>
              <a:rPr lang="en-US" altLang="zh-CN" dirty="0" smtClean="0"/>
              <a:t>JK</a:t>
            </a:r>
            <a:r>
              <a:rPr lang="zh-CN" altLang="en-US" dirty="0" smtClean="0"/>
              <a:t>都接高电平，也即采用了翻转模式。</a:t>
            </a:r>
            <a:endParaRPr lang="en-US" altLang="zh-CN" dirty="0" smtClean="0"/>
          </a:p>
          <a:p>
            <a:pPr marL="228600" indent="-228600" eaLnBrk="1" hangingPunct="1">
              <a:buFontTx/>
              <a:buAutoNum type="arabicPeriod"/>
            </a:pPr>
            <a:r>
              <a:rPr lang="zh-CN" altLang="en-US" dirty="0" smtClean="0"/>
              <a:t>两个时钟信号。</a:t>
            </a:r>
            <a:endParaRPr lang="en-US" altLang="zh-CN" dirty="0" smtClean="0"/>
          </a:p>
          <a:p>
            <a:pPr marL="228600" indent="-228600" eaLnBrk="1" hangingPunct="1">
              <a:buFontTx/>
              <a:buAutoNum type="arabicPeriod"/>
            </a:pPr>
            <a:r>
              <a:rPr lang="zh-CN" altLang="en-US" dirty="0" smtClean="0"/>
              <a:t>当</a:t>
            </a:r>
            <a:r>
              <a:rPr lang="en-US" altLang="zh-CN" dirty="0" smtClean="0"/>
              <a:t>RO1</a:t>
            </a:r>
            <a:r>
              <a:rPr lang="zh-CN" altLang="en-US" dirty="0" smtClean="0"/>
              <a:t>和</a:t>
            </a:r>
            <a:r>
              <a:rPr lang="en-US" altLang="zh-CN" dirty="0" smtClean="0"/>
              <a:t>RO2</a:t>
            </a:r>
            <a:r>
              <a:rPr lang="zh-CN" altLang="en-US" dirty="0" smtClean="0"/>
              <a:t>都为高时，则所有计数器清</a:t>
            </a:r>
            <a:r>
              <a:rPr lang="en-US" altLang="zh-CN" dirty="0" smtClean="0"/>
              <a:t>0.</a:t>
            </a:r>
          </a:p>
          <a:p>
            <a:pPr marL="228600" indent="-228600" eaLnBrk="1" hangingPunct="1">
              <a:buFontTx/>
              <a:buAutoNum type="arabicPeriod"/>
            </a:pPr>
            <a:r>
              <a:rPr lang="zh-CN" altLang="en-US" dirty="0" smtClean="0"/>
              <a:t>如果把</a:t>
            </a:r>
            <a:r>
              <a:rPr lang="en-US" altLang="zh-CN" dirty="0" smtClean="0"/>
              <a:t>Q0</a:t>
            </a:r>
            <a:r>
              <a:rPr lang="zh-CN" altLang="en-US" dirty="0" smtClean="0"/>
              <a:t>和</a:t>
            </a:r>
            <a:r>
              <a:rPr lang="en-US" altLang="zh-CN" dirty="0" smtClean="0"/>
              <a:t>CLK B</a:t>
            </a:r>
            <a:r>
              <a:rPr lang="zh-CN" altLang="en-US" dirty="0" smtClean="0"/>
              <a:t>连接，则构成一个</a:t>
            </a:r>
            <a:r>
              <a:rPr lang="en-US" altLang="zh-CN" dirty="0" smtClean="0"/>
              <a:t>4</a:t>
            </a:r>
            <a:r>
              <a:rPr lang="zh-CN" altLang="en-US" dirty="0" smtClean="0"/>
              <a:t>位模</a:t>
            </a:r>
            <a:r>
              <a:rPr lang="en-US" altLang="zh-CN" dirty="0" smtClean="0"/>
              <a:t>16</a:t>
            </a:r>
            <a:r>
              <a:rPr lang="zh-CN" altLang="en-US" dirty="0" smtClean="0"/>
              <a:t>计数器。</a:t>
            </a:r>
            <a:endParaRPr lang="en-US" altLang="zh-CN" dirty="0" smtClean="0"/>
          </a:p>
          <a:p>
            <a:pPr marL="228600" indent="-228600" eaLnBrk="1" hangingPunct="1">
              <a:buFontTx/>
              <a:buAutoNum type="arabicPeriod"/>
            </a:pPr>
            <a:r>
              <a:rPr lang="en-US" altLang="zh-CN" dirty="0" smtClean="0"/>
              <a:t>74LS93A</a:t>
            </a:r>
            <a:r>
              <a:rPr lang="zh-CN" altLang="en-US" dirty="0" smtClean="0"/>
              <a:t>，可以实现所有模</a:t>
            </a:r>
            <a:r>
              <a:rPr lang="en-US" altLang="zh-CN" dirty="0" smtClean="0"/>
              <a:t>16</a:t>
            </a:r>
            <a:r>
              <a:rPr lang="zh-CN" altLang="en-US" dirty="0" smtClean="0"/>
              <a:t>以内的计数器。</a:t>
            </a:r>
            <a:endParaRPr lang="zh-CN" altLang="zh-CN" dirty="0" smtClean="0"/>
          </a:p>
        </p:txBody>
      </p:sp>
    </p:spTree>
    <p:extLst>
      <p:ext uri="{BB962C8B-B14F-4D97-AF65-F5344CB8AC3E}">
        <p14:creationId xmlns:p14="http://schemas.microsoft.com/office/powerpoint/2010/main" val="1631677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DEAC6D7-BE0C-4BD6-865C-86D62FD94CAB}" type="slidenum">
              <a:rPr lang="en-US" altLang="zh-CN" sz="1200" smtClean="0">
                <a:latin typeface="Arial" panose="020B0604020202020204" pitchFamily="34" charset="0"/>
              </a:rPr>
              <a:pPr/>
              <a:t>19</a:t>
            </a:fld>
            <a:endParaRPr lang="en-US" altLang="zh-CN" sz="1200" smtClean="0">
              <a:latin typeface="Arial" panose="020B0604020202020204" pitchFamily="34"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p:spPr>
        <p:txBody>
          <a:bodyPr/>
          <a:lstStyle/>
          <a:p>
            <a:pPr marL="228600" indent="-228600" eaLnBrk="1" hangingPunct="1">
              <a:buAutoNum type="arabicPeriod"/>
            </a:pPr>
            <a:r>
              <a:rPr lang="en-US" altLang="zh-CN" dirty="0" smtClean="0"/>
              <a:t>JK</a:t>
            </a:r>
            <a:r>
              <a:rPr lang="zh-CN" altLang="en-US" dirty="0" smtClean="0"/>
              <a:t>触发器</a:t>
            </a:r>
            <a:endParaRPr lang="en-US" altLang="zh-CN" dirty="0" smtClean="0"/>
          </a:p>
          <a:p>
            <a:pPr marL="228600" indent="-228600" eaLnBrk="1" hangingPunct="1">
              <a:buAutoNum type="arabicPeriod"/>
            </a:pPr>
            <a:r>
              <a:rPr lang="zh-CN" altLang="en-US" dirty="0" smtClean="0"/>
              <a:t>上升沿触发，且接入</a:t>
            </a:r>
            <a:r>
              <a:rPr lang="zh-CN" altLang="en-US" b="1" dirty="0" smtClean="0"/>
              <a:t>公共时钟信号</a:t>
            </a:r>
            <a:endParaRPr lang="en-US" altLang="zh-CN" b="1" dirty="0" smtClean="0"/>
          </a:p>
          <a:p>
            <a:pPr marL="228600" indent="-228600" eaLnBrk="1" hangingPunct="1">
              <a:buAutoNum type="arabicPeriod"/>
            </a:pPr>
            <a:r>
              <a:rPr lang="zh-CN" altLang="en-US" dirty="0" smtClean="0"/>
              <a:t>高级触发器的</a:t>
            </a:r>
            <a:r>
              <a:rPr lang="en-US" altLang="zh-CN" dirty="0" smtClean="0"/>
              <a:t>J-K</a:t>
            </a:r>
            <a:r>
              <a:rPr lang="zh-CN" altLang="en-US" dirty="0" smtClean="0"/>
              <a:t>输入由低级触发器决定。</a:t>
            </a:r>
            <a:endParaRPr lang="en-US" altLang="zh-CN" dirty="0" smtClean="0"/>
          </a:p>
        </p:txBody>
      </p:sp>
    </p:spTree>
    <p:extLst>
      <p:ext uri="{BB962C8B-B14F-4D97-AF65-F5344CB8AC3E}">
        <p14:creationId xmlns:p14="http://schemas.microsoft.com/office/powerpoint/2010/main" val="3502402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实际绘图时，延时会被忽略。</a:t>
            </a:r>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20</a:t>
            </a:fld>
            <a:endParaRPr lang="en-US" altLang="zh-CN"/>
          </a:p>
        </p:txBody>
      </p:sp>
    </p:spTree>
    <p:extLst>
      <p:ext uri="{BB962C8B-B14F-4D97-AF65-F5344CB8AC3E}">
        <p14:creationId xmlns:p14="http://schemas.microsoft.com/office/powerpoint/2010/main" val="2343867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p:spPr>
      </p:sp>
      <p:sp>
        <p:nvSpPr>
          <p:cNvPr id="7171" name="备注占位符 2"/>
          <p:cNvSpPr>
            <a:spLocks noGrp="1"/>
          </p:cNvSpPr>
          <p:nvPr>
            <p:ph type="body" idx="1"/>
          </p:nvPr>
        </p:nvSpPr>
        <p:spPr>
          <a:noFill/>
        </p:spPr>
        <p:txBody>
          <a:bodyPr/>
          <a:lstStyle/>
          <a:p>
            <a:r>
              <a:rPr lang="zh-CN" altLang="en-US" dirty="0" smtClean="0"/>
              <a:t>能够记忆输入脉冲个数的电路称为计数器。它在时钟脉冲的作用下，根据预定义的状态序列完成计数。</a:t>
            </a:r>
          </a:p>
          <a:p>
            <a:r>
              <a:rPr lang="zh-CN" altLang="en-US" dirty="0" smtClean="0"/>
              <a:t>分类：</a:t>
            </a:r>
          </a:p>
          <a:p>
            <a:r>
              <a:rPr lang="zh-CN" altLang="en-US" dirty="0" smtClean="0"/>
              <a:t>异步计数器（也称行波计数器）</a:t>
            </a:r>
          </a:p>
          <a:p>
            <a:pPr lvl="1"/>
            <a:r>
              <a:rPr lang="zh-CN" altLang="en-US" dirty="0" smtClean="0"/>
              <a:t>无共同时钟，触发器的输出转换作为其他触发器的触发来源。</a:t>
            </a:r>
          </a:p>
          <a:p>
            <a:r>
              <a:rPr lang="zh-CN" altLang="en-US" dirty="0" smtClean="0"/>
              <a:t>同步计数器</a:t>
            </a:r>
          </a:p>
          <a:p>
            <a:pPr lvl="1"/>
            <a:r>
              <a:rPr lang="zh-CN" altLang="en-US" dirty="0" smtClean="0"/>
              <a:t>有共同时钟，所有触发器接受公共时钟脉冲，状态的改变由现态决定。</a:t>
            </a:r>
          </a:p>
          <a:p>
            <a:endParaRPr lang="zh-CN" altLang="en-US" dirty="0" smtClean="0"/>
          </a:p>
        </p:txBody>
      </p:sp>
      <p:sp>
        <p:nvSpPr>
          <p:cNvPr id="7172" name="灯片编号占位符 3"/>
          <p:cNvSpPr>
            <a:spLocks noGrp="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C7EEECE-98A3-4278-85E7-561CA8A1562F}" type="slidenum">
              <a:rPr lang="en-US" altLang="zh-CN" sz="1200" smtClean="0">
                <a:latin typeface="Arial" panose="020B0604020202020204" pitchFamily="34" charset="0"/>
              </a:rPr>
              <a:pPr/>
              <a:t>2</a:t>
            </a:fld>
            <a:endParaRPr lang="en-US" altLang="zh-CN" sz="1200" smtClean="0">
              <a:latin typeface="Arial" panose="020B0604020202020204" pitchFamily="34" charset="0"/>
            </a:endParaRPr>
          </a:p>
        </p:txBody>
      </p:sp>
    </p:spTree>
    <p:extLst>
      <p:ext uri="{BB962C8B-B14F-4D97-AF65-F5344CB8AC3E}">
        <p14:creationId xmlns:p14="http://schemas.microsoft.com/office/powerpoint/2010/main" val="426720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DEAC6D7-BE0C-4BD6-865C-86D62FD94CAB}" type="slidenum">
              <a:rPr lang="en-US" altLang="zh-CN" sz="1200" smtClean="0">
                <a:latin typeface="Arial" panose="020B0604020202020204" pitchFamily="34" charset="0"/>
              </a:rPr>
              <a:pPr/>
              <a:t>21</a:t>
            </a:fld>
            <a:endParaRPr lang="en-US" altLang="zh-CN" sz="1200" smtClean="0">
              <a:latin typeface="Arial" panose="020B0604020202020204" pitchFamily="34"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p:spPr>
        <p:txBody>
          <a:bodyPr/>
          <a:lstStyle/>
          <a:p>
            <a:pPr eaLnBrk="1" hangingPunct="1"/>
            <a:r>
              <a:rPr lang="zh-CN" altLang="en-US" dirty="0" smtClean="0"/>
              <a:t>考虑变化情况，</a:t>
            </a:r>
            <a:r>
              <a:rPr lang="en-US" altLang="zh-CN" dirty="0" smtClean="0"/>
              <a:t>011</a:t>
            </a:r>
            <a:r>
              <a:rPr lang="zh-CN" altLang="en-US" dirty="0" smtClean="0"/>
              <a:t>转</a:t>
            </a:r>
            <a:r>
              <a:rPr lang="en-US" altLang="zh-CN" dirty="0" smtClean="0"/>
              <a:t>100</a:t>
            </a:r>
            <a:r>
              <a:rPr lang="zh-CN" altLang="en-US" dirty="0" smtClean="0"/>
              <a:t>，以及</a:t>
            </a:r>
            <a:r>
              <a:rPr lang="en-US" altLang="zh-CN" dirty="0" smtClean="0"/>
              <a:t>111</a:t>
            </a:r>
            <a:r>
              <a:rPr lang="zh-CN" altLang="en-US" dirty="0" smtClean="0"/>
              <a:t>转</a:t>
            </a:r>
            <a:r>
              <a:rPr lang="en-US" altLang="zh-CN" dirty="0" smtClean="0"/>
              <a:t>000</a:t>
            </a:r>
            <a:r>
              <a:rPr lang="zh-CN" altLang="en-US" dirty="0" smtClean="0"/>
              <a:t>，可知当</a:t>
            </a:r>
            <a:r>
              <a:rPr lang="en-US" altLang="zh-CN" dirty="0" smtClean="0"/>
              <a:t>Q0Q1</a:t>
            </a:r>
            <a:r>
              <a:rPr lang="zh-CN" altLang="en-US" dirty="0" smtClean="0"/>
              <a:t>同时为</a:t>
            </a:r>
            <a:r>
              <a:rPr lang="en-US" altLang="zh-CN" dirty="0" smtClean="0"/>
              <a:t>1</a:t>
            </a:r>
            <a:r>
              <a:rPr lang="zh-CN" altLang="en-US" dirty="0" smtClean="0"/>
              <a:t>时，下一步，</a:t>
            </a:r>
            <a:r>
              <a:rPr lang="en-US" altLang="zh-CN" dirty="0" smtClean="0"/>
              <a:t>Q2</a:t>
            </a:r>
            <a:r>
              <a:rPr lang="zh-CN" altLang="en-US" dirty="0" smtClean="0"/>
              <a:t>发生变化。</a:t>
            </a:r>
            <a:endParaRPr lang="en-US" altLang="zh-CN" dirty="0" smtClean="0"/>
          </a:p>
          <a:p>
            <a:pPr eaLnBrk="1" hangingPunct="1"/>
            <a:endParaRPr lang="en-US" altLang="zh-CN" dirty="0" smtClean="0"/>
          </a:p>
        </p:txBody>
      </p:sp>
    </p:spTree>
    <p:extLst>
      <p:ext uri="{BB962C8B-B14F-4D97-AF65-F5344CB8AC3E}">
        <p14:creationId xmlns:p14="http://schemas.microsoft.com/office/powerpoint/2010/main" val="2912513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03242E2-F660-4A69-83D9-12385B8472BE}" type="slidenum">
              <a:rPr lang="en-US" altLang="zh-CN" sz="1200" smtClean="0">
                <a:latin typeface="Arial" panose="020B0604020202020204" pitchFamily="34" charset="0"/>
              </a:rPr>
              <a:pPr/>
              <a:t>22</a:t>
            </a:fld>
            <a:endParaRPr lang="en-US" altLang="zh-CN" sz="1200" smtClean="0">
              <a:latin typeface="Arial" panose="020B0604020202020204" pitchFamily="34"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239960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ECBC3D6-694E-44EF-ADB5-E487A1A8191F}" type="slidenum">
              <a:rPr lang="en-US" altLang="zh-CN" sz="1200" smtClean="0">
                <a:latin typeface="Arial" panose="020B0604020202020204" pitchFamily="34" charset="0"/>
              </a:rPr>
              <a:pPr/>
              <a:t>23</a:t>
            </a:fld>
            <a:endParaRPr lang="en-US" altLang="zh-CN" sz="1200" smtClean="0">
              <a:latin typeface="Arial" panose="020B0604020202020204" pitchFamily="34"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979346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C8F9331-F7D4-45F3-8203-A1FC78F1E13E}" type="slidenum">
              <a:rPr lang="en-US" altLang="zh-CN" sz="1200" smtClean="0">
                <a:latin typeface="Arial" panose="020B0604020202020204" pitchFamily="34" charset="0"/>
              </a:rPr>
              <a:pPr/>
              <a:t>24</a:t>
            </a:fld>
            <a:endParaRPr lang="en-US" altLang="zh-CN" sz="1200" smtClean="0">
              <a:latin typeface="Arial" panose="020B0604020202020204" pitchFamily="34"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3813567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400" dirty="0" smtClean="0">
                <a:ea typeface="+mn-ea"/>
              </a:rPr>
              <a:t>Mealy</a:t>
            </a:r>
            <a:r>
              <a:rPr lang="zh-CN" altLang="en-US" sz="2400" dirty="0" smtClean="0">
                <a:ea typeface="+mn-ea"/>
              </a:rPr>
              <a:t>模型</a:t>
            </a:r>
          </a:p>
          <a:p>
            <a:pPr lvl="1"/>
            <a:r>
              <a:rPr lang="zh-CN" altLang="en-US" sz="2400" dirty="0" smtClean="0">
                <a:ea typeface="+mn-ea"/>
              </a:rPr>
              <a:t>输出以及次态由输入和现态决定</a:t>
            </a:r>
          </a:p>
          <a:p>
            <a:r>
              <a:rPr lang="en-US" altLang="zh-CN" sz="2400" dirty="0" smtClean="0">
                <a:ea typeface="+mn-ea"/>
              </a:rPr>
              <a:t>Moore</a:t>
            </a:r>
            <a:r>
              <a:rPr lang="zh-CN" altLang="en-US" sz="2400" dirty="0" smtClean="0">
                <a:ea typeface="+mn-ea"/>
              </a:rPr>
              <a:t>模型</a:t>
            </a:r>
          </a:p>
          <a:p>
            <a:pPr lvl="1"/>
            <a:r>
              <a:rPr lang="zh-CN" altLang="en-US" sz="2400" dirty="0" smtClean="0">
                <a:ea typeface="+mn-ea"/>
              </a:rPr>
              <a:t>次态由输入和现态决定，而输出只取决于现态。</a:t>
            </a:r>
          </a:p>
          <a:p>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27</a:t>
            </a:fld>
            <a:endParaRPr lang="en-US" altLang="zh-CN"/>
          </a:p>
        </p:txBody>
      </p:sp>
    </p:spTree>
    <p:extLst>
      <p:ext uri="{BB962C8B-B14F-4D97-AF65-F5344CB8AC3E}">
        <p14:creationId xmlns:p14="http://schemas.microsoft.com/office/powerpoint/2010/main" val="1866952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输入变量</a:t>
            </a:r>
            <a:r>
              <a:rPr lang="en-US" altLang="zh-CN" dirty="0" smtClean="0"/>
              <a:t>(Input variable)</a:t>
            </a:r>
          </a:p>
          <a:p>
            <a:pPr lvl="1"/>
            <a:r>
              <a:rPr lang="zh-CN" altLang="en-US" dirty="0" smtClean="0"/>
              <a:t>源于时序机外部的所有变量</a:t>
            </a:r>
          </a:p>
          <a:p>
            <a:r>
              <a:rPr lang="zh-CN" altLang="en-US" dirty="0" smtClean="0"/>
              <a:t>输出变量</a:t>
            </a:r>
            <a:r>
              <a:rPr lang="en-US" altLang="zh-CN" dirty="0" smtClean="0"/>
              <a:t>(Output variable)</a:t>
            </a:r>
          </a:p>
          <a:p>
            <a:pPr lvl="1"/>
            <a:r>
              <a:rPr lang="zh-CN" altLang="en-US" dirty="0" smtClean="0"/>
              <a:t>离开时序机的所有变量</a:t>
            </a:r>
          </a:p>
          <a:p>
            <a:r>
              <a:rPr lang="zh-CN" altLang="en-US" dirty="0" smtClean="0"/>
              <a:t>状态变量</a:t>
            </a:r>
            <a:r>
              <a:rPr lang="en-US" altLang="zh-CN" dirty="0" smtClean="0"/>
              <a:t>(State variable)</a:t>
            </a:r>
          </a:p>
          <a:p>
            <a:pPr lvl="1"/>
            <a:r>
              <a:rPr lang="zh-CN" altLang="en-US" dirty="0" smtClean="0"/>
              <a:t>触发器输出</a:t>
            </a:r>
          </a:p>
          <a:p>
            <a:r>
              <a:rPr lang="zh-CN" altLang="en-US" dirty="0" smtClean="0"/>
              <a:t>激励变量</a:t>
            </a:r>
            <a:r>
              <a:rPr lang="en-US" altLang="zh-CN" dirty="0" smtClean="0"/>
              <a:t>(Excitation variable</a:t>
            </a:r>
            <a:r>
              <a:rPr lang="zh-CN" altLang="en-US" dirty="0" smtClean="0"/>
              <a:t>）</a:t>
            </a:r>
          </a:p>
          <a:p>
            <a:pPr lvl="1"/>
            <a:r>
              <a:rPr lang="zh-CN" altLang="en-US" dirty="0" smtClean="0"/>
              <a:t>触发器输入</a:t>
            </a:r>
          </a:p>
          <a:p>
            <a:r>
              <a:rPr lang="zh-CN" altLang="en-US" dirty="0" smtClean="0"/>
              <a:t>状态</a:t>
            </a:r>
            <a:r>
              <a:rPr lang="en-US" altLang="zh-CN" dirty="0" smtClean="0"/>
              <a:t>(State)</a:t>
            </a:r>
          </a:p>
          <a:p>
            <a:pPr lvl="1"/>
            <a:r>
              <a:rPr lang="zh-CN" altLang="en-US" dirty="0" smtClean="0"/>
              <a:t>由存储元件的内容来定义</a:t>
            </a:r>
          </a:p>
          <a:p>
            <a:pPr lvl="0" algn="ctr"/>
            <a:r>
              <a:rPr lang="zh-CN" altLang="en-US" sz="1200" dirty="0" smtClean="0">
                <a:ea typeface="+mn-ea"/>
              </a:rPr>
              <a:t>状态变量与状态个数的关系：</a:t>
            </a:r>
            <a:br>
              <a:rPr lang="zh-CN" altLang="en-US" sz="1200" dirty="0" smtClean="0">
                <a:ea typeface="+mn-ea"/>
              </a:rPr>
            </a:br>
            <a:r>
              <a:rPr lang="en-US" altLang="zh-CN" sz="1800" b="1" dirty="0" smtClean="0">
                <a:ea typeface="+mn-ea"/>
              </a:rPr>
              <a:t>2</a:t>
            </a:r>
            <a:r>
              <a:rPr lang="en-US" altLang="zh-CN" sz="1800" b="1" baseline="30000" dirty="0" smtClean="0">
                <a:ea typeface="+mn-ea"/>
              </a:rPr>
              <a:t>x</a:t>
            </a:r>
            <a:r>
              <a:rPr lang="en-US" altLang="zh-CN" sz="1800" b="1" dirty="0" smtClean="0">
                <a:ea typeface="+mn-ea"/>
              </a:rPr>
              <a:t>=y</a:t>
            </a:r>
          </a:p>
          <a:p>
            <a:pPr lvl="0" algn="ctr"/>
            <a:r>
              <a:rPr lang="en-US" altLang="zh-CN" sz="1200" dirty="0" smtClean="0">
                <a:ea typeface="+mn-ea"/>
              </a:rPr>
              <a:t>x</a:t>
            </a:r>
            <a:r>
              <a:rPr lang="zh-CN" altLang="en-US" sz="1200" dirty="0" smtClean="0">
                <a:ea typeface="+mn-ea"/>
              </a:rPr>
              <a:t>：状态变量的个数</a:t>
            </a:r>
          </a:p>
          <a:p>
            <a:pPr lvl="0" algn="ctr"/>
            <a:r>
              <a:rPr lang="en-US" altLang="zh-CN" sz="1200" dirty="0" smtClean="0">
                <a:ea typeface="+mn-ea"/>
              </a:rPr>
              <a:t>y</a:t>
            </a:r>
            <a:r>
              <a:rPr lang="zh-CN" altLang="en-US" sz="1200" dirty="0" smtClean="0">
                <a:ea typeface="+mn-ea"/>
              </a:rPr>
              <a:t>：状态个数</a:t>
            </a:r>
          </a:p>
          <a:p>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28</a:t>
            </a:fld>
            <a:endParaRPr lang="en-US" altLang="zh-CN"/>
          </a:p>
        </p:txBody>
      </p:sp>
    </p:spTree>
    <p:extLst>
      <p:ext uri="{BB962C8B-B14F-4D97-AF65-F5344CB8AC3E}">
        <p14:creationId xmlns:p14="http://schemas.microsoft.com/office/powerpoint/2010/main" val="2359787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时序电路的图形化表示法</a:t>
            </a:r>
          </a:p>
          <a:p>
            <a:r>
              <a:rPr lang="zh-CN" altLang="en-US" dirty="0" smtClean="0"/>
              <a:t>状态图中带标签</a:t>
            </a:r>
            <a:r>
              <a:rPr lang="en-US" altLang="zh-CN" dirty="0" smtClean="0"/>
              <a:t>S</a:t>
            </a:r>
            <a:r>
              <a:rPr lang="zh-CN" altLang="en-US" dirty="0" smtClean="0"/>
              <a:t>的圆形节点表示状态</a:t>
            </a:r>
            <a:r>
              <a:rPr lang="en-US" altLang="zh-CN" dirty="0" smtClean="0"/>
              <a:t>S</a:t>
            </a:r>
            <a:r>
              <a:rPr lang="zh-CN" altLang="en-US" dirty="0" smtClean="0"/>
              <a:t>。</a:t>
            </a:r>
          </a:p>
          <a:p>
            <a:r>
              <a:rPr lang="zh-CN" altLang="en-US" dirty="0" smtClean="0"/>
              <a:t>两个状态间的，带标签的有向边表示，当标签所示条件发生时，两个状态间的转移情况。</a:t>
            </a:r>
          </a:p>
          <a:p>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29</a:t>
            </a:fld>
            <a:endParaRPr lang="en-US" altLang="zh-CN"/>
          </a:p>
        </p:txBody>
      </p:sp>
    </p:spTree>
    <p:extLst>
      <p:ext uri="{BB962C8B-B14F-4D97-AF65-F5344CB8AC3E}">
        <p14:creationId xmlns:p14="http://schemas.microsoft.com/office/powerpoint/2010/main" val="3631120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solidFill>
                  <a:srgbClr val="000514"/>
                </a:solidFill>
                <a:latin typeface="Comic Sans MS" panose="030F0702030302020204" pitchFamily="66" charset="0"/>
                <a:ea typeface="+mn-ea"/>
              </a:rPr>
              <a:t>当现态为</a:t>
            </a:r>
            <a:r>
              <a:rPr lang="en-US" altLang="zh-CN" sz="1200" dirty="0" smtClean="0">
                <a:solidFill>
                  <a:srgbClr val="000514"/>
                </a:solidFill>
                <a:latin typeface="Comic Sans MS" panose="030F0702030302020204" pitchFamily="66" charset="0"/>
                <a:ea typeface="+mn-ea"/>
              </a:rPr>
              <a:t>S1</a:t>
            </a:r>
            <a:r>
              <a:rPr lang="zh-CN" altLang="en-US" sz="1200" dirty="0" smtClean="0">
                <a:solidFill>
                  <a:srgbClr val="000514"/>
                </a:solidFill>
                <a:latin typeface="Comic Sans MS" panose="030F0702030302020204" pitchFamily="66" charset="0"/>
                <a:ea typeface="+mn-ea"/>
              </a:rPr>
              <a:t>，输出为</a:t>
            </a:r>
            <a:r>
              <a:rPr lang="en-US" altLang="zh-CN" sz="1200" dirty="0" smtClean="0">
                <a:solidFill>
                  <a:srgbClr val="000514"/>
                </a:solidFill>
                <a:latin typeface="Comic Sans MS" panose="030F0702030302020204" pitchFamily="66" charset="0"/>
                <a:ea typeface="+mn-ea"/>
              </a:rPr>
              <a:t>O1</a:t>
            </a:r>
            <a:r>
              <a:rPr lang="zh-CN" altLang="en-US" sz="1200" dirty="0" smtClean="0">
                <a:solidFill>
                  <a:srgbClr val="000514"/>
                </a:solidFill>
                <a:latin typeface="Comic Sans MS" panose="030F0702030302020204" pitchFamily="66" charset="0"/>
                <a:ea typeface="+mn-ea"/>
              </a:rPr>
              <a:t>，输入</a:t>
            </a:r>
            <a:r>
              <a:rPr lang="en-US" altLang="zh-CN" sz="1200" dirty="0" smtClean="0">
                <a:solidFill>
                  <a:srgbClr val="000514"/>
                </a:solidFill>
                <a:latin typeface="Comic Sans MS" panose="030F0702030302020204" pitchFamily="66" charset="0"/>
                <a:ea typeface="+mn-ea"/>
              </a:rPr>
              <a:t>I</a:t>
            </a:r>
            <a:r>
              <a:rPr lang="zh-CN" altLang="en-US" sz="1200" dirty="0" smtClean="0">
                <a:solidFill>
                  <a:srgbClr val="000514"/>
                </a:solidFill>
                <a:latin typeface="Comic Sans MS" panose="030F0702030302020204" pitchFamily="66" charset="0"/>
                <a:ea typeface="+mn-ea"/>
              </a:rPr>
              <a:t>，则转换到</a:t>
            </a:r>
            <a:r>
              <a:rPr lang="en-US" altLang="zh-CN" sz="1200" dirty="0" smtClean="0">
                <a:solidFill>
                  <a:srgbClr val="000514"/>
                </a:solidFill>
                <a:latin typeface="Comic Sans MS" panose="030F0702030302020204" pitchFamily="66" charset="0"/>
                <a:ea typeface="+mn-ea"/>
              </a:rPr>
              <a:t>S2</a:t>
            </a:r>
            <a:r>
              <a:rPr lang="zh-CN" altLang="en-US" sz="1200" dirty="0" smtClean="0">
                <a:solidFill>
                  <a:srgbClr val="000514"/>
                </a:solidFill>
                <a:latin typeface="Comic Sans MS" panose="030F0702030302020204" pitchFamily="66" charset="0"/>
                <a:ea typeface="+mn-ea"/>
              </a:rPr>
              <a:t>状态，并输出</a:t>
            </a:r>
            <a:r>
              <a:rPr lang="en-US" altLang="zh-CN" sz="1200" dirty="0" smtClean="0">
                <a:solidFill>
                  <a:srgbClr val="000514"/>
                </a:solidFill>
                <a:latin typeface="Comic Sans MS" panose="030F0702030302020204" pitchFamily="66" charset="0"/>
                <a:ea typeface="+mn-ea"/>
              </a:rPr>
              <a:t>O2</a:t>
            </a:r>
            <a:r>
              <a:rPr lang="zh-CN" altLang="en-US" sz="1200" dirty="0" smtClean="0">
                <a:solidFill>
                  <a:srgbClr val="000514"/>
                </a:solidFill>
                <a:latin typeface="Comic Sans MS" panose="030F0702030302020204" pitchFamily="66" charset="0"/>
                <a:ea typeface="+mn-ea"/>
              </a:rPr>
              <a:t>。</a:t>
            </a:r>
          </a:p>
          <a:p>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31</a:t>
            </a:fld>
            <a:endParaRPr lang="en-US" altLang="zh-CN"/>
          </a:p>
        </p:txBody>
      </p:sp>
    </p:spTree>
    <p:extLst>
      <p:ext uri="{BB962C8B-B14F-4D97-AF65-F5344CB8AC3E}">
        <p14:creationId xmlns:p14="http://schemas.microsoft.com/office/powerpoint/2010/main" val="2431614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ea typeface="+mn-ea"/>
              </a:rPr>
              <a:t>J-K</a:t>
            </a:r>
            <a:r>
              <a:rPr lang="zh-CN" altLang="en-US" dirty="0" smtClean="0">
                <a:ea typeface="+mn-ea"/>
              </a:rPr>
              <a:t>触发器的两种</a:t>
            </a:r>
            <a:r>
              <a:rPr lang="en-US" altLang="zh-CN" dirty="0" smtClean="0">
                <a:ea typeface="+mn-ea"/>
              </a:rPr>
              <a:t>Moore</a:t>
            </a:r>
            <a:r>
              <a:rPr lang="zh-CN" altLang="en-US" dirty="0" smtClean="0">
                <a:ea typeface="+mn-ea"/>
              </a:rPr>
              <a:t>电路表示法</a:t>
            </a:r>
            <a:endParaRPr lang="en-US" altLang="zh-CN" dirty="0" smtClean="0">
              <a:ea typeface="+mn-ea"/>
            </a:endParaRPr>
          </a:p>
          <a:p>
            <a:r>
              <a:rPr lang="en-US" altLang="zh-CN" dirty="0" smtClean="0">
                <a:ea typeface="+mn-ea"/>
              </a:rPr>
              <a:t>(a)</a:t>
            </a:r>
            <a:r>
              <a:rPr lang="zh-CN" altLang="en-US" dirty="0" smtClean="0">
                <a:ea typeface="+mn-ea"/>
              </a:rPr>
              <a:t>输出变量写在状态变量名的下面</a:t>
            </a:r>
            <a:endParaRPr lang="en-US" altLang="zh-CN" dirty="0" smtClean="0">
              <a:ea typeface="+mn-ea"/>
            </a:endParaRPr>
          </a:p>
          <a:p>
            <a:r>
              <a:rPr lang="en-US" altLang="zh-CN" dirty="0" smtClean="0">
                <a:ea typeface="+mn-ea"/>
              </a:rPr>
              <a:t>(b)</a:t>
            </a:r>
            <a:r>
              <a:rPr lang="zh-CN" altLang="en-US" dirty="0" smtClean="0">
                <a:ea typeface="+mn-ea"/>
              </a:rPr>
              <a:t>用弧线表示的输出变量</a:t>
            </a:r>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32</a:t>
            </a:fld>
            <a:endParaRPr lang="en-US" altLang="zh-CN"/>
          </a:p>
        </p:txBody>
      </p:sp>
    </p:spTree>
    <p:extLst>
      <p:ext uri="{BB962C8B-B14F-4D97-AF65-F5344CB8AC3E}">
        <p14:creationId xmlns:p14="http://schemas.microsoft.com/office/powerpoint/2010/main" val="2991070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ea typeface="+mn-ea"/>
              </a:rPr>
              <a:t>状态图的表状形式。列出了时序电路的输入、输出以及状态之间的关系。</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ea typeface="+mn-ea"/>
              </a:rPr>
              <a:t>右上角图中，只指出了</a:t>
            </a:r>
            <a:r>
              <a:rPr lang="en-US" altLang="zh-CN" dirty="0" smtClean="0">
                <a:ea typeface="+mn-ea"/>
              </a:rPr>
              <a:t>z</a:t>
            </a:r>
            <a:r>
              <a:rPr lang="zh-CN" altLang="en-US" dirty="0" smtClean="0">
                <a:ea typeface="+mn-ea"/>
              </a:rPr>
              <a:t>为真的情况</a:t>
            </a:r>
          </a:p>
          <a:p>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33</a:t>
            </a:fld>
            <a:endParaRPr lang="en-US" altLang="zh-CN"/>
          </a:p>
        </p:txBody>
      </p:sp>
    </p:spTree>
    <p:extLst>
      <p:ext uri="{BB962C8B-B14F-4D97-AF65-F5344CB8AC3E}">
        <p14:creationId xmlns:p14="http://schemas.microsoft.com/office/powerpoint/2010/main" val="495299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B43DE76-49E8-4FFF-9AC7-15326B19D333}" type="slidenum">
              <a:rPr lang="en-US" altLang="zh-CN" sz="1200" smtClean="0">
                <a:latin typeface="Arial" panose="020B0604020202020204" pitchFamily="34" charset="0"/>
              </a:rPr>
              <a:pPr/>
              <a:t>3</a:t>
            </a:fld>
            <a:endParaRPr lang="en-US" altLang="zh-CN" sz="1200" smtClean="0">
              <a:latin typeface="Arial" panose="020B0604020202020204" pitchFamily="34"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762220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状态和触发器之间如何关联起来？通过状态转换表</a:t>
            </a:r>
            <a:endParaRPr lang="en-US" altLang="zh-CN" dirty="0" smtClean="0"/>
          </a:p>
          <a:p>
            <a:r>
              <a:rPr lang="zh-CN" altLang="en-US" dirty="0" smtClean="0"/>
              <a:t>先使用状态表的好处？设计完状态流程以前，并不能确定需要几个触发器。</a:t>
            </a:r>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34</a:t>
            </a:fld>
            <a:endParaRPr lang="en-US" altLang="zh-CN"/>
          </a:p>
        </p:txBody>
      </p:sp>
    </p:spTree>
    <p:extLst>
      <p:ext uri="{BB962C8B-B14F-4D97-AF65-F5344CB8AC3E}">
        <p14:creationId xmlns:p14="http://schemas.microsoft.com/office/powerpoint/2010/main" val="3458578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将特定的状态变量值分配给每一状态。</a:t>
            </a:r>
          </a:p>
          <a:p>
            <a:r>
              <a:rPr lang="zh-CN" altLang="en-US" dirty="0" smtClean="0"/>
              <a:t>此处四个状态，</a:t>
            </a:r>
            <a:r>
              <a:rPr lang="en-US" altLang="zh-CN" dirty="0" smtClean="0"/>
              <a:t>2</a:t>
            </a:r>
            <a:r>
              <a:rPr lang="en-US" altLang="zh-CN" baseline="30000" dirty="0" smtClean="0"/>
              <a:t>2</a:t>
            </a:r>
            <a:r>
              <a:rPr lang="en-US" altLang="zh-CN" dirty="0" smtClean="0"/>
              <a:t>=4</a:t>
            </a:r>
            <a:r>
              <a:rPr lang="zh-CN" altLang="en-US" dirty="0" smtClean="0"/>
              <a:t>，需要</a:t>
            </a:r>
            <a:r>
              <a:rPr lang="en-US" altLang="zh-CN" dirty="0" smtClean="0"/>
              <a:t>2</a:t>
            </a:r>
            <a:r>
              <a:rPr lang="zh-CN" altLang="en-US" dirty="0" smtClean="0"/>
              <a:t>个触发器。</a:t>
            </a:r>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35</a:t>
            </a:fld>
            <a:endParaRPr lang="en-US" altLang="zh-CN"/>
          </a:p>
        </p:txBody>
      </p:sp>
    </p:spTree>
    <p:extLst>
      <p:ext uri="{BB962C8B-B14F-4D97-AF65-F5344CB8AC3E}">
        <p14:creationId xmlns:p14="http://schemas.microsoft.com/office/powerpoint/2010/main" val="35868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激励实现的代价：</a:t>
            </a:r>
            <a:r>
              <a:rPr lang="en-US" altLang="zh-CN" dirty="0" smtClean="0"/>
              <a:t>21</a:t>
            </a:r>
            <a:r>
              <a:rPr lang="zh-CN" altLang="en-US" dirty="0" smtClean="0"/>
              <a:t>条逻辑门输入线。</a:t>
            </a:r>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42</a:t>
            </a:fld>
            <a:endParaRPr lang="en-US" altLang="zh-CN"/>
          </a:p>
        </p:txBody>
      </p:sp>
    </p:spTree>
    <p:extLst>
      <p:ext uri="{BB962C8B-B14F-4D97-AF65-F5344CB8AC3E}">
        <p14:creationId xmlns:p14="http://schemas.microsoft.com/office/powerpoint/2010/main" val="852452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Z</a:t>
            </a:r>
            <a:r>
              <a:rPr lang="zh-CN" altLang="en-US" dirty="0" smtClean="0"/>
              <a:t>只和触发器输出状态以及输入有关，和所选择的触发器类型无关。故布尔表达式不变。</a:t>
            </a:r>
            <a:endParaRPr lang="en-US" altLang="zh-CN" dirty="0" smtClean="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45</a:t>
            </a:fld>
            <a:endParaRPr lang="en-US" altLang="zh-CN"/>
          </a:p>
        </p:txBody>
      </p:sp>
    </p:spTree>
    <p:extLst>
      <p:ext uri="{BB962C8B-B14F-4D97-AF65-F5344CB8AC3E}">
        <p14:creationId xmlns:p14="http://schemas.microsoft.com/office/powerpoint/2010/main" val="901829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ea typeface="+mn-ea"/>
              </a:rPr>
              <a:t>在本例中，激励实现的代价</a:t>
            </a:r>
            <a:r>
              <a:rPr lang="en-US" altLang="zh-CN" dirty="0" smtClean="0">
                <a:ea typeface="+mn-ea"/>
              </a:rPr>
              <a:t>J-K</a:t>
            </a:r>
            <a:r>
              <a:rPr lang="zh-CN" altLang="en-US" dirty="0" smtClean="0">
                <a:ea typeface="+mn-ea"/>
              </a:rPr>
              <a:t>和</a:t>
            </a:r>
            <a:r>
              <a:rPr lang="en-US" altLang="zh-CN" dirty="0" smtClean="0">
                <a:ea typeface="+mn-ea"/>
              </a:rPr>
              <a:t>SR</a:t>
            </a:r>
            <a:r>
              <a:rPr lang="zh-CN" altLang="en-US" dirty="0" smtClean="0">
                <a:ea typeface="+mn-ea"/>
              </a:rPr>
              <a:t>相对比</a:t>
            </a:r>
            <a:r>
              <a:rPr lang="en-US" altLang="zh-CN" dirty="0" smtClean="0">
                <a:ea typeface="+mn-ea"/>
              </a:rPr>
              <a:t>D</a:t>
            </a:r>
            <a:r>
              <a:rPr lang="zh-CN" altLang="en-US" dirty="0" smtClean="0">
                <a:ea typeface="+mn-ea"/>
              </a:rPr>
              <a:t>和</a:t>
            </a:r>
            <a:r>
              <a:rPr lang="en-US" altLang="zh-CN" dirty="0" smtClean="0">
                <a:ea typeface="+mn-ea"/>
              </a:rPr>
              <a:t>T</a:t>
            </a:r>
            <a:r>
              <a:rPr lang="zh-CN" altLang="en-US" dirty="0" smtClean="0">
                <a:ea typeface="+mn-ea"/>
              </a:rPr>
              <a:t>触发器要小。</a:t>
            </a:r>
          </a:p>
          <a:p>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52</a:t>
            </a:fld>
            <a:endParaRPr lang="en-US" altLang="zh-CN"/>
          </a:p>
        </p:txBody>
      </p:sp>
    </p:spTree>
    <p:extLst>
      <p:ext uri="{BB962C8B-B14F-4D97-AF65-F5344CB8AC3E}">
        <p14:creationId xmlns:p14="http://schemas.microsoft.com/office/powerpoint/2010/main" val="675355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t>1.</a:t>
            </a:r>
            <a:r>
              <a:rPr lang="zh-CN" altLang="en-US" sz="1200" dirty="0" smtClean="0"/>
              <a:t>确定系统变量：输入变量、状态变量以及输出变量；</a:t>
            </a:r>
          </a:p>
          <a:p>
            <a:r>
              <a:rPr lang="en-US" altLang="zh-CN" sz="1200" dirty="0" smtClean="0"/>
              <a:t>2.</a:t>
            </a:r>
            <a:r>
              <a:rPr lang="zh-CN" altLang="en-US" sz="1200" dirty="0" smtClean="0"/>
              <a:t>确定触发器类型，写出特征方程；</a:t>
            </a:r>
          </a:p>
          <a:p>
            <a:r>
              <a:rPr lang="en-US" altLang="zh-CN" sz="1200" dirty="0" smtClean="0"/>
              <a:t>3.</a:t>
            </a:r>
            <a:r>
              <a:rPr lang="zh-CN" altLang="en-US" sz="1200" dirty="0" smtClean="0"/>
              <a:t>写出激励方程；</a:t>
            </a:r>
          </a:p>
          <a:p>
            <a:r>
              <a:rPr lang="en-US" altLang="zh-CN" sz="1200" dirty="0" smtClean="0"/>
              <a:t>4.</a:t>
            </a:r>
            <a:r>
              <a:rPr lang="zh-CN" altLang="en-US" sz="1200" dirty="0" smtClean="0"/>
              <a:t>写出次态方程；</a:t>
            </a:r>
          </a:p>
          <a:p>
            <a:r>
              <a:rPr lang="en-US" altLang="zh-CN" sz="1200" dirty="0" smtClean="0"/>
              <a:t>5.</a:t>
            </a:r>
            <a:r>
              <a:rPr lang="zh-CN" altLang="en-US" sz="1200" dirty="0" smtClean="0"/>
              <a:t>写出输出方程；</a:t>
            </a:r>
          </a:p>
          <a:p>
            <a:r>
              <a:rPr lang="en-US" altLang="zh-CN" sz="1200" dirty="0" smtClean="0"/>
              <a:t>6.</a:t>
            </a:r>
            <a:r>
              <a:rPr lang="zh-CN" altLang="en-US" sz="1200" dirty="0" smtClean="0"/>
              <a:t>构造转换表；</a:t>
            </a:r>
          </a:p>
          <a:p>
            <a:r>
              <a:rPr lang="en-US" altLang="zh-CN" sz="1200" dirty="0" smtClean="0"/>
              <a:t>7.</a:t>
            </a:r>
            <a:r>
              <a:rPr lang="zh-CN" altLang="en-US" sz="1200" dirty="0" smtClean="0"/>
              <a:t>为每个状态分配相应符号，构造状态图或状态表；</a:t>
            </a:r>
          </a:p>
          <a:p>
            <a:r>
              <a:rPr lang="en-US" altLang="zh-CN" sz="1200" dirty="0" smtClean="0"/>
              <a:t>8.</a:t>
            </a:r>
            <a:r>
              <a:rPr lang="zh-CN" altLang="en-US" sz="1200" dirty="0" smtClean="0"/>
              <a:t>画出时序图（波形图）；</a:t>
            </a:r>
          </a:p>
          <a:p>
            <a:r>
              <a:rPr lang="en-US" altLang="zh-CN" sz="1200" dirty="0" smtClean="0"/>
              <a:t>9.</a:t>
            </a:r>
            <a:r>
              <a:rPr lang="zh-CN" altLang="en-US" sz="1200" dirty="0" smtClean="0"/>
              <a:t>功能分析。</a:t>
            </a:r>
          </a:p>
          <a:p>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54</a:t>
            </a:fld>
            <a:endParaRPr lang="en-US" altLang="zh-CN"/>
          </a:p>
        </p:txBody>
      </p:sp>
    </p:spTree>
    <p:extLst>
      <p:ext uri="{BB962C8B-B14F-4D97-AF65-F5344CB8AC3E}">
        <p14:creationId xmlns:p14="http://schemas.microsoft.com/office/powerpoint/2010/main" val="1943311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1.</a:t>
            </a:r>
            <a:r>
              <a:rPr lang="zh-CN" altLang="en-US" sz="1200" dirty="0" smtClean="0">
                <a:ea typeface="+mn-ea"/>
              </a:rPr>
              <a:t>输入</a:t>
            </a:r>
            <a:r>
              <a:rPr lang="en-US" altLang="zh-CN" sz="1200" dirty="0" smtClean="0">
                <a:ea typeface="+mn-ea"/>
              </a:rPr>
              <a:t>x</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2.</a:t>
            </a:r>
            <a:r>
              <a:rPr lang="zh-CN" altLang="en-US" sz="1200" dirty="0" smtClean="0">
                <a:ea typeface="+mn-ea"/>
              </a:rPr>
              <a:t>输出</a:t>
            </a:r>
            <a:r>
              <a:rPr lang="en-US" altLang="zh-CN" sz="1200" dirty="0" smtClean="0">
                <a:ea typeface="+mn-ea"/>
              </a:rPr>
              <a:t>z</a:t>
            </a:r>
          </a:p>
          <a:p>
            <a:r>
              <a:rPr lang="en-US" altLang="zh-CN" dirty="0" smtClean="0"/>
              <a:t>3.</a:t>
            </a:r>
            <a:r>
              <a:rPr lang="zh-CN" altLang="en-US" dirty="0" smtClean="0"/>
              <a:t>两个</a:t>
            </a:r>
            <a:r>
              <a:rPr lang="en-US" altLang="zh-CN" dirty="0" smtClean="0"/>
              <a:t>JK</a:t>
            </a:r>
            <a:r>
              <a:rPr lang="zh-CN" altLang="en-US" dirty="0" smtClean="0"/>
              <a:t>触发器负边沿触发</a:t>
            </a:r>
          </a:p>
          <a:p>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55</a:t>
            </a:fld>
            <a:endParaRPr lang="en-US" altLang="zh-CN"/>
          </a:p>
        </p:txBody>
      </p:sp>
    </p:spTree>
    <p:extLst>
      <p:ext uri="{BB962C8B-B14F-4D97-AF65-F5344CB8AC3E}">
        <p14:creationId xmlns:p14="http://schemas.microsoft.com/office/powerpoint/2010/main" val="1766603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确定系统变量：输入变量、状态变量以及输出变量；</a:t>
            </a:r>
          </a:p>
          <a:p>
            <a:pPr lvl="1"/>
            <a:r>
              <a:rPr lang="zh-CN" altLang="en-US" dirty="0" smtClean="0"/>
              <a:t>输入变量：</a:t>
            </a:r>
            <a:r>
              <a:rPr lang="en-US" altLang="zh-CN" dirty="0" smtClean="0"/>
              <a:t>x</a:t>
            </a:r>
          </a:p>
          <a:p>
            <a:pPr lvl="1"/>
            <a:r>
              <a:rPr lang="zh-CN" altLang="en-US" dirty="0" smtClean="0"/>
              <a:t>输出变量：</a:t>
            </a:r>
            <a:r>
              <a:rPr lang="en-US" altLang="zh-CN" dirty="0" smtClean="0"/>
              <a:t>z</a:t>
            </a:r>
          </a:p>
          <a:p>
            <a:pPr lvl="1"/>
            <a:r>
              <a:rPr lang="zh-CN" altLang="en-US" dirty="0" smtClean="0"/>
              <a:t>状态变量：</a:t>
            </a:r>
            <a:r>
              <a:rPr lang="en-US" altLang="zh-CN" dirty="0" smtClean="0"/>
              <a:t>y1</a:t>
            </a:r>
            <a:r>
              <a:rPr lang="zh-CN" altLang="en-US" dirty="0" smtClean="0"/>
              <a:t>、</a:t>
            </a:r>
            <a:r>
              <a:rPr lang="en-US" altLang="zh-CN" dirty="0" smtClean="0"/>
              <a:t>y0</a:t>
            </a:r>
          </a:p>
          <a:p>
            <a:r>
              <a:rPr lang="en-US" altLang="zh-CN" dirty="0" smtClean="0"/>
              <a:t>2.</a:t>
            </a:r>
            <a:r>
              <a:rPr lang="zh-CN" altLang="en-US" dirty="0" smtClean="0"/>
              <a:t>确定触发器类型，写出特征方程；</a:t>
            </a:r>
          </a:p>
          <a:p>
            <a:pPr lvl="1"/>
            <a:r>
              <a:rPr lang="en-US" altLang="zh-CN" dirty="0" smtClean="0"/>
              <a:t>y</a:t>
            </a:r>
            <a:r>
              <a:rPr lang="en-US" altLang="zh-CN" baseline="30000" dirty="0" smtClean="0"/>
              <a:t>n+1</a:t>
            </a:r>
            <a:r>
              <a:rPr lang="en-US" altLang="zh-CN" dirty="0" smtClean="0"/>
              <a:t>=</a:t>
            </a:r>
            <a:r>
              <a:rPr lang="en-US" altLang="zh-CN" dirty="0" err="1" smtClean="0"/>
              <a:t>Jy</a:t>
            </a:r>
            <a:r>
              <a:rPr lang="en-US" altLang="zh-CN" baseline="30000" dirty="0" err="1" smtClean="0"/>
              <a:t>n</a:t>
            </a:r>
            <a:r>
              <a:rPr lang="en-US" altLang="zh-CN" dirty="0" smtClean="0"/>
              <a:t>’+</a:t>
            </a:r>
            <a:r>
              <a:rPr lang="en-US" altLang="zh-CN" dirty="0" err="1" smtClean="0"/>
              <a:t>K’y</a:t>
            </a:r>
            <a:r>
              <a:rPr lang="en-US" altLang="zh-CN" baseline="30000" dirty="0" err="1" smtClean="0"/>
              <a:t>n</a:t>
            </a:r>
            <a:endParaRPr lang="en-US" altLang="zh-CN" baseline="30000" dirty="0" smtClean="0"/>
          </a:p>
          <a:p>
            <a:r>
              <a:rPr lang="en-US" altLang="zh-CN" dirty="0" smtClean="0"/>
              <a:t>3.</a:t>
            </a:r>
            <a:r>
              <a:rPr lang="zh-CN" altLang="en-US" dirty="0" smtClean="0"/>
              <a:t>写出激励方程；</a:t>
            </a:r>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56</a:t>
            </a:fld>
            <a:endParaRPr lang="en-US" altLang="zh-CN"/>
          </a:p>
        </p:txBody>
      </p:sp>
    </p:spTree>
    <p:extLst>
      <p:ext uri="{BB962C8B-B14F-4D97-AF65-F5344CB8AC3E}">
        <p14:creationId xmlns:p14="http://schemas.microsoft.com/office/powerpoint/2010/main" val="4173587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4.</a:t>
            </a:r>
            <a:r>
              <a:rPr lang="zh-CN" altLang="en-US" dirty="0" smtClean="0"/>
              <a:t>写出次态方程</a:t>
            </a: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5.</a:t>
            </a:r>
            <a:r>
              <a:rPr lang="zh-CN" altLang="en-US" dirty="0" smtClean="0"/>
              <a:t>写出输出方程；</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6.</a:t>
            </a:r>
            <a:r>
              <a:rPr lang="zh-CN" altLang="en-US" dirty="0" smtClean="0"/>
              <a:t>构造转换表</a:t>
            </a:r>
          </a:p>
          <a:p>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57</a:t>
            </a:fld>
            <a:endParaRPr lang="en-US" altLang="zh-CN"/>
          </a:p>
        </p:txBody>
      </p:sp>
    </p:spTree>
    <p:extLst>
      <p:ext uri="{BB962C8B-B14F-4D97-AF65-F5344CB8AC3E}">
        <p14:creationId xmlns:p14="http://schemas.microsoft.com/office/powerpoint/2010/main" val="1394129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7. </a:t>
            </a:r>
            <a:r>
              <a:rPr lang="zh-CN" altLang="en-US" dirty="0" smtClean="0"/>
              <a:t>为每个状态分配相应符号，构造状态图或状态表</a:t>
            </a:r>
          </a:p>
          <a:p>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59</a:t>
            </a:fld>
            <a:endParaRPr lang="en-US" altLang="zh-CN"/>
          </a:p>
        </p:txBody>
      </p:sp>
    </p:spTree>
    <p:extLst>
      <p:ext uri="{BB962C8B-B14F-4D97-AF65-F5344CB8AC3E}">
        <p14:creationId xmlns:p14="http://schemas.microsoft.com/office/powerpoint/2010/main" val="1444792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4E945F9-6A56-4085-8E94-D0BCA4F5DAE8}" type="slidenum">
              <a:rPr lang="en-US" altLang="zh-CN" sz="1200" smtClean="0">
                <a:latin typeface="Arial" panose="020B0604020202020204" pitchFamily="34" charset="0"/>
              </a:rPr>
              <a:pPr/>
              <a:t>4</a:t>
            </a:fld>
            <a:endParaRPr lang="en-US" altLang="zh-CN" sz="1200" smtClean="0">
              <a:latin typeface="Arial" panose="020B0604020202020204" pitchFamily="34" charset="0"/>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pPr eaLnBrk="1" hangingPunct="1"/>
            <a:r>
              <a:rPr lang="zh-CN" altLang="en-US" smtClean="0"/>
              <a:t>如果最低有效位为</a:t>
            </a:r>
            <a:r>
              <a:rPr lang="en-US" altLang="zh-CN" smtClean="0"/>
              <a:t>Q</a:t>
            </a:r>
            <a:r>
              <a:rPr lang="en-US" altLang="zh-CN" baseline="-25000" smtClean="0"/>
              <a:t>0</a:t>
            </a:r>
            <a:r>
              <a:rPr lang="zh-CN" altLang="en-US" smtClean="0"/>
              <a:t>，最高有效位为</a:t>
            </a:r>
            <a:r>
              <a:rPr lang="en-US" altLang="zh-CN" smtClean="0"/>
              <a:t>Q</a:t>
            </a:r>
            <a:r>
              <a:rPr lang="en-US" altLang="zh-CN" baseline="-25000" smtClean="0"/>
              <a:t>2</a:t>
            </a:r>
            <a:r>
              <a:rPr lang="zh-CN" altLang="en-US" smtClean="0"/>
              <a:t>，观察变化</a:t>
            </a:r>
            <a:endParaRPr lang="en-US" altLang="zh-CN" smtClean="0"/>
          </a:p>
          <a:p>
            <a:pPr eaLnBrk="1" hangingPunct="1"/>
            <a:r>
              <a:rPr lang="zh-CN" altLang="en-US" smtClean="0"/>
              <a:t>最低有效位</a:t>
            </a:r>
            <a:r>
              <a:rPr lang="en-US" altLang="zh-CN" smtClean="0"/>
              <a:t>Q</a:t>
            </a:r>
            <a:r>
              <a:rPr lang="en-US" altLang="zh-CN" baseline="-25000" smtClean="0"/>
              <a:t>0</a:t>
            </a:r>
            <a:r>
              <a:rPr lang="zh-CN" altLang="en-US" smtClean="0"/>
              <a:t>每次都变化</a:t>
            </a:r>
            <a:endParaRPr lang="en-US" altLang="zh-CN" smtClean="0"/>
          </a:p>
          <a:p>
            <a:pPr eaLnBrk="1" hangingPunct="1"/>
            <a:r>
              <a:rPr lang="zh-CN" altLang="en-US" smtClean="0"/>
              <a:t>每次</a:t>
            </a:r>
            <a:r>
              <a:rPr lang="en-US" altLang="zh-CN" smtClean="0"/>
              <a:t>Q</a:t>
            </a:r>
            <a:r>
              <a:rPr lang="en-US" altLang="zh-CN" baseline="-25000" smtClean="0"/>
              <a:t>0</a:t>
            </a:r>
            <a:r>
              <a:rPr lang="zh-CN" altLang="en-US" smtClean="0"/>
              <a:t>从</a:t>
            </a:r>
            <a:r>
              <a:rPr lang="en-US" altLang="zh-CN" smtClean="0"/>
              <a:t>1</a:t>
            </a:r>
            <a:r>
              <a:rPr lang="zh-CN" altLang="en-US" smtClean="0"/>
              <a:t>变</a:t>
            </a:r>
            <a:r>
              <a:rPr lang="en-US" altLang="zh-CN" smtClean="0"/>
              <a:t>0</a:t>
            </a:r>
            <a:r>
              <a:rPr lang="zh-CN" altLang="en-US" smtClean="0"/>
              <a:t>时，</a:t>
            </a:r>
            <a:r>
              <a:rPr lang="en-US" altLang="zh-CN" smtClean="0"/>
              <a:t>Q</a:t>
            </a:r>
            <a:r>
              <a:rPr lang="en-US" altLang="zh-CN" baseline="-25000" smtClean="0"/>
              <a:t>1</a:t>
            </a:r>
            <a:r>
              <a:rPr lang="zh-CN" altLang="en-US" smtClean="0"/>
              <a:t>发生变化。</a:t>
            </a:r>
          </a:p>
          <a:p>
            <a:pPr eaLnBrk="1" hangingPunct="1"/>
            <a:r>
              <a:rPr lang="zh-CN" altLang="en-US" smtClean="0"/>
              <a:t>每次</a:t>
            </a:r>
            <a:r>
              <a:rPr lang="en-US" altLang="zh-CN" smtClean="0"/>
              <a:t>Q</a:t>
            </a:r>
            <a:r>
              <a:rPr lang="en-US" altLang="zh-CN" baseline="-25000" smtClean="0"/>
              <a:t>1</a:t>
            </a:r>
            <a:r>
              <a:rPr lang="zh-CN" altLang="en-US" smtClean="0"/>
              <a:t>从</a:t>
            </a:r>
            <a:r>
              <a:rPr lang="en-US" altLang="zh-CN" smtClean="0"/>
              <a:t>1</a:t>
            </a:r>
            <a:r>
              <a:rPr lang="zh-CN" altLang="en-US" smtClean="0"/>
              <a:t>变</a:t>
            </a:r>
            <a:r>
              <a:rPr lang="en-US" altLang="zh-CN" smtClean="0"/>
              <a:t>0</a:t>
            </a:r>
            <a:r>
              <a:rPr lang="zh-CN" altLang="en-US" smtClean="0"/>
              <a:t>时，</a:t>
            </a:r>
            <a:r>
              <a:rPr lang="en-US" altLang="zh-CN" smtClean="0"/>
              <a:t>Q</a:t>
            </a:r>
            <a:r>
              <a:rPr lang="en-US" altLang="zh-CN" baseline="-25000" smtClean="0"/>
              <a:t>2</a:t>
            </a:r>
            <a:r>
              <a:rPr lang="zh-CN" altLang="en-US" smtClean="0"/>
              <a:t>发生变化。</a:t>
            </a:r>
            <a:endParaRPr lang="zh-CN" altLang="zh-CN" baseline="-25000" smtClean="0"/>
          </a:p>
          <a:p>
            <a:pPr eaLnBrk="1" hangingPunct="1"/>
            <a:endParaRPr lang="zh-CN" altLang="zh-CN" smtClean="0"/>
          </a:p>
        </p:txBody>
      </p:sp>
    </p:spTree>
    <p:extLst>
      <p:ext uri="{BB962C8B-B14F-4D97-AF65-F5344CB8AC3E}">
        <p14:creationId xmlns:p14="http://schemas.microsoft.com/office/powerpoint/2010/main" val="28545652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ea typeface="+mn-ea"/>
              </a:rPr>
              <a:t>4</a:t>
            </a:r>
            <a:r>
              <a:rPr lang="zh-CN" altLang="en-US" sz="1200" dirty="0" smtClean="0">
                <a:ea typeface="+mn-ea"/>
              </a:rPr>
              <a:t>个输出</a:t>
            </a:r>
            <a:r>
              <a:rPr lang="en-US" altLang="zh-CN" sz="1200" dirty="0" smtClean="0">
                <a:ea typeface="+mn-ea"/>
              </a:rPr>
              <a:t>Q</a:t>
            </a:r>
            <a:r>
              <a:rPr lang="en-US" altLang="zh-CN" sz="1200" baseline="-25000" dirty="0" smtClean="0">
                <a:ea typeface="+mn-ea"/>
              </a:rPr>
              <a:t>1</a:t>
            </a:r>
            <a:r>
              <a:rPr lang="en-US" altLang="zh-CN" sz="1200" dirty="0" smtClean="0">
                <a:ea typeface="+mn-ea"/>
              </a:rPr>
              <a:t>~Q</a:t>
            </a:r>
            <a:r>
              <a:rPr lang="en-US" altLang="zh-CN" sz="1200" baseline="-25000" dirty="0" smtClean="0">
                <a:ea typeface="+mn-ea"/>
              </a:rPr>
              <a:t>4</a:t>
            </a:r>
          </a:p>
          <a:p>
            <a:r>
              <a:rPr lang="en-US" altLang="zh-CN" sz="1200" dirty="0" smtClean="0">
                <a:ea typeface="+mn-ea"/>
              </a:rPr>
              <a:t>4</a:t>
            </a:r>
            <a:r>
              <a:rPr lang="zh-CN" altLang="en-US" sz="1200" dirty="0" smtClean="0">
                <a:ea typeface="+mn-ea"/>
              </a:rPr>
              <a:t>个</a:t>
            </a:r>
            <a:r>
              <a:rPr lang="en-US" altLang="zh-CN" sz="1200" dirty="0" smtClean="0">
                <a:ea typeface="+mn-ea"/>
              </a:rPr>
              <a:t>D</a:t>
            </a:r>
            <a:r>
              <a:rPr lang="zh-CN" altLang="en-US" sz="1200" dirty="0" smtClean="0">
                <a:ea typeface="+mn-ea"/>
              </a:rPr>
              <a:t>触发器正脉冲触发</a:t>
            </a:r>
          </a:p>
          <a:p>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61</a:t>
            </a:fld>
            <a:endParaRPr lang="en-US" altLang="zh-CN"/>
          </a:p>
        </p:txBody>
      </p:sp>
    </p:spTree>
    <p:extLst>
      <p:ext uri="{BB962C8B-B14F-4D97-AF65-F5344CB8AC3E}">
        <p14:creationId xmlns:p14="http://schemas.microsoft.com/office/powerpoint/2010/main" val="3002563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为每个状态分配相应符号，构造状态图或状态表</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65</a:t>
            </a:fld>
            <a:endParaRPr lang="en-US" altLang="zh-CN"/>
          </a:p>
        </p:txBody>
      </p:sp>
    </p:spTree>
    <p:extLst>
      <p:ext uri="{BB962C8B-B14F-4D97-AF65-F5344CB8AC3E}">
        <p14:creationId xmlns:p14="http://schemas.microsoft.com/office/powerpoint/2010/main" val="7307372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时序电路合成过程中，最具挑战性的部分就是从口头或书面的问题描述来形成状态图。</a:t>
            </a:r>
          </a:p>
          <a:p>
            <a:r>
              <a:rPr lang="zh-CN" altLang="en-US" dirty="0" smtClean="0"/>
              <a:t>在时序设计中构造状态图类似于在组合逻辑设计中构造真值表。</a:t>
            </a:r>
          </a:p>
          <a:p>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71</a:t>
            </a:fld>
            <a:endParaRPr lang="en-US" altLang="zh-CN"/>
          </a:p>
        </p:txBody>
      </p:sp>
    </p:spTree>
    <p:extLst>
      <p:ext uri="{BB962C8B-B14F-4D97-AF65-F5344CB8AC3E}">
        <p14:creationId xmlns:p14="http://schemas.microsoft.com/office/powerpoint/2010/main" val="1846566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例</a:t>
            </a:r>
            <a:r>
              <a:rPr lang="en-US" altLang="zh-CN" sz="1200" dirty="0" smtClean="0"/>
              <a:t>1</a:t>
            </a:r>
            <a:r>
              <a:rPr lang="zh-CN" altLang="en-US" sz="1200" dirty="0" smtClean="0"/>
              <a:t>：同步可逆十进制计数器</a:t>
            </a:r>
            <a:br>
              <a:rPr lang="zh-CN" altLang="en-US" sz="1200" dirty="0" smtClean="0"/>
            </a:br>
            <a:r>
              <a:rPr lang="zh-CN" altLang="en-US" sz="1200" dirty="0" smtClean="0"/>
              <a:t>为同步可逆十进制计数器创建状态图。计数器根据模式控制输入信号的值以二进制的形式向上或向下计数。模式控制输入</a:t>
            </a:r>
            <a:r>
              <a:rPr lang="en-US" altLang="zh-CN" sz="1200" b="1" dirty="0" smtClean="0"/>
              <a:t>M=0</a:t>
            </a:r>
            <a:r>
              <a:rPr lang="zh-CN" altLang="en-US" sz="1200" dirty="0" smtClean="0"/>
              <a:t>时，计数器向上计数；</a:t>
            </a:r>
            <a:r>
              <a:rPr lang="en-US" altLang="zh-CN" sz="1200" b="1" dirty="0" smtClean="0"/>
              <a:t>M=1</a:t>
            </a:r>
            <a:r>
              <a:rPr lang="zh-CN" altLang="en-US" sz="1200" dirty="0" smtClean="0"/>
              <a:t>时，计数器向下计数。计数器可以重复或循环计数，如果向上计数且达到终止计数值，则计数器</a:t>
            </a:r>
            <a:r>
              <a:rPr lang="zh-CN" altLang="en-US" sz="1200" b="1" dirty="0" smtClean="0"/>
              <a:t>输出</a:t>
            </a:r>
            <a:r>
              <a:rPr lang="en-US" altLang="zh-CN" sz="1200" b="1" dirty="0" smtClean="0"/>
              <a:t>y</a:t>
            </a:r>
            <a:r>
              <a:rPr lang="zh-CN" altLang="en-US" sz="1200" b="1" dirty="0" smtClean="0"/>
              <a:t>为</a:t>
            </a:r>
            <a:r>
              <a:rPr lang="en-US" altLang="zh-CN" sz="1200" b="1" dirty="0" smtClean="0"/>
              <a:t>1</a:t>
            </a:r>
            <a:r>
              <a:rPr lang="zh-CN" altLang="en-US" sz="1200" dirty="0" smtClean="0"/>
              <a:t>。如果是向下计数且达到终止计数值，则另一个</a:t>
            </a:r>
            <a:r>
              <a:rPr lang="zh-CN" altLang="en-US" sz="1200" b="1" dirty="0" smtClean="0"/>
              <a:t>输出</a:t>
            </a:r>
            <a:r>
              <a:rPr lang="en-US" altLang="zh-CN" sz="1200" b="1" dirty="0" smtClean="0"/>
              <a:t>z</a:t>
            </a:r>
            <a:r>
              <a:rPr lang="zh-CN" altLang="en-US" sz="1200" b="1" dirty="0" smtClean="0"/>
              <a:t>为</a:t>
            </a:r>
            <a:r>
              <a:rPr lang="en-US" altLang="zh-CN" sz="1200" b="1" dirty="0" smtClean="0"/>
              <a:t>1</a:t>
            </a:r>
            <a:r>
              <a:rPr lang="zh-CN" altLang="en-US" sz="1200" dirty="0" smtClean="0"/>
              <a:t>。</a:t>
            </a:r>
          </a:p>
          <a:p>
            <a:r>
              <a:rPr lang="zh-CN" altLang="en-US" sz="1200" dirty="0" smtClean="0"/>
              <a:t>分析： 状态个数：</a:t>
            </a:r>
            <a:r>
              <a:rPr lang="en-US" altLang="zh-CN" sz="1200" dirty="0" smtClean="0"/>
              <a:t>10</a:t>
            </a:r>
            <a:r>
              <a:rPr lang="zh-CN" altLang="en-US" sz="1200" dirty="0" smtClean="0"/>
              <a:t>（十进制）</a:t>
            </a:r>
          </a:p>
          <a:p>
            <a:r>
              <a:rPr lang="zh-CN" altLang="en-US" sz="1200" dirty="0" smtClean="0"/>
              <a:t>状态转换控制：</a:t>
            </a:r>
            <a:r>
              <a:rPr lang="en-US" altLang="zh-CN" sz="1200" dirty="0" smtClean="0"/>
              <a:t>M=0</a:t>
            </a:r>
            <a:r>
              <a:rPr lang="zh-CN" altLang="en-US" sz="1200" dirty="0" smtClean="0"/>
              <a:t>向上计数，</a:t>
            </a:r>
            <a:r>
              <a:rPr lang="en-US" altLang="zh-CN" sz="1200" dirty="0" smtClean="0"/>
              <a:t>M=1</a:t>
            </a:r>
            <a:r>
              <a:rPr lang="zh-CN" altLang="en-US" sz="1200" dirty="0" smtClean="0"/>
              <a:t>向下计数</a:t>
            </a:r>
          </a:p>
          <a:p>
            <a:r>
              <a:rPr lang="zh-CN" altLang="en-US" sz="1200" dirty="0" smtClean="0"/>
              <a:t>输出：</a:t>
            </a:r>
            <a:r>
              <a:rPr lang="en-US" altLang="zh-CN" sz="1200" dirty="0" smtClean="0"/>
              <a:t>y</a:t>
            </a:r>
            <a:r>
              <a:rPr lang="zh-CN" altLang="en-US" sz="1200" dirty="0" smtClean="0"/>
              <a:t>、</a:t>
            </a:r>
            <a:r>
              <a:rPr lang="en-US" altLang="zh-CN" sz="1200" dirty="0" smtClean="0"/>
              <a:t>z</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72</a:t>
            </a:fld>
            <a:endParaRPr lang="en-US" altLang="zh-CN"/>
          </a:p>
        </p:txBody>
      </p:sp>
    </p:spTree>
    <p:extLst>
      <p:ext uri="{BB962C8B-B14F-4D97-AF65-F5344CB8AC3E}">
        <p14:creationId xmlns:p14="http://schemas.microsoft.com/office/powerpoint/2010/main" val="33955537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分析： 状态个数：</a:t>
            </a:r>
            <a:r>
              <a:rPr lang="en-US" altLang="zh-CN" sz="1200" dirty="0" smtClean="0"/>
              <a:t>10</a:t>
            </a:r>
            <a:r>
              <a:rPr lang="zh-CN" altLang="en-US" sz="1200" dirty="0" smtClean="0"/>
              <a:t>（十进制）</a:t>
            </a:r>
          </a:p>
          <a:p>
            <a:r>
              <a:rPr lang="zh-CN" altLang="en-US" sz="1200" dirty="0" smtClean="0"/>
              <a:t>状态转换控制：</a:t>
            </a:r>
            <a:r>
              <a:rPr lang="en-US" altLang="zh-CN" sz="1200" dirty="0" smtClean="0"/>
              <a:t>M=0</a:t>
            </a:r>
            <a:r>
              <a:rPr lang="zh-CN" altLang="en-US" sz="1200" dirty="0" smtClean="0"/>
              <a:t>向上计数，</a:t>
            </a:r>
            <a:r>
              <a:rPr lang="en-US" altLang="zh-CN" sz="1200" dirty="0" smtClean="0"/>
              <a:t>M=1</a:t>
            </a:r>
            <a:r>
              <a:rPr lang="zh-CN" altLang="en-US" sz="1200" dirty="0" smtClean="0"/>
              <a:t>向下计数</a:t>
            </a:r>
          </a:p>
          <a:p>
            <a:r>
              <a:rPr lang="zh-CN" altLang="en-US" sz="1200" dirty="0" smtClean="0"/>
              <a:t>输出：</a:t>
            </a:r>
            <a:r>
              <a:rPr lang="en-US" altLang="zh-CN" sz="1200" dirty="0" smtClean="0"/>
              <a:t>y</a:t>
            </a:r>
            <a:r>
              <a:rPr lang="zh-CN" altLang="en-US" sz="1200" dirty="0" smtClean="0"/>
              <a:t>、</a:t>
            </a:r>
            <a:r>
              <a:rPr lang="en-US" altLang="zh-CN" sz="1200" dirty="0" smtClean="0"/>
              <a:t>z</a:t>
            </a:r>
            <a:endParaRPr lang="zh-CN" altLang="en-US" sz="1200" dirty="0" smtClean="0"/>
          </a:p>
          <a:p>
            <a:r>
              <a:rPr lang="en-US" altLang="zh-CN" dirty="0" smtClean="0"/>
              <a:t>Mealy</a:t>
            </a:r>
            <a:r>
              <a:rPr lang="zh-CN" altLang="en-US" dirty="0" smtClean="0"/>
              <a:t>机</a:t>
            </a:r>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73</a:t>
            </a:fld>
            <a:endParaRPr lang="en-US" altLang="zh-CN"/>
          </a:p>
        </p:txBody>
      </p:sp>
    </p:spTree>
    <p:extLst>
      <p:ext uri="{BB962C8B-B14F-4D97-AF65-F5344CB8AC3E}">
        <p14:creationId xmlns:p14="http://schemas.microsoft.com/office/powerpoint/2010/main" val="7004796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构造一个可以检测出串行输入序列</a:t>
            </a:r>
            <a:r>
              <a:rPr lang="en-US" altLang="zh-CN" dirty="0" smtClean="0"/>
              <a:t>10110</a:t>
            </a:r>
            <a:r>
              <a:rPr lang="zh-CN" altLang="en-US" dirty="0" smtClean="0"/>
              <a:t>的</a:t>
            </a:r>
            <a:r>
              <a:rPr lang="en-US" altLang="zh-CN" dirty="0" smtClean="0"/>
              <a:t>Mealy</a:t>
            </a:r>
            <a:r>
              <a:rPr lang="zh-CN" altLang="en-US" dirty="0" smtClean="0"/>
              <a:t>状态图。对所规定的位模式的检测能出现在较长的数据串中。正确的模式也可以和另一种模式重叠。输入模式被检测出来后，引起输出</a:t>
            </a:r>
            <a:r>
              <a:rPr lang="en-US" altLang="zh-CN" dirty="0" smtClean="0"/>
              <a:t>z</a:t>
            </a:r>
            <a:r>
              <a:rPr lang="zh-CN" altLang="en-US" dirty="0" smtClean="0"/>
              <a:t>变为高电平。</a:t>
            </a:r>
          </a:p>
          <a:p>
            <a:pPr lvl="1"/>
            <a:r>
              <a:rPr lang="zh-CN" altLang="en-US" dirty="0" smtClean="0"/>
              <a:t>例如：</a:t>
            </a:r>
          </a:p>
          <a:p>
            <a:pPr lvl="1"/>
            <a:r>
              <a:rPr lang="zh-CN" altLang="en-US" dirty="0" smtClean="0"/>
              <a:t>对于输入串</a:t>
            </a:r>
            <a:r>
              <a:rPr lang="en-US" altLang="zh-CN" dirty="0" smtClean="0"/>
              <a:t>x = 10110110110</a:t>
            </a:r>
          </a:p>
          <a:p>
            <a:pPr lvl="1"/>
            <a:r>
              <a:rPr lang="zh-CN" altLang="en-US" dirty="0" smtClean="0"/>
              <a:t>有                </a:t>
            </a:r>
            <a:r>
              <a:rPr lang="en-US" altLang="zh-CN" dirty="0" smtClean="0"/>
              <a:t>z = 00001001001</a:t>
            </a:r>
          </a:p>
          <a:p>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74</a:t>
            </a:fld>
            <a:endParaRPr lang="en-US" altLang="zh-CN"/>
          </a:p>
        </p:txBody>
      </p:sp>
    </p:spTree>
    <p:extLst>
      <p:ext uri="{BB962C8B-B14F-4D97-AF65-F5344CB8AC3E}">
        <p14:creationId xmlns:p14="http://schemas.microsoft.com/office/powerpoint/2010/main" val="28543597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0000"/>
              </a:lnSpc>
            </a:pPr>
            <a:r>
              <a:rPr lang="zh-CN" altLang="en-US" dirty="0" smtClean="0"/>
              <a:t>设计一个可以检测较长位串中的输入序列</a:t>
            </a:r>
            <a:r>
              <a:rPr lang="en-US" altLang="zh-CN" b="1" dirty="0" smtClean="0">
                <a:solidFill>
                  <a:srgbClr val="CC0000"/>
                </a:solidFill>
              </a:rPr>
              <a:t>01010</a:t>
            </a:r>
            <a:r>
              <a:rPr lang="zh-CN" altLang="en-US" dirty="0" smtClean="0"/>
              <a:t>的</a:t>
            </a:r>
            <a:r>
              <a:rPr lang="en-US" altLang="zh-CN" dirty="0" smtClean="0"/>
              <a:t>Mealy</a:t>
            </a:r>
            <a:r>
              <a:rPr lang="zh-CN" altLang="en-US" dirty="0" smtClean="0"/>
              <a:t>串行位模式检测器。如果该位模式被检测到，那么就使输出</a:t>
            </a:r>
            <a:r>
              <a:rPr lang="en-US" altLang="zh-CN" dirty="0" smtClean="0"/>
              <a:t>Q</a:t>
            </a:r>
            <a:r>
              <a:rPr lang="zh-CN" altLang="en-US" dirty="0" smtClean="0"/>
              <a:t>为高有效。如果模式</a:t>
            </a:r>
            <a:r>
              <a:rPr lang="en-US" altLang="zh-CN" b="1" dirty="0" smtClean="0">
                <a:solidFill>
                  <a:srgbClr val="CC0000"/>
                </a:solidFill>
              </a:rPr>
              <a:t>011</a:t>
            </a:r>
            <a:r>
              <a:rPr lang="zh-CN" altLang="en-US" dirty="0" smtClean="0"/>
              <a:t>出现在同样的串行数据串中，使输出</a:t>
            </a:r>
            <a:r>
              <a:rPr lang="en-US" altLang="zh-CN" dirty="0" smtClean="0"/>
              <a:t>P</a:t>
            </a:r>
            <a:r>
              <a:rPr lang="zh-CN" altLang="en-US" dirty="0" smtClean="0"/>
              <a:t>为高态有效。如果模式</a:t>
            </a:r>
            <a:r>
              <a:rPr lang="en-US" altLang="zh-CN" dirty="0" smtClean="0"/>
              <a:t>011</a:t>
            </a:r>
            <a:r>
              <a:rPr lang="zh-CN" altLang="en-US" dirty="0" smtClean="0"/>
              <a:t>出现，则使状态机初始化且重新开始等待</a:t>
            </a:r>
            <a:r>
              <a:rPr lang="en-US" altLang="zh-CN" dirty="0" smtClean="0"/>
              <a:t>01010</a:t>
            </a:r>
            <a:r>
              <a:rPr lang="zh-CN" altLang="en-US" dirty="0" smtClean="0"/>
              <a:t>模式。允许出现重叠的</a:t>
            </a:r>
            <a:r>
              <a:rPr lang="en-US" altLang="zh-CN" dirty="0" smtClean="0"/>
              <a:t>01010</a:t>
            </a:r>
            <a:r>
              <a:rPr lang="zh-CN" altLang="en-US" dirty="0" smtClean="0"/>
              <a:t>模式。</a:t>
            </a:r>
          </a:p>
          <a:p>
            <a:pPr lvl="1">
              <a:lnSpc>
                <a:spcPct val="90000"/>
              </a:lnSpc>
            </a:pPr>
            <a:r>
              <a:rPr lang="zh-CN" altLang="en-US" dirty="0" smtClean="0"/>
              <a:t>例如：</a:t>
            </a:r>
          </a:p>
          <a:p>
            <a:pPr lvl="1">
              <a:lnSpc>
                <a:spcPct val="90000"/>
              </a:lnSpc>
            </a:pPr>
            <a:r>
              <a:rPr lang="zh-CN" altLang="en-US" dirty="0" smtClean="0"/>
              <a:t>对于输入串</a:t>
            </a:r>
            <a:r>
              <a:rPr lang="en-US" altLang="zh-CN" dirty="0" smtClean="0"/>
              <a:t>x = 00110101011101010101</a:t>
            </a:r>
          </a:p>
          <a:p>
            <a:pPr lvl="1">
              <a:lnSpc>
                <a:spcPct val="90000"/>
              </a:lnSpc>
            </a:pPr>
            <a:r>
              <a:rPr lang="zh-CN" altLang="en-US" dirty="0" smtClean="0"/>
              <a:t>有        </a:t>
            </a:r>
            <a:r>
              <a:rPr lang="en-US" altLang="zh-CN" dirty="0" smtClean="0"/>
              <a:t>Q= 00000000100000001010</a:t>
            </a:r>
          </a:p>
          <a:p>
            <a:pPr lvl="1">
              <a:lnSpc>
                <a:spcPct val="90000"/>
              </a:lnSpc>
            </a:pPr>
            <a:r>
              <a:rPr lang="en-US" altLang="zh-CN" dirty="0" smtClean="0"/>
              <a:t>          P = 00010000001000000000</a:t>
            </a:r>
          </a:p>
          <a:p>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76</a:t>
            </a:fld>
            <a:endParaRPr lang="en-US" altLang="zh-CN"/>
          </a:p>
        </p:txBody>
      </p:sp>
    </p:spTree>
    <p:extLst>
      <p:ext uri="{BB962C8B-B14F-4D97-AF65-F5344CB8AC3E}">
        <p14:creationId xmlns:p14="http://schemas.microsoft.com/office/powerpoint/2010/main" val="4087623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a:t>
            </a:r>
            <a:r>
              <a:rPr lang="en-US" altLang="zh-CN" dirty="0" smtClean="0"/>
              <a:t>JK</a:t>
            </a:r>
            <a:r>
              <a:rPr lang="zh-CN" altLang="en-US" dirty="0" smtClean="0"/>
              <a:t>触发器实现</a:t>
            </a:r>
            <a:endParaRPr lang="en-US" altLang="zh-CN" dirty="0" smtClean="0"/>
          </a:p>
          <a:p>
            <a:r>
              <a:rPr lang="en-US" altLang="zh-CN" dirty="0" smtClean="0"/>
              <a:t>Step1:</a:t>
            </a:r>
            <a:r>
              <a:rPr lang="zh-CN" altLang="en-US" dirty="0" smtClean="0"/>
              <a:t>确定输入变量、输出变量；</a:t>
            </a:r>
          </a:p>
          <a:p>
            <a:r>
              <a:rPr lang="en-US" altLang="zh-CN" dirty="0" smtClean="0"/>
              <a:t>Step2:</a:t>
            </a:r>
            <a:r>
              <a:rPr lang="zh-CN" altLang="en-US" dirty="0" smtClean="0"/>
              <a:t>确定触发器个数</a:t>
            </a:r>
            <a:endParaRPr lang="en-US" altLang="zh-CN" dirty="0" smtClean="0"/>
          </a:p>
          <a:p>
            <a:pPr lvl="1"/>
            <a:r>
              <a:rPr lang="zh-CN" altLang="en-US" dirty="0" smtClean="0"/>
              <a:t>状态个数</a:t>
            </a:r>
            <a:r>
              <a:rPr lang="en-US" altLang="zh-CN" dirty="0" smtClean="0"/>
              <a:t>:16-&gt;</a:t>
            </a:r>
            <a:r>
              <a:rPr lang="zh-CN" altLang="en-US" dirty="0" smtClean="0"/>
              <a:t>需要触发器</a:t>
            </a:r>
            <a:r>
              <a:rPr lang="en-US" altLang="zh-CN" dirty="0" smtClean="0"/>
              <a:t>:4;</a:t>
            </a:r>
          </a:p>
          <a:p>
            <a:r>
              <a:rPr lang="en-US" altLang="zh-CN" dirty="0" smtClean="0"/>
              <a:t>Step3:</a:t>
            </a:r>
            <a:r>
              <a:rPr lang="zh-CN" altLang="en-US" dirty="0" smtClean="0"/>
              <a:t>确定触发器类型：</a:t>
            </a:r>
            <a:r>
              <a:rPr lang="en-US" altLang="zh-CN" dirty="0" smtClean="0"/>
              <a:t>JK</a:t>
            </a:r>
            <a:r>
              <a:rPr lang="zh-CN" altLang="en-US" dirty="0" smtClean="0"/>
              <a:t>触发器；</a:t>
            </a:r>
          </a:p>
          <a:p>
            <a:r>
              <a:rPr lang="en-US" altLang="zh-CN" dirty="0" smtClean="0"/>
              <a:t>Step4:</a:t>
            </a:r>
            <a:r>
              <a:rPr lang="zh-CN" altLang="en-US" dirty="0" smtClean="0"/>
              <a:t>列出转换表；</a:t>
            </a:r>
          </a:p>
          <a:p>
            <a:r>
              <a:rPr lang="en-US" altLang="zh-CN" dirty="0" smtClean="0"/>
              <a:t>Step5:</a:t>
            </a:r>
            <a:r>
              <a:rPr lang="zh-CN" altLang="en-US" dirty="0" smtClean="0"/>
              <a:t>列出激励表；</a:t>
            </a:r>
          </a:p>
          <a:p>
            <a:r>
              <a:rPr lang="en-US" altLang="zh-CN" dirty="0" smtClean="0"/>
              <a:t>Step6:</a:t>
            </a:r>
            <a:r>
              <a:rPr lang="zh-CN" altLang="en-US" dirty="0" smtClean="0"/>
              <a:t>写出激励方程，输出方程；</a:t>
            </a:r>
          </a:p>
          <a:p>
            <a:r>
              <a:rPr lang="en-US" altLang="zh-CN" dirty="0" smtClean="0"/>
              <a:t>Step7:</a:t>
            </a:r>
            <a:r>
              <a:rPr lang="zh-CN" altLang="en-US" dirty="0" smtClean="0"/>
              <a:t>画出逻辑图。</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79</a:t>
            </a:fld>
            <a:endParaRPr lang="en-US" altLang="zh-CN"/>
          </a:p>
        </p:txBody>
      </p:sp>
    </p:spTree>
    <p:extLst>
      <p:ext uri="{BB962C8B-B14F-4D97-AF65-F5344CB8AC3E}">
        <p14:creationId xmlns:p14="http://schemas.microsoft.com/office/powerpoint/2010/main" val="41221514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Q0</a:t>
            </a:r>
            <a:r>
              <a:rPr lang="zh-CN" altLang="en-US" dirty="0" smtClean="0"/>
              <a:t>的</a:t>
            </a:r>
            <a:r>
              <a:rPr lang="en-US" altLang="zh-CN" dirty="0" smtClean="0"/>
              <a:t>JK</a:t>
            </a:r>
            <a:r>
              <a:rPr lang="zh-CN" altLang="en-US" dirty="0" smtClean="0"/>
              <a:t>不用卡诺图了，非</a:t>
            </a:r>
            <a:r>
              <a:rPr lang="en-US" altLang="zh-CN" dirty="0" smtClean="0"/>
              <a:t>1</a:t>
            </a:r>
            <a:r>
              <a:rPr lang="zh-CN" altLang="en-US" dirty="0" smtClean="0"/>
              <a:t>即</a:t>
            </a:r>
            <a:r>
              <a:rPr lang="en-US" altLang="zh-CN" dirty="0" smtClean="0"/>
              <a:t>X</a:t>
            </a:r>
            <a:r>
              <a:rPr lang="zh-CN" altLang="en-US" dirty="0" smtClean="0"/>
              <a:t>，显然可以设置成全</a:t>
            </a:r>
            <a:r>
              <a:rPr lang="en-US" altLang="zh-CN" dirty="0" smtClean="0"/>
              <a:t>1.</a:t>
            </a:r>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82</a:t>
            </a:fld>
            <a:endParaRPr lang="en-US" altLang="zh-CN"/>
          </a:p>
        </p:txBody>
      </p:sp>
    </p:spTree>
    <p:extLst>
      <p:ext uri="{BB962C8B-B14F-4D97-AF65-F5344CB8AC3E}">
        <p14:creationId xmlns:p14="http://schemas.microsoft.com/office/powerpoint/2010/main" val="23141351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0000"/>
              </a:lnSpc>
            </a:pPr>
            <a:r>
              <a:rPr lang="zh-CN" altLang="en-US" sz="1200" dirty="0" smtClean="0"/>
              <a:t>含使能信号和进位输出信号的</a:t>
            </a:r>
            <a:r>
              <a:rPr lang="en-US" altLang="zh-CN" sz="1200" dirty="0" smtClean="0"/>
              <a:t>JK</a:t>
            </a:r>
            <a:r>
              <a:rPr lang="zh-CN" altLang="en-US" sz="1200" dirty="0" smtClean="0"/>
              <a:t>同步二进制计数器</a:t>
            </a:r>
          </a:p>
          <a:p>
            <a:pPr>
              <a:lnSpc>
                <a:spcPct val="90000"/>
              </a:lnSpc>
            </a:pPr>
            <a:r>
              <a:rPr lang="en-US" altLang="zh-CN" sz="1200" dirty="0" smtClean="0"/>
              <a:t>EN</a:t>
            </a:r>
            <a:r>
              <a:rPr lang="zh-CN" altLang="en-US" sz="1200" dirty="0" smtClean="0"/>
              <a:t>控制计数器开始计数</a:t>
            </a:r>
          </a:p>
          <a:p>
            <a:pPr>
              <a:lnSpc>
                <a:spcPct val="90000"/>
              </a:lnSpc>
            </a:pPr>
            <a:r>
              <a:rPr lang="en-US" altLang="zh-CN" sz="1200" dirty="0" smtClean="0"/>
              <a:t>CO</a:t>
            </a:r>
            <a:r>
              <a:rPr lang="zh-CN" altLang="en-US" sz="1200" dirty="0" smtClean="0"/>
              <a:t>用于扩展计数器状态</a:t>
            </a:r>
          </a:p>
          <a:p>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84</a:t>
            </a:fld>
            <a:endParaRPr lang="en-US" altLang="zh-CN"/>
          </a:p>
        </p:txBody>
      </p:sp>
    </p:spTree>
    <p:extLst>
      <p:ext uri="{BB962C8B-B14F-4D97-AF65-F5344CB8AC3E}">
        <p14:creationId xmlns:p14="http://schemas.microsoft.com/office/powerpoint/2010/main" val="4036052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88143FC-2C46-4869-8C2C-6FD638AA1F8F}" type="slidenum">
              <a:rPr lang="en-US" altLang="zh-CN" sz="1200" smtClean="0">
                <a:latin typeface="Arial" panose="020B0604020202020204" pitchFamily="34" charset="0"/>
              </a:rPr>
              <a:pPr/>
              <a:t>5</a:t>
            </a:fld>
            <a:endParaRPr lang="en-US" altLang="zh-CN" sz="1200" smtClean="0">
              <a:latin typeface="Arial" panose="020B0604020202020204" pitchFamily="34" charset="0"/>
            </a:endParaRP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pPr eaLnBrk="1" hangingPunct="1"/>
            <a:r>
              <a:rPr lang="zh-CN" altLang="en-US" smtClean="0"/>
              <a:t>首先，注意到触发器都是</a:t>
            </a:r>
            <a:r>
              <a:rPr lang="en-US" altLang="zh-CN" smtClean="0"/>
              <a:t>JK</a:t>
            </a:r>
            <a:r>
              <a:rPr lang="zh-CN" altLang="en-US" smtClean="0"/>
              <a:t>，且为上升沿触发模式。</a:t>
            </a:r>
            <a:endParaRPr lang="en-US" altLang="zh-CN" smtClean="0"/>
          </a:p>
          <a:p>
            <a:pPr eaLnBrk="1" hangingPunct="1"/>
            <a:r>
              <a:rPr lang="zh-CN" altLang="en-US" smtClean="0"/>
              <a:t>当</a:t>
            </a:r>
            <a:r>
              <a:rPr lang="en-US" altLang="zh-CN" smtClean="0"/>
              <a:t>J</a:t>
            </a:r>
            <a:r>
              <a:rPr lang="zh-CN" altLang="en-US" smtClean="0"/>
              <a:t>、</a:t>
            </a:r>
            <a:r>
              <a:rPr lang="en-US" altLang="zh-CN" smtClean="0"/>
              <a:t>K</a:t>
            </a:r>
            <a:r>
              <a:rPr lang="zh-CN" altLang="en-US" smtClean="0"/>
              <a:t>都为</a:t>
            </a:r>
            <a:r>
              <a:rPr lang="en-US" altLang="zh-CN" smtClean="0"/>
              <a:t>1</a:t>
            </a:r>
            <a:r>
              <a:rPr lang="zh-CN" altLang="en-US" smtClean="0"/>
              <a:t>时，触发器处于翻转模式。</a:t>
            </a:r>
            <a:endParaRPr lang="en-US" altLang="zh-CN" smtClean="0"/>
          </a:p>
          <a:p>
            <a:pPr eaLnBrk="1" hangingPunct="1"/>
            <a:r>
              <a:rPr lang="zh-CN" altLang="en-US" smtClean="0"/>
              <a:t>在异步计数器里，时钟只连接第一个计数器，后续的计数器使用前一个计数器的输出来触发。</a:t>
            </a:r>
            <a:endParaRPr lang="en-US" altLang="zh-CN" smtClean="0"/>
          </a:p>
          <a:p>
            <a:pPr eaLnBrk="1" hangingPunct="1"/>
            <a:r>
              <a:rPr lang="zh-CN" altLang="en-US" smtClean="0"/>
              <a:t>也即</a:t>
            </a:r>
            <a:r>
              <a:rPr lang="zh-CN" altLang="en-US" smtClean="0">
                <a:latin typeface="Comic Sans MS" panose="030F0702030302020204" pitchFamily="66" charset="0"/>
              </a:rPr>
              <a:t>较低有效位输出作为下一个较高有效位的</a:t>
            </a:r>
            <a:r>
              <a:rPr lang="zh-CN" altLang="en-US" b="1" smtClean="0">
                <a:latin typeface="Comic Sans MS" panose="030F0702030302020204" pitchFamily="66" charset="0"/>
              </a:rPr>
              <a:t>时钟</a:t>
            </a:r>
            <a:r>
              <a:rPr lang="zh-CN" altLang="en-US" smtClean="0">
                <a:latin typeface="Comic Sans MS" panose="030F0702030302020204" pitchFamily="66" charset="0"/>
              </a:rPr>
              <a:t>信号</a:t>
            </a:r>
            <a:endParaRPr lang="en-US" altLang="zh-CN" smtClean="0"/>
          </a:p>
          <a:p>
            <a:pPr eaLnBrk="1" hangingPunct="1"/>
            <a:r>
              <a:rPr lang="zh-CN" altLang="en-US" smtClean="0"/>
              <a:t>注意：连接</a:t>
            </a:r>
            <a:r>
              <a:rPr lang="en-US" altLang="zh-CN" smtClean="0"/>
              <a:t>Q’</a:t>
            </a:r>
            <a:r>
              <a:rPr lang="zh-CN" altLang="en-US" smtClean="0"/>
              <a:t>的作用在于，当</a:t>
            </a:r>
            <a:r>
              <a:rPr lang="en-US" altLang="zh-CN" smtClean="0"/>
              <a:t>Q</a:t>
            </a:r>
            <a:r>
              <a:rPr lang="zh-CN" altLang="en-US" smtClean="0"/>
              <a:t>从</a:t>
            </a:r>
            <a:r>
              <a:rPr lang="en-US" altLang="zh-CN" smtClean="0"/>
              <a:t>1</a:t>
            </a:r>
            <a:r>
              <a:rPr lang="zh-CN" altLang="en-US" smtClean="0"/>
              <a:t>变成</a:t>
            </a:r>
            <a:r>
              <a:rPr lang="en-US" altLang="zh-CN" smtClean="0"/>
              <a:t>0</a:t>
            </a:r>
            <a:r>
              <a:rPr lang="zh-CN" altLang="en-US" smtClean="0"/>
              <a:t>时，</a:t>
            </a:r>
            <a:r>
              <a:rPr lang="en-US" altLang="zh-CN" smtClean="0"/>
              <a:t>Q’</a:t>
            </a:r>
            <a:r>
              <a:rPr lang="zh-CN" altLang="en-US" smtClean="0"/>
              <a:t>刚好处于从</a:t>
            </a:r>
            <a:r>
              <a:rPr lang="en-US" altLang="zh-CN" smtClean="0"/>
              <a:t>0</a:t>
            </a:r>
            <a:r>
              <a:rPr lang="zh-CN" altLang="en-US" smtClean="0"/>
              <a:t>变</a:t>
            </a:r>
            <a:r>
              <a:rPr lang="en-US" altLang="zh-CN" smtClean="0"/>
              <a:t>1.</a:t>
            </a:r>
          </a:p>
          <a:p>
            <a:pPr eaLnBrk="1" hangingPunct="1"/>
            <a:r>
              <a:rPr lang="zh-CN" altLang="en-US" smtClean="0"/>
              <a:t>在以后的触发器电路中，如果没有特别说明，</a:t>
            </a:r>
            <a:r>
              <a:rPr lang="en-US" altLang="zh-CN" smtClean="0"/>
              <a:t>Q</a:t>
            </a:r>
            <a:r>
              <a:rPr lang="en-US" altLang="zh-CN" baseline="-25000" smtClean="0"/>
              <a:t>0</a:t>
            </a:r>
            <a:r>
              <a:rPr lang="zh-CN" altLang="en-US" smtClean="0"/>
              <a:t>总会是最低一位。</a:t>
            </a:r>
            <a:endParaRPr lang="en-US" altLang="zh-CN" smtClean="0"/>
          </a:p>
        </p:txBody>
      </p:sp>
    </p:spTree>
    <p:extLst>
      <p:ext uri="{BB962C8B-B14F-4D97-AF65-F5344CB8AC3E}">
        <p14:creationId xmlns:p14="http://schemas.microsoft.com/office/powerpoint/2010/main" val="30212439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2B8009E-CBCE-48FB-A2D3-361A47D8449F}" type="slidenum">
              <a:rPr lang="en-US" altLang="zh-CN" sz="1200" smtClean="0">
                <a:latin typeface="Arial" panose="020B0604020202020204" pitchFamily="34" charset="0"/>
              </a:rPr>
              <a:pPr/>
              <a:t>86</a:t>
            </a:fld>
            <a:endParaRPr lang="en-US" altLang="zh-CN" sz="1200" smtClean="0">
              <a:latin typeface="Arial" panose="020B0604020202020204" pitchFamily="34"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pPr eaLnBrk="1" hangingPunct="1"/>
            <a:r>
              <a:rPr lang="zh-CN" altLang="en-US" dirty="0" smtClean="0"/>
              <a:t>此处的设计在于，从波形图分析，从</a:t>
            </a:r>
            <a:r>
              <a:rPr lang="en-US" altLang="zh-CN" dirty="0" smtClean="0"/>
              <a:t>0000</a:t>
            </a:r>
            <a:r>
              <a:rPr lang="zh-CN" altLang="en-US" dirty="0" smtClean="0"/>
              <a:t>开始到</a:t>
            </a:r>
            <a:r>
              <a:rPr lang="en-US" altLang="zh-CN" dirty="0" smtClean="0"/>
              <a:t>0111</a:t>
            </a:r>
            <a:r>
              <a:rPr lang="zh-CN" altLang="en-US" dirty="0" smtClean="0"/>
              <a:t>时，</a:t>
            </a:r>
            <a:r>
              <a:rPr lang="en-US" altLang="zh-CN" dirty="0" smtClean="0"/>
              <a:t>Q3</a:t>
            </a:r>
            <a:r>
              <a:rPr lang="zh-CN" altLang="en-US" dirty="0" smtClean="0"/>
              <a:t>需要翻转，再继续，到</a:t>
            </a:r>
            <a:r>
              <a:rPr lang="en-US" altLang="zh-CN" dirty="0" smtClean="0"/>
              <a:t>1001</a:t>
            </a:r>
            <a:r>
              <a:rPr lang="zh-CN" altLang="en-US" dirty="0" smtClean="0"/>
              <a:t>以后，</a:t>
            </a:r>
            <a:r>
              <a:rPr lang="en-US" altLang="zh-CN" dirty="0" smtClean="0"/>
              <a:t>Q3</a:t>
            </a:r>
            <a:r>
              <a:rPr lang="zh-CN" altLang="en-US" dirty="0" smtClean="0"/>
              <a:t>再次需要翻转。故直接得到两个与门相或的结果。</a:t>
            </a:r>
            <a:endParaRPr lang="en-US" altLang="zh-CN" dirty="0" smtClean="0"/>
          </a:p>
          <a:p>
            <a:pPr eaLnBrk="1" hangingPunct="1"/>
            <a:r>
              <a:rPr lang="zh-CN" altLang="en-US" dirty="0" smtClean="0"/>
              <a:t>练习要求：采用之前学习的设计模式，自行设计一个同步</a:t>
            </a:r>
            <a:r>
              <a:rPr lang="en-US" altLang="zh-CN" dirty="0" smtClean="0"/>
              <a:t>BCD</a:t>
            </a:r>
            <a:r>
              <a:rPr lang="zh-CN" altLang="en-US" dirty="0" smtClean="0"/>
              <a:t>十进制计数器。</a:t>
            </a:r>
            <a:endParaRPr lang="en-US" altLang="zh-CN" dirty="0" smtClean="0"/>
          </a:p>
          <a:p>
            <a:pPr eaLnBrk="1" hangingPunct="1"/>
            <a:r>
              <a:rPr lang="zh-CN" altLang="en-US" dirty="0" smtClean="0"/>
              <a:t>注意：遇到</a:t>
            </a:r>
            <a:r>
              <a:rPr lang="en-US" altLang="zh-CN" dirty="0" smtClean="0"/>
              <a:t>1001</a:t>
            </a:r>
            <a:r>
              <a:rPr lang="zh-CN" altLang="en-US" dirty="0" smtClean="0"/>
              <a:t>以后，下一状态为</a:t>
            </a:r>
            <a:r>
              <a:rPr lang="en-US" altLang="zh-CN" dirty="0" smtClean="0"/>
              <a:t>0000.</a:t>
            </a:r>
            <a:r>
              <a:rPr lang="zh-CN" altLang="en-US" dirty="0" smtClean="0"/>
              <a:t>对于</a:t>
            </a:r>
            <a:r>
              <a:rPr lang="en-US" altLang="zh-CN" dirty="0" smtClean="0"/>
              <a:t>1010~1111</a:t>
            </a:r>
            <a:r>
              <a:rPr lang="zh-CN" altLang="en-US" dirty="0" smtClean="0"/>
              <a:t>的，可以采用任意项。</a:t>
            </a:r>
            <a:endParaRPr lang="en-US" altLang="zh-CN" dirty="0" smtClean="0"/>
          </a:p>
          <a:p>
            <a:pPr eaLnBrk="1" hangingPunct="1"/>
            <a:r>
              <a:rPr lang="zh-CN" altLang="en-US" dirty="0" smtClean="0"/>
              <a:t>可以参考</a:t>
            </a:r>
            <a:r>
              <a:rPr lang="en-US" altLang="zh-CN" dirty="0" smtClean="0"/>
              <a:t>J-K Flip Flop Design of a 4-bit Binary Up Counter </a:t>
            </a:r>
            <a:r>
              <a:rPr lang="zh-CN" altLang="en-US" dirty="0" smtClean="0"/>
              <a:t>的状态表进行设计。</a:t>
            </a:r>
            <a:r>
              <a:rPr lang="en-US" altLang="zh-CN" dirty="0" smtClean="0"/>
              <a:t/>
            </a:r>
            <a:br>
              <a:rPr lang="en-US" altLang="zh-CN" dirty="0" smtClean="0"/>
            </a:br>
            <a:r>
              <a:rPr lang="zh-CN" altLang="en-US" dirty="0" smtClean="0"/>
              <a:t>如果按照卡诺图化到最简，则</a:t>
            </a:r>
            <a:r>
              <a:rPr lang="en-US" altLang="zh-CN" dirty="0" smtClean="0"/>
              <a:t>K3</a:t>
            </a:r>
            <a:r>
              <a:rPr lang="zh-CN" altLang="en-US" dirty="0" smtClean="0"/>
              <a:t>和</a:t>
            </a:r>
            <a:r>
              <a:rPr lang="en-US" altLang="zh-CN" dirty="0" smtClean="0"/>
              <a:t>J3</a:t>
            </a:r>
            <a:r>
              <a:rPr lang="zh-CN" altLang="en-US" dirty="0" smtClean="0"/>
              <a:t>可以是不同表达式。会与图中有所区别。</a:t>
            </a:r>
            <a:endParaRPr lang="en-US" altLang="zh-CN" dirty="0" smtClean="0"/>
          </a:p>
          <a:p>
            <a:pPr eaLnBrk="1" hangingPunct="1"/>
            <a:r>
              <a:rPr lang="en-US" altLang="zh-CN" dirty="0" smtClean="0"/>
              <a:t>J3=Q2Q1Q0</a:t>
            </a:r>
            <a:r>
              <a:rPr lang="zh-CN" altLang="en-US" dirty="0" smtClean="0"/>
              <a:t>，</a:t>
            </a:r>
            <a:r>
              <a:rPr lang="en-US" altLang="zh-CN" dirty="0" smtClean="0"/>
              <a:t>K3=Q0</a:t>
            </a:r>
            <a:r>
              <a:rPr lang="zh-CN" altLang="en-US" dirty="0" smtClean="0"/>
              <a:t>。</a:t>
            </a:r>
            <a:endParaRPr lang="en-US" altLang="zh-CN" dirty="0" smtClean="0"/>
          </a:p>
        </p:txBody>
      </p:sp>
    </p:spTree>
    <p:extLst>
      <p:ext uri="{BB962C8B-B14F-4D97-AF65-F5344CB8AC3E}">
        <p14:creationId xmlns:p14="http://schemas.microsoft.com/office/powerpoint/2010/main" val="2379224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606DAB1-159C-4E6F-A08F-9ADFE168C862}" type="slidenum">
              <a:rPr lang="en-US" altLang="zh-CN" sz="1200" smtClean="0">
                <a:latin typeface="Arial" panose="020B0604020202020204" pitchFamily="34" charset="0"/>
              </a:rPr>
              <a:pPr/>
              <a:t>87</a:t>
            </a:fld>
            <a:endParaRPr lang="en-US" altLang="zh-CN" sz="1200" smtClean="0">
              <a:latin typeface="Arial" panose="020B0604020202020204" pitchFamily="3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37983927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39B56EB-C4B2-4A71-8CC0-33AAB686FD1F}" type="slidenum">
              <a:rPr lang="en-US" altLang="zh-CN" sz="1200" smtClean="0">
                <a:latin typeface="Arial" panose="020B0604020202020204" pitchFamily="34" charset="0"/>
              </a:rPr>
              <a:pPr/>
              <a:t>88</a:t>
            </a:fld>
            <a:endParaRPr lang="en-US" altLang="zh-CN" sz="1200" smtClean="0">
              <a:latin typeface="Arial" panose="020B0604020202020204" pitchFamily="34"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p:spPr>
        <p:txBody>
          <a:bodyPr/>
          <a:lstStyle/>
          <a:p>
            <a:pPr eaLnBrk="1" hangingPunct="1"/>
            <a:r>
              <a:rPr lang="en-US" altLang="zh-CN" dirty="0" smtClean="0"/>
              <a:t>CLR: </a:t>
            </a:r>
            <a:r>
              <a:rPr lang="zh-CN" altLang="en-US" dirty="0" smtClean="0"/>
              <a:t>清</a:t>
            </a:r>
            <a:r>
              <a:rPr lang="en-US" altLang="zh-CN" dirty="0" smtClean="0"/>
              <a:t>0</a:t>
            </a:r>
            <a:r>
              <a:rPr lang="zh-CN" altLang="en-US" dirty="0" smtClean="0"/>
              <a:t>输入</a:t>
            </a:r>
            <a:endParaRPr lang="en-US" altLang="zh-CN" dirty="0" smtClean="0"/>
          </a:p>
          <a:p>
            <a:pPr eaLnBrk="1" hangingPunct="1"/>
            <a:r>
              <a:rPr lang="en-US" altLang="zh-CN" dirty="0" smtClean="0"/>
              <a:t>LOAD</a:t>
            </a:r>
            <a:r>
              <a:rPr lang="zh-CN" altLang="en-US" dirty="0" smtClean="0"/>
              <a:t>：载数信号，在下一个时钟脉冲来临时读取数据输入状态</a:t>
            </a:r>
            <a:endParaRPr lang="en-US" altLang="zh-CN" dirty="0" smtClean="0"/>
          </a:p>
          <a:p>
            <a:pPr eaLnBrk="1" hangingPunct="1"/>
            <a:r>
              <a:rPr lang="en-US" altLang="zh-CN" dirty="0" smtClean="0"/>
              <a:t>ENT/ENP</a:t>
            </a:r>
            <a:r>
              <a:rPr lang="zh-CN" altLang="en-US" dirty="0" smtClean="0"/>
              <a:t>：使能，控制计数。</a:t>
            </a:r>
            <a:endParaRPr lang="en-US" altLang="zh-CN" dirty="0" smtClean="0"/>
          </a:p>
          <a:p>
            <a:pPr eaLnBrk="1" hangingPunct="1"/>
            <a:r>
              <a:rPr lang="en-US" altLang="zh-CN" dirty="0" smtClean="0"/>
              <a:t>RCO</a:t>
            </a:r>
            <a:r>
              <a:rPr lang="zh-CN" altLang="en-US" dirty="0" smtClean="0"/>
              <a:t>：异步（行波）输出</a:t>
            </a:r>
            <a:endParaRPr lang="en-US" altLang="zh-CN" dirty="0" smtClean="0"/>
          </a:p>
          <a:p>
            <a:pPr eaLnBrk="1" hangingPunct="1"/>
            <a:r>
              <a:rPr lang="en-US" altLang="zh-CN" dirty="0" smtClean="0"/>
              <a:t>RCO</a:t>
            </a:r>
            <a:r>
              <a:rPr lang="zh-CN" altLang="en-US" dirty="0" smtClean="0"/>
              <a:t>和使能输入可以用于计数器扩展。</a:t>
            </a:r>
            <a:endParaRPr lang="zh-CN" altLang="zh-CN" dirty="0" smtClean="0"/>
          </a:p>
        </p:txBody>
      </p:sp>
    </p:spTree>
    <p:extLst>
      <p:ext uri="{BB962C8B-B14F-4D97-AF65-F5344CB8AC3E}">
        <p14:creationId xmlns:p14="http://schemas.microsoft.com/office/powerpoint/2010/main" val="4729363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6AB1D7F-D7FE-4DD4-A443-FAD7DE95DF65}" type="slidenum">
              <a:rPr lang="en-US" altLang="zh-CN" sz="1200" smtClean="0">
                <a:latin typeface="Arial" panose="020B0604020202020204" pitchFamily="34" charset="0"/>
              </a:rPr>
              <a:pPr/>
              <a:t>89</a:t>
            </a:fld>
            <a:endParaRPr lang="en-US" altLang="zh-CN" sz="1200" smtClean="0">
              <a:latin typeface="Arial" panose="020B0604020202020204" pitchFamily="34"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pPr eaLnBrk="1" hangingPunct="1"/>
            <a:r>
              <a:rPr lang="en-US" altLang="zh-CN" dirty="0" smtClean="0"/>
              <a:t>CLR: </a:t>
            </a:r>
            <a:r>
              <a:rPr lang="zh-CN" altLang="en-US" dirty="0" smtClean="0"/>
              <a:t>清</a:t>
            </a:r>
            <a:r>
              <a:rPr lang="en-US" altLang="zh-CN" dirty="0" smtClean="0"/>
              <a:t>0</a:t>
            </a:r>
            <a:r>
              <a:rPr lang="zh-CN" altLang="en-US" dirty="0" smtClean="0"/>
              <a:t>输入</a:t>
            </a:r>
            <a:endParaRPr lang="en-US" altLang="zh-CN" dirty="0" smtClean="0"/>
          </a:p>
          <a:p>
            <a:pPr eaLnBrk="1" hangingPunct="1"/>
            <a:r>
              <a:rPr lang="en-US" altLang="zh-CN" dirty="0" smtClean="0"/>
              <a:t>LOAD</a:t>
            </a:r>
            <a:r>
              <a:rPr lang="zh-CN" altLang="en-US" dirty="0" smtClean="0"/>
              <a:t>：载数信号，在下一个时钟脉冲来临时读取数据输入状态</a:t>
            </a:r>
            <a:endParaRPr lang="en-US" altLang="zh-CN" dirty="0" smtClean="0"/>
          </a:p>
          <a:p>
            <a:pPr eaLnBrk="1" hangingPunct="1"/>
            <a:r>
              <a:rPr lang="en-US" altLang="zh-CN" dirty="0" smtClean="0"/>
              <a:t>ENT/ENP</a:t>
            </a:r>
            <a:r>
              <a:rPr lang="zh-CN" altLang="en-US" dirty="0" smtClean="0"/>
              <a:t>：使能输入</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t>RCO</a:t>
            </a:r>
            <a:r>
              <a:rPr lang="zh-CN" altLang="en-US" dirty="0" smtClean="0"/>
              <a:t>：异步（行波）输出</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t>CLR</a:t>
            </a:r>
            <a:r>
              <a:rPr lang="zh-CN" altLang="en-US" dirty="0" smtClean="0"/>
              <a:t>信号有效，在时钟脉冲到来后，全部清</a:t>
            </a:r>
            <a:r>
              <a:rPr lang="en-US" altLang="zh-CN" dirty="0" smtClean="0"/>
              <a:t>0</a:t>
            </a:r>
            <a:r>
              <a:rPr lang="zh-CN" altLang="en-US" dirty="0" smtClean="0"/>
              <a:t>，</a:t>
            </a:r>
            <a:r>
              <a:rPr lang="en-US" altLang="zh-CN" dirty="0" smtClean="0"/>
              <a:t>LOAD</a:t>
            </a:r>
            <a:r>
              <a:rPr lang="zh-CN" altLang="en-US" dirty="0" smtClean="0"/>
              <a:t>信号有效，下一个时钟脉冲，读入</a:t>
            </a:r>
            <a:r>
              <a:rPr lang="en-US" altLang="zh-CN" dirty="0" smtClean="0"/>
              <a:t>D3</a:t>
            </a:r>
            <a:r>
              <a:rPr lang="zh-CN" altLang="en-US" dirty="0" smtClean="0"/>
              <a:t>到</a:t>
            </a:r>
            <a:r>
              <a:rPr lang="en-US" altLang="zh-CN" dirty="0" smtClean="0"/>
              <a:t>D0</a:t>
            </a:r>
            <a:r>
              <a:rPr lang="zh-CN" altLang="en-US" dirty="0" smtClean="0"/>
              <a:t>，使能信号有效，开始计数。</a:t>
            </a:r>
            <a:endParaRPr lang="en-US" altLang="zh-CN" dirty="0" smtClean="0"/>
          </a:p>
          <a:p>
            <a:pPr eaLnBrk="1" hangingPunct="1"/>
            <a:endParaRPr lang="zh-CN" altLang="zh-CN" dirty="0" smtClean="0"/>
          </a:p>
          <a:p>
            <a:pPr eaLnBrk="1" hangingPunct="1"/>
            <a:endParaRPr lang="zh-CN" altLang="zh-CN" dirty="0" smtClean="0"/>
          </a:p>
        </p:txBody>
      </p:sp>
    </p:spTree>
    <p:extLst>
      <p:ext uri="{BB962C8B-B14F-4D97-AF65-F5344CB8AC3E}">
        <p14:creationId xmlns:p14="http://schemas.microsoft.com/office/powerpoint/2010/main" val="1412780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001F5C9-46AD-49F7-8E01-A082ADABBDFC}" type="slidenum">
              <a:rPr lang="en-US" altLang="zh-CN" sz="1200" smtClean="0">
                <a:latin typeface="Arial" panose="020B0604020202020204" pitchFamily="34" charset="0"/>
              </a:rPr>
              <a:pPr/>
              <a:t>90</a:t>
            </a:fld>
            <a:endParaRPr lang="en-US" altLang="zh-CN" sz="1200" smtClean="0">
              <a:latin typeface="Arial" panose="020B0604020202020204" pitchFamily="34"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32370894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C5D7934-0DB8-4CA0-98A5-AD2A309F5DDC}" type="slidenum">
              <a:rPr lang="en-US" altLang="zh-CN" sz="1200" smtClean="0">
                <a:latin typeface="Arial" panose="020B0604020202020204" pitchFamily="34" charset="0"/>
              </a:rPr>
              <a:pPr/>
              <a:t>91</a:t>
            </a:fld>
            <a:endParaRPr lang="en-US" altLang="zh-CN" sz="1200" smtClean="0">
              <a:latin typeface="Arial" panose="020B0604020202020204" pitchFamily="34"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1615639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AA5F777-D50E-4F65-A58B-9B0FD26CE1EB}" type="slidenum">
              <a:rPr lang="en-US" altLang="zh-CN" sz="1200" smtClean="0">
                <a:latin typeface="Arial" panose="020B0604020202020204" pitchFamily="34" charset="0"/>
              </a:rPr>
              <a:pPr/>
              <a:t>92</a:t>
            </a:fld>
            <a:endParaRPr lang="en-US" altLang="zh-CN" sz="1200" smtClean="0">
              <a:latin typeface="Arial" panose="020B0604020202020204" pitchFamily="34"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37604598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5E92FC9-A145-4B42-A048-3102A91EAB19}" type="slidenum">
              <a:rPr lang="en-US" altLang="zh-CN" sz="1200" smtClean="0">
                <a:latin typeface="Arial" panose="020B0604020202020204" pitchFamily="34" charset="0"/>
              </a:rPr>
              <a:pPr/>
              <a:t>93</a:t>
            </a:fld>
            <a:endParaRPr lang="en-US" altLang="zh-CN" sz="1200" smtClean="0">
              <a:latin typeface="Arial" panose="020B0604020202020204" pitchFamily="34"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r>
              <a:rPr lang="en-US" altLang="zh-CN" dirty="0" smtClean="0"/>
              <a:t>CTEN:</a:t>
            </a:r>
            <a:r>
              <a:rPr lang="zh-CN" altLang="en-US" dirty="0" smtClean="0"/>
              <a:t>使能输入</a:t>
            </a:r>
            <a:endParaRPr lang="en-US" altLang="zh-CN" dirty="0" smtClean="0"/>
          </a:p>
          <a:p>
            <a:pPr eaLnBrk="1" hangingPunct="1"/>
            <a:r>
              <a:rPr lang="zh-CN" altLang="en-US" dirty="0" smtClean="0"/>
              <a:t>计数器</a:t>
            </a:r>
            <a:r>
              <a:rPr lang="en-US" altLang="zh-CN" dirty="0" smtClean="0"/>
              <a:t>1</a:t>
            </a:r>
            <a:r>
              <a:rPr lang="zh-CN" altLang="en-US" dirty="0" smtClean="0"/>
              <a:t>每完成一次计数循环，输出一次</a:t>
            </a:r>
            <a:r>
              <a:rPr lang="en-US" altLang="zh-CN" dirty="0" smtClean="0"/>
              <a:t>TC</a:t>
            </a:r>
            <a:r>
              <a:rPr lang="zh-CN" altLang="en-US" dirty="0" smtClean="0"/>
              <a:t>信号使得计数器</a:t>
            </a:r>
            <a:r>
              <a:rPr lang="en-US" altLang="zh-CN" dirty="0" smtClean="0"/>
              <a:t>2</a:t>
            </a:r>
            <a:r>
              <a:rPr lang="zh-CN" altLang="en-US" dirty="0" smtClean="0"/>
              <a:t>开始计数一次</a:t>
            </a:r>
            <a:endParaRPr lang="en-US" altLang="zh-CN" dirty="0" smtClean="0"/>
          </a:p>
          <a:p>
            <a:pPr eaLnBrk="1" hangingPunct="1"/>
            <a:r>
              <a:rPr lang="zh-CN" altLang="en-US" dirty="0" smtClean="0"/>
              <a:t>级联效果：</a:t>
            </a:r>
            <a:r>
              <a:rPr lang="en-US" altLang="zh-CN" dirty="0" smtClean="0"/>
              <a:t>10</a:t>
            </a:r>
            <a:r>
              <a:rPr lang="zh-CN" altLang="en-US" dirty="0" smtClean="0"/>
              <a:t>*</a:t>
            </a:r>
            <a:r>
              <a:rPr lang="en-US" altLang="zh-CN" dirty="0" smtClean="0"/>
              <a:t>10=100</a:t>
            </a:r>
          </a:p>
          <a:p>
            <a:pPr eaLnBrk="1" hangingPunct="1"/>
            <a:endParaRPr lang="zh-CN" altLang="zh-CN" dirty="0" smtClean="0"/>
          </a:p>
        </p:txBody>
      </p:sp>
    </p:spTree>
    <p:extLst>
      <p:ext uri="{BB962C8B-B14F-4D97-AF65-F5344CB8AC3E}">
        <p14:creationId xmlns:p14="http://schemas.microsoft.com/office/powerpoint/2010/main" val="14788321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948428E-FCD2-43D3-859A-5CE26268DB58}" type="slidenum">
              <a:rPr lang="en-US" altLang="zh-CN" sz="1200" smtClean="0">
                <a:latin typeface="Arial" panose="020B0604020202020204" pitchFamily="34" charset="0"/>
              </a:rPr>
              <a:pPr/>
              <a:t>94</a:t>
            </a:fld>
            <a:endParaRPr lang="en-US" altLang="zh-CN" sz="1200" smtClean="0">
              <a:latin typeface="Arial" panose="020B0604020202020204" pitchFamily="3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697982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AF7F821-9308-44B3-BD84-B2EB6B9B5311}" type="slidenum">
              <a:rPr lang="en-US" altLang="zh-CN" sz="1200" smtClean="0">
                <a:latin typeface="Arial" panose="020B0604020202020204" pitchFamily="34" charset="0"/>
              </a:rPr>
              <a:pPr/>
              <a:t>95</a:t>
            </a:fld>
            <a:endParaRPr lang="en-US" altLang="zh-CN" sz="1200" smtClean="0">
              <a:latin typeface="Arial" panose="020B0604020202020204" pitchFamily="34"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3650720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D39BB98-7EEE-4B41-963B-B1D0E4C8BAAC}" type="slidenum">
              <a:rPr lang="en-US" altLang="zh-CN" sz="1200" smtClean="0">
                <a:latin typeface="Arial" panose="020B0604020202020204" pitchFamily="34" charset="0"/>
              </a:rPr>
              <a:pPr/>
              <a:t>6</a:t>
            </a:fld>
            <a:endParaRPr lang="en-US" altLang="zh-CN" sz="1200" smtClean="0">
              <a:latin typeface="Arial" panose="020B0604020202020204" pitchFamily="34"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pPr eaLnBrk="1" hangingPunct="1"/>
            <a:r>
              <a:rPr lang="zh-CN" altLang="en-US" smtClean="0"/>
              <a:t>思考：如果把上升沿触发的</a:t>
            </a:r>
            <a:r>
              <a:rPr lang="en-US" altLang="zh-CN" smtClean="0"/>
              <a:t>JK</a:t>
            </a:r>
            <a:r>
              <a:rPr lang="zh-CN" altLang="en-US" smtClean="0"/>
              <a:t>触发器换成下降沿触发的</a:t>
            </a:r>
            <a:r>
              <a:rPr lang="en-US" altLang="zh-CN" smtClean="0"/>
              <a:t>JK</a:t>
            </a:r>
            <a:r>
              <a:rPr lang="zh-CN" altLang="en-US" smtClean="0"/>
              <a:t>触发器，设计上需要如何改动？</a:t>
            </a:r>
            <a:endParaRPr lang="en-US" altLang="zh-CN" smtClean="0"/>
          </a:p>
          <a:p>
            <a:pPr eaLnBrk="1" hangingPunct="1"/>
            <a:r>
              <a:rPr lang="zh-CN" altLang="en-US" smtClean="0"/>
              <a:t>答案：从连接</a:t>
            </a:r>
            <a:r>
              <a:rPr lang="en-US" altLang="zh-CN" smtClean="0"/>
              <a:t>Q’</a:t>
            </a:r>
            <a:r>
              <a:rPr lang="zh-CN" altLang="en-US" smtClean="0"/>
              <a:t>变成连接</a:t>
            </a:r>
            <a:r>
              <a:rPr lang="en-US" altLang="zh-CN" smtClean="0"/>
              <a:t>Q</a:t>
            </a:r>
            <a:r>
              <a:rPr lang="zh-CN" altLang="en-US" smtClean="0"/>
              <a:t>。</a:t>
            </a:r>
            <a:endParaRPr lang="zh-CN" altLang="zh-CN" smtClean="0"/>
          </a:p>
        </p:txBody>
      </p:sp>
    </p:spTree>
    <p:extLst>
      <p:ext uri="{BB962C8B-B14F-4D97-AF65-F5344CB8AC3E}">
        <p14:creationId xmlns:p14="http://schemas.microsoft.com/office/powerpoint/2010/main" val="1214389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D9C69DA-2604-4EAE-9A72-C71B4322177F}" type="slidenum">
              <a:rPr lang="en-US" altLang="zh-CN" sz="1200" smtClean="0">
                <a:latin typeface="Arial" panose="020B0604020202020204" pitchFamily="34" charset="0"/>
              </a:rPr>
              <a:pPr/>
              <a:t>96</a:t>
            </a:fld>
            <a:endParaRPr lang="en-US" altLang="zh-CN" sz="1200" smtClean="0">
              <a:latin typeface="Arial" panose="020B0604020202020204" pitchFamily="34"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2394652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A641B5B-D88D-4E7E-8602-5E6C404342AF}" type="slidenum">
              <a:rPr lang="en-US" altLang="zh-CN" sz="1200" smtClean="0">
                <a:latin typeface="Arial" panose="020B0604020202020204" pitchFamily="34" charset="0"/>
              </a:rPr>
              <a:pPr/>
              <a:t>97</a:t>
            </a:fld>
            <a:endParaRPr lang="en-US" altLang="zh-CN" sz="1200" smtClean="0">
              <a:latin typeface="Arial" panose="020B0604020202020204" pitchFamily="3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4422841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99</a:t>
            </a:fld>
            <a:endParaRPr lang="en-US" altLang="zh-CN"/>
          </a:p>
        </p:txBody>
      </p:sp>
    </p:spTree>
    <p:extLst>
      <p:ext uri="{BB962C8B-B14F-4D97-AF65-F5344CB8AC3E}">
        <p14:creationId xmlns:p14="http://schemas.microsoft.com/office/powerpoint/2010/main" val="16654452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对任意序列，设计一个计数器来产生这个序列。</a:t>
            </a:r>
          </a:p>
          <a:p>
            <a:r>
              <a:rPr lang="zh-CN" altLang="en-US" dirty="0" smtClean="0"/>
              <a:t>过程</a:t>
            </a:r>
          </a:p>
          <a:p>
            <a:pPr lvl="1"/>
            <a:r>
              <a:rPr lang="zh-CN" altLang="en-US" dirty="0" smtClean="0"/>
              <a:t>根据序列生成状态表</a:t>
            </a:r>
            <a:r>
              <a:rPr lang="en-US" altLang="zh-CN" dirty="0" smtClean="0"/>
              <a:t>/</a:t>
            </a:r>
            <a:r>
              <a:rPr lang="zh-CN" altLang="en-US" dirty="0" smtClean="0"/>
              <a:t>状态图</a:t>
            </a:r>
          </a:p>
          <a:p>
            <a:pPr lvl="1"/>
            <a:r>
              <a:rPr lang="zh-CN" altLang="en-US" dirty="0" smtClean="0"/>
              <a:t>化简（如：用卡诺图）</a:t>
            </a:r>
          </a:p>
          <a:p>
            <a:pPr lvl="1"/>
            <a:r>
              <a:rPr lang="zh-CN" altLang="en-US" dirty="0" smtClean="0"/>
              <a:t>绘制逻辑图</a:t>
            </a:r>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102</a:t>
            </a:fld>
            <a:endParaRPr lang="en-US" altLang="zh-CN"/>
          </a:p>
        </p:txBody>
      </p:sp>
    </p:spTree>
    <p:extLst>
      <p:ext uri="{BB962C8B-B14F-4D97-AF65-F5344CB8AC3E}">
        <p14:creationId xmlns:p14="http://schemas.microsoft.com/office/powerpoint/2010/main" val="774438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示例：使用</a:t>
            </a:r>
            <a:r>
              <a:rPr lang="en-US" altLang="zh-CN" dirty="0" smtClean="0"/>
              <a:t>D</a:t>
            </a:r>
            <a:r>
              <a:rPr lang="zh-CN" altLang="en-US" dirty="0" smtClean="0"/>
              <a:t>触发器来产生一个序列</a:t>
            </a:r>
            <a:br>
              <a:rPr lang="zh-CN" altLang="en-US" dirty="0" smtClean="0"/>
            </a:br>
            <a:r>
              <a:rPr lang="en-US" altLang="zh-CN" dirty="0" smtClean="0"/>
              <a:t>0 → 7 → 6 → 1 → 0 </a:t>
            </a:r>
            <a:br>
              <a:rPr lang="en-US" altLang="zh-CN" dirty="0" smtClean="0"/>
            </a:br>
            <a:r>
              <a:rPr lang="en-US" altLang="zh-CN" dirty="0" smtClean="0"/>
              <a:t>(000 → 111 → 110 → 001 → 000)</a:t>
            </a:r>
            <a:br>
              <a:rPr lang="en-US" altLang="zh-CN" dirty="0" smtClean="0"/>
            </a:br>
            <a:r>
              <a:rPr lang="zh-CN" altLang="en-US" dirty="0" smtClean="0"/>
              <a:t>序列结束时，输出</a:t>
            </a:r>
            <a:r>
              <a:rPr lang="en-US" altLang="zh-CN" dirty="0" smtClean="0"/>
              <a:t>z=1</a:t>
            </a:r>
            <a:r>
              <a:rPr lang="zh-CN" altLang="en-US" dirty="0" smtClean="0"/>
              <a:t>。</a:t>
            </a:r>
          </a:p>
          <a:p>
            <a:endParaRPr lang="zh-CN" alt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所示表格为激励表</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786FF7C7-C09A-4DD3-8353-66D43DEF645A}" type="slidenum">
              <a:rPr lang="en-US" altLang="zh-CN" smtClean="0"/>
              <a:pPr>
                <a:defRPr/>
              </a:pPr>
              <a:t>103</a:t>
            </a:fld>
            <a:endParaRPr lang="en-US" altLang="zh-CN"/>
          </a:p>
        </p:txBody>
      </p:sp>
    </p:spTree>
    <p:extLst>
      <p:ext uri="{BB962C8B-B14F-4D97-AF65-F5344CB8AC3E}">
        <p14:creationId xmlns:p14="http://schemas.microsoft.com/office/powerpoint/2010/main" val="37242747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BC6562F-F174-42FD-A1FB-B81AAF043241}" type="slidenum">
              <a:rPr lang="en-US" altLang="zh-CN" sz="1200" smtClean="0">
                <a:latin typeface="Arial" panose="020B0604020202020204" pitchFamily="34" charset="0"/>
              </a:rPr>
              <a:pPr/>
              <a:t>106</a:t>
            </a:fld>
            <a:endParaRPr lang="en-US" altLang="zh-CN" sz="1200" smtClean="0">
              <a:latin typeface="Arial" panose="020B0604020202020204" pitchFamily="3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8616864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D6516B4-941E-404D-8C7E-6F70BC821D14}" type="slidenum">
              <a:rPr lang="en-US" altLang="zh-CN" sz="1200" smtClean="0">
                <a:latin typeface="Arial" panose="020B0604020202020204" pitchFamily="34" charset="0"/>
              </a:rPr>
              <a:pPr/>
              <a:t>108</a:t>
            </a:fld>
            <a:endParaRPr lang="en-US" altLang="zh-CN" sz="1200" smtClean="0">
              <a:latin typeface="Arial" panose="020B0604020202020204" pitchFamily="3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9837457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FCC86EE-5420-4B0D-A05E-0A4473197C70}" type="slidenum">
              <a:rPr lang="en-US" altLang="zh-CN" sz="1200" smtClean="0">
                <a:latin typeface="Arial" panose="020B0604020202020204" pitchFamily="34" charset="0"/>
              </a:rPr>
              <a:pPr/>
              <a:t>109</a:t>
            </a:fld>
            <a:endParaRPr lang="en-US" altLang="zh-CN" sz="1200" smtClean="0">
              <a:latin typeface="Arial" panose="020B0604020202020204" pitchFamily="34"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2161090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48C3727-EB4B-4E5A-959F-E0BE064ABDF8}" type="slidenum">
              <a:rPr lang="en-US" altLang="zh-CN" sz="1200" smtClean="0">
                <a:latin typeface="Arial" panose="020B0604020202020204" pitchFamily="34" charset="0"/>
              </a:rPr>
              <a:pPr/>
              <a:t>110</a:t>
            </a:fld>
            <a:endParaRPr lang="en-US" altLang="zh-CN" sz="1200" smtClean="0">
              <a:latin typeface="Arial" panose="020B0604020202020204" pitchFamily="34"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643555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BE0211C-A71D-4A46-8155-929880B9D5CB}" type="slidenum">
              <a:rPr lang="en-US" altLang="zh-CN" sz="1200" smtClean="0">
                <a:latin typeface="Arial" panose="020B0604020202020204" pitchFamily="34" charset="0"/>
              </a:rPr>
              <a:pPr/>
              <a:t>111</a:t>
            </a:fld>
            <a:endParaRPr lang="en-US" altLang="zh-CN" sz="1200" smtClean="0">
              <a:latin typeface="Arial" panose="020B0604020202020204" pitchFamily="34"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784001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marL="228600" indent="-228600">
              <a:defRPr/>
            </a:pPr>
            <a:r>
              <a:rPr lang="zh-CN" altLang="en-US" dirty="0" smtClean="0"/>
              <a:t>注意：</a:t>
            </a:r>
          </a:p>
          <a:p>
            <a:pPr marL="228600" indent="-228600">
              <a:buFontTx/>
              <a:buAutoNum type="arabicPeriod"/>
              <a:defRPr/>
            </a:pPr>
            <a:r>
              <a:rPr lang="en-US" altLang="zh-CN" dirty="0" smtClean="0"/>
              <a:t>JK</a:t>
            </a:r>
            <a:r>
              <a:rPr lang="zh-CN" altLang="en-US" dirty="0" smtClean="0"/>
              <a:t>输入都是逻辑</a:t>
            </a:r>
            <a:r>
              <a:rPr lang="en-US" altLang="zh-CN" dirty="0" smtClean="0"/>
              <a:t>1</a:t>
            </a:r>
          </a:p>
          <a:p>
            <a:pPr marL="228600" indent="-228600">
              <a:buFontTx/>
              <a:buAutoNum type="arabicPeriod"/>
              <a:defRPr/>
            </a:pPr>
            <a:r>
              <a:rPr lang="zh-CN" altLang="en-US" dirty="0" smtClean="0"/>
              <a:t>时钟脉冲是负脉冲有效</a:t>
            </a:r>
          </a:p>
          <a:p>
            <a:pPr marL="228600" indent="-228600">
              <a:buFontTx/>
              <a:buAutoNum type="arabicPeriod"/>
              <a:defRPr/>
            </a:pPr>
            <a:r>
              <a:rPr lang="zh-CN" altLang="en-US" dirty="0" smtClean="0"/>
              <a:t>每个</a:t>
            </a:r>
            <a:r>
              <a:rPr lang="en-US" altLang="zh-CN" dirty="0" smtClean="0"/>
              <a:t>Q</a:t>
            </a:r>
            <a:r>
              <a:rPr lang="zh-CN" altLang="en-US" dirty="0" smtClean="0"/>
              <a:t>输出作为下一级的时钟脉冲。最低级直接接入时钟脉冲</a:t>
            </a:r>
          </a:p>
          <a:p>
            <a:pPr>
              <a:defRPr/>
            </a:pPr>
            <a:r>
              <a:rPr lang="zh-CN" altLang="en-US" dirty="0" smtClean="0"/>
              <a:t>（依次类推，理论上可设计出任意</a:t>
            </a:r>
            <a:r>
              <a:rPr lang="en-US" altLang="zh-CN" dirty="0" smtClean="0"/>
              <a:t>N</a:t>
            </a:r>
            <a:r>
              <a:rPr lang="zh-CN" altLang="en-US" dirty="0" smtClean="0"/>
              <a:t> </a:t>
            </a:r>
            <a:r>
              <a:rPr lang="en-US" altLang="zh-CN" dirty="0" smtClean="0"/>
              <a:t>bit</a:t>
            </a:r>
            <a:r>
              <a:rPr lang="zh-CN" altLang="en-US" dirty="0" smtClean="0"/>
              <a:t>的异步计数器，可以计数从</a:t>
            </a:r>
            <a:r>
              <a:rPr lang="en-US" altLang="zh-CN" dirty="0" smtClean="0"/>
              <a:t>0</a:t>
            </a:r>
            <a:r>
              <a:rPr lang="zh-CN" altLang="en-US" dirty="0" smtClean="0"/>
              <a:t>到</a:t>
            </a:r>
            <a:r>
              <a:rPr lang="en-US" altLang="zh-CN" dirty="0" smtClean="0"/>
              <a:t>2</a:t>
            </a:r>
            <a:r>
              <a:rPr lang="en-US" altLang="zh-CN" baseline="30000" dirty="0" smtClean="0"/>
              <a:t>N</a:t>
            </a:r>
            <a:r>
              <a:rPr lang="en-US" altLang="zh-CN" dirty="0" smtClean="0"/>
              <a:t>-1</a:t>
            </a:r>
            <a:r>
              <a:rPr lang="zh-CN" altLang="en-US" dirty="0" smtClean="0"/>
              <a:t>。）</a:t>
            </a:r>
            <a:endParaRPr lang="zh-CN" altLang="en-US" dirty="0"/>
          </a:p>
        </p:txBody>
      </p:sp>
      <p:sp>
        <p:nvSpPr>
          <p:cNvPr id="17412" name="灯片编号占位符 3"/>
          <p:cNvSpPr>
            <a:spLocks noGrp="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9E1BBE9-D09E-4EC6-A079-7601BB0E2F8A}" type="slidenum">
              <a:rPr lang="en-US" altLang="zh-CN" sz="1200" smtClean="0">
                <a:latin typeface="Arial" panose="020B0604020202020204" pitchFamily="34" charset="0"/>
              </a:rPr>
              <a:pPr/>
              <a:t>7</a:t>
            </a:fld>
            <a:endParaRPr lang="en-US" altLang="zh-CN" sz="1200" smtClean="0">
              <a:latin typeface="Arial" panose="020B0604020202020204" pitchFamily="34" charset="0"/>
            </a:endParaRPr>
          </a:p>
        </p:txBody>
      </p:sp>
    </p:spTree>
    <p:extLst>
      <p:ext uri="{BB962C8B-B14F-4D97-AF65-F5344CB8AC3E}">
        <p14:creationId xmlns:p14="http://schemas.microsoft.com/office/powerpoint/2010/main" val="24139908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11C190F-6D00-4D21-A4DD-A5CD9A431D8E}" type="slidenum">
              <a:rPr lang="en-US" altLang="zh-CN" sz="1200" smtClean="0">
                <a:latin typeface="Arial" panose="020B0604020202020204" pitchFamily="34" charset="0"/>
              </a:rPr>
              <a:pPr/>
              <a:t>112</a:t>
            </a:fld>
            <a:endParaRPr lang="en-US" altLang="zh-CN" sz="1200" smtClean="0">
              <a:latin typeface="Arial" panose="020B0604020202020204" pitchFamily="3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989203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E923B26-2532-40FE-A2AD-B65B721B19BE}" type="slidenum">
              <a:rPr lang="en-US" altLang="zh-CN" sz="1200" smtClean="0">
                <a:latin typeface="Arial" panose="020B0604020202020204" pitchFamily="34" charset="0"/>
              </a:rPr>
              <a:pPr/>
              <a:t>113</a:t>
            </a:fld>
            <a:endParaRPr lang="en-US" altLang="zh-CN" sz="1200" smtClean="0">
              <a:latin typeface="Arial" panose="020B0604020202020204" pitchFamily="34"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6009699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A072E55-1291-46D1-BE0E-7F522D21B94E}" type="slidenum">
              <a:rPr lang="en-US" altLang="zh-CN" sz="1200" smtClean="0">
                <a:latin typeface="Arial" panose="020B0604020202020204" pitchFamily="34" charset="0"/>
              </a:rPr>
              <a:pPr/>
              <a:t>114</a:t>
            </a:fld>
            <a:endParaRPr lang="en-US" altLang="zh-CN" sz="1200" smtClean="0">
              <a:latin typeface="Arial" panose="020B0604020202020204" pitchFamily="34"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4349825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CD092B4-3079-43DF-BC8D-B3D21D18B6EF}" type="slidenum">
              <a:rPr lang="en-US" altLang="zh-CN" sz="1200" smtClean="0">
                <a:latin typeface="Arial" panose="020B0604020202020204" pitchFamily="34" charset="0"/>
              </a:rPr>
              <a:pPr/>
              <a:t>115</a:t>
            </a:fld>
            <a:endParaRPr lang="en-US" altLang="zh-CN" sz="1200" smtClean="0">
              <a:latin typeface="Arial" panose="020B0604020202020204" pitchFamily="3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9377455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EE72C91-EE7B-4691-8565-D2D9DAA936A7}" type="slidenum">
              <a:rPr lang="en-US" altLang="zh-CN" sz="1200" smtClean="0">
                <a:latin typeface="Arial" panose="020B0604020202020204" pitchFamily="34" charset="0"/>
              </a:rPr>
              <a:pPr/>
              <a:t>116</a:t>
            </a:fld>
            <a:endParaRPr lang="en-US" altLang="zh-CN" sz="1200" smtClean="0">
              <a:latin typeface="Arial" panose="020B0604020202020204" pitchFamily="34"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6411035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2F1870B-E8BA-4441-A63B-DF2A991A4385}" type="slidenum">
              <a:rPr lang="en-US" altLang="zh-CN" sz="1200" smtClean="0">
                <a:latin typeface="Arial" panose="020B0604020202020204" pitchFamily="34" charset="0"/>
              </a:rPr>
              <a:pPr/>
              <a:t>117</a:t>
            </a:fld>
            <a:endParaRPr lang="en-US" altLang="zh-CN" sz="1200" smtClean="0">
              <a:latin typeface="Arial" panose="020B0604020202020204" pitchFamily="34"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9831586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D68B80E-38FF-494D-9450-18F669F80C1E}" type="slidenum">
              <a:rPr lang="en-US" altLang="zh-CN" sz="1200" smtClean="0">
                <a:latin typeface="Arial" panose="020B0604020202020204" pitchFamily="34" charset="0"/>
              </a:rPr>
              <a:pPr/>
              <a:t>118</a:t>
            </a:fld>
            <a:endParaRPr lang="en-US" altLang="zh-CN" sz="1200" smtClean="0">
              <a:latin typeface="Arial" panose="020B0604020202020204" pitchFamily="34"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34316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836E3FA-106D-4070-A889-CCE8BBD5F3F9}" type="slidenum">
              <a:rPr lang="en-US" altLang="zh-CN" sz="1200" smtClean="0">
                <a:latin typeface="Arial" panose="020B0604020202020204" pitchFamily="34" charset="0"/>
              </a:rPr>
              <a:pPr/>
              <a:t>8</a:t>
            </a:fld>
            <a:endParaRPr lang="en-US" altLang="zh-CN" sz="1200" smtClean="0">
              <a:latin typeface="Arial" panose="020B0604020202020204" pitchFamily="3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r>
              <a:rPr lang="zh-CN" altLang="en-US" smtClean="0"/>
              <a:t>异步计数器，有时候也称行波计数器。</a:t>
            </a:r>
            <a:endParaRPr lang="en-US" altLang="zh-CN" smtClean="0"/>
          </a:p>
          <a:p>
            <a:pPr eaLnBrk="1" hangingPunct="1"/>
            <a:r>
              <a:rPr lang="zh-CN" altLang="en-US" smtClean="0"/>
              <a:t>触发不是立即传递达到，而是有一个延时。异步计数器的这种积累延迟，在许多应用中都是一个主要的缺点，因为它限制了计数器的运行速度，并且产生了译码问题。计数器中的最大积累延迟必须小于时钟波形的周期。</a:t>
            </a:r>
            <a:endParaRPr lang="zh-CN" altLang="zh-CN" smtClean="0"/>
          </a:p>
        </p:txBody>
      </p:sp>
    </p:spTree>
    <p:extLst>
      <p:ext uri="{BB962C8B-B14F-4D97-AF65-F5344CB8AC3E}">
        <p14:creationId xmlns:p14="http://schemas.microsoft.com/office/powerpoint/2010/main" val="1997290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ln/>
        </p:spPr>
      </p:sp>
      <p:sp>
        <p:nvSpPr>
          <p:cNvPr id="21507" name="备注占位符 2"/>
          <p:cNvSpPr>
            <a:spLocks noGrp="1"/>
          </p:cNvSpPr>
          <p:nvPr>
            <p:ph type="body" idx="1"/>
          </p:nvPr>
        </p:nvSpPr>
        <p:spPr>
          <a:noFill/>
        </p:spPr>
        <p:txBody>
          <a:bodyPr/>
          <a:lstStyle/>
          <a:p>
            <a:endParaRPr lang="zh-CN" altLang="en-US" smtClean="0"/>
          </a:p>
        </p:txBody>
      </p:sp>
      <p:sp>
        <p:nvSpPr>
          <p:cNvPr id="21508" name="灯片编号占位符 3"/>
          <p:cNvSpPr>
            <a:spLocks noGrp="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9AAA3B2-BE15-452B-8775-F11B79DE63F7}" type="slidenum">
              <a:rPr lang="en-US" altLang="zh-CN" sz="1200" smtClean="0">
                <a:latin typeface="Arial" panose="020B0604020202020204" pitchFamily="34" charset="0"/>
              </a:rPr>
              <a:pPr/>
              <a:t>9</a:t>
            </a:fld>
            <a:endParaRPr lang="en-US" altLang="zh-CN" sz="1200" smtClean="0">
              <a:latin typeface="Arial" panose="020B0604020202020204" pitchFamily="34" charset="0"/>
            </a:endParaRPr>
          </a:p>
        </p:txBody>
      </p:sp>
    </p:spTree>
    <p:extLst>
      <p:ext uri="{BB962C8B-B14F-4D97-AF65-F5344CB8AC3E}">
        <p14:creationId xmlns:p14="http://schemas.microsoft.com/office/powerpoint/2010/main" val="3587851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0"/>
          <p:cNvSpPr>
            <a:spLocks noChangeArrowheads="1"/>
          </p:cNvSpPr>
          <p:nvPr/>
        </p:nvSpPr>
        <p:spPr bwMode="auto">
          <a:xfrm>
            <a:off x="0" y="2330450"/>
            <a:ext cx="8991600" cy="2241550"/>
          </a:xfrm>
          <a:prstGeom prst="rect">
            <a:avLst/>
          </a:prstGeom>
          <a:gradFill rotWithShape="1">
            <a:gsLst>
              <a:gs pos="0">
                <a:srgbClr val="3399FF"/>
              </a:gs>
              <a:gs pos="50000">
                <a:schemeClr val="hlink"/>
              </a:gs>
              <a:gs pos="100000">
                <a:srgbClr val="3399FF"/>
              </a:gs>
            </a:gsLst>
            <a:lin ang="2700000" scaled="1"/>
          </a:gra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zh-CN" altLang="en-US" smtClean="0">
              <a:ea typeface="宋体" panose="02010600030101010101" pitchFamily="2" charset="-122"/>
            </a:endParaRPr>
          </a:p>
        </p:txBody>
      </p:sp>
      <p:sp>
        <p:nvSpPr>
          <p:cNvPr id="3" name="Rectangle 14"/>
          <p:cNvSpPr>
            <a:spLocks noChangeArrowheads="1"/>
          </p:cNvSpPr>
          <p:nvPr/>
        </p:nvSpPr>
        <p:spPr bwMode="auto">
          <a:xfrm>
            <a:off x="457200" y="457200"/>
            <a:ext cx="8153400" cy="5791200"/>
          </a:xfrm>
          <a:prstGeom prst="rect">
            <a:avLst/>
          </a:prstGeom>
          <a:solidFill>
            <a:srgbClr val="FFFFFF"/>
          </a:solidFill>
          <a:ln w="28575">
            <a:solidFill>
              <a:srgbClr val="9966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zh-CN" altLang="en-US" smtClean="0">
              <a:ea typeface="宋体" panose="02010600030101010101" pitchFamily="2" charset="-122"/>
            </a:endParaRPr>
          </a:p>
        </p:txBody>
      </p:sp>
      <p:sp>
        <p:nvSpPr>
          <p:cNvPr id="4" name="Text Box 15"/>
          <p:cNvSpPr txBox="1">
            <a:spLocks noChangeArrowheads="1"/>
          </p:cNvSpPr>
          <p:nvPr userDrawn="1"/>
        </p:nvSpPr>
        <p:spPr bwMode="auto">
          <a:xfrm>
            <a:off x="3886200" y="6400800"/>
            <a:ext cx="510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defRPr/>
            </a:pPr>
            <a:r>
              <a:rPr lang="en-US" altLang="zh-CN" sz="1200" smtClean="0">
                <a:solidFill>
                  <a:srgbClr val="996633"/>
                </a:solidFill>
                <a:ea typeface="宋体" panose="02010600030101010101" pitchFamily="2" charset="-122"/>
              </a:rPr>
              <a:t>© 2009 Pearson Education, Upper Saddle River, NJ 07458. All Rights Reserved</a:t>
            </a:r>
          </a:p>
        </p:txBody>
      </p:sp>
      <p:sp>
        <p:nvSpPr>
          <p:cNvPr id="5" name="Text Box 16"/>
          <p:cNvSpPr txBox="1">
            <a:spLocks noChangeArrowheads="1"/>
          </p:cNvSpPr>
          <p:nvPr userDrawn="1"/>
        </p:nvSpPr>
        <p:spPr bwMode="auto">
          <a:xfrm>
            <a:off x="152400" y="6400800"/>
            <a:ext cx="2819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defRPr/>
            </a:pPr>
            <a:r>
              <a:rPr lang="en-US" altLang="zh-CN" sz="1200" b="1" smtClean="0">
                <a:solidFill>
                  <a:srgbClr val="FFFFFF"/>
                </a:solidFill>
                <a:ea typeface="宋体" panose="02010600030101010101" pitchFamily="2" charset="-122"/>
              </a:rPr>
              <a:t>Floyd, Digital Fundamentals, 10</a:t>
            </a:r>
            <a:r>
              <a:rPr lang="en-US" altLang="zh-CN" sz="1200" b="1" baseline="30000" smtClean="0">
                <a:solidFill>
                  <a:srgbClr val="FFFFFF"/>
                </a:solidFill>
                <a:ea typeface="宋体" panose="02010600030101010101" pitchFamily="2" charset="-122"/>
              </a:rPr>
              <a:t>th</a:t>
            </a:r>
            <a:r>
              <a:rPr lang="en-US" altLang="zh-CN" sz="1200" b="1" smtClean="0">
                <a:solidFill>
                  <a:srgbClr val="FFFFFF"/>
                </a:solidFill>
                <a:ea typeface="宋体" panose="02010600030101010101" pitchFamily="2" charset="-122"/>
              </a:rPr>
              <a:t> ed</a:t>
            </a:r>
          </a:p>
        </p:txBody>
      </p:sp>
    </p:spTree>
    <p:extLst>
      <p:ext uri="{BB962C8B-B14F-4D97-AF65-F5344CB8AC3E}">
        <p14:creationId xmlns:p14="http://schemas.microsoft.com/office/powerpoint/2010/main" val="239781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43594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72910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68313" y="533400"/>
            <a:ext cx="8447087"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981200"/>
            <a:ext cx="4184650" cy="41148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05363" y="1981200"/>
            <a:ext cx="4186237" cy="41148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55285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8813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3585646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66213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19187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751126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758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703808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946912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ext Box 8"/>
          <p:cNvSpPr txBox="1">
            <a:spLocks noChangeArrowheads="1"/>
          </p:cNvSpPr>
          <p:nvPr userDrawn="1"/>
        </p:nvSpPr>
        <p:spPr bwMode="auto">
          <a:xfrm>
            <a:off x="3886200" y="6400800"/>
            <a:ext cx="510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defRPr/>
            </a:pPr>
            <a:r>
              <a:rPr lang="en-US" altLang="zh-CN" sz="1200" smtClean="0">
                <a:solidFill>
                  <a:srgbClr val="996633"/>
                </a:solidFill>
                <a:ea typeface="宋体" panose="02010600030101010101" pitchFamily="2" charset="-122"/>
              </a:rPr>
              <a:t>© 2009 Pearson Education, Upper Saddle River, NJ 07458. All Rights Reserved</a:t>
            </a:r>
          </a:p>
        </p:txBody>
      </p:sp>
      <p:sp>
        <p:nvSpPr>
          <p:cNvPr id="1027" name="Text Box 9"/>
          <p:cNvSpPr txBox="1">
            <a:spLocks noChangeArrowheads="1"/>
          </p:cNvSpPr>
          <p:nvPr userDrawn="1"/>
        </p:nvSpPr>
        <p:spPr bwMode="auto">
          <a:xfrm>
            <a:off x="152400" y="6400800"/>
            <a:ext cx="2819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defRPr/>
            </a:pPr>
            <a:r>
              <a:rPr lang="en-US" altLang="zh-CN" sz="1200" smtClean="0">
                <a:solidFill>
                  <a:srgbClr val="996633"/>
                </a:solidFill>
                <a:ea typeface="宋体" panose="02010600030101010101" pitchFamily="2" charset="-122"/>
              </a:rPr>
              <a:t>Floyd, Digital Fundamentals, 10</a:t>
            </a:r>
            <a:r>
              <a:rPr lang="en-US" altLang="zh-CN" sz="1200" baseline="30000" smtClean="0">
                <a:solidFill>
                  <a:srgbClr val="996633"/>
                </a:solidFill>
                <a:ea typeface="宋体" panose="02010600030101010101" pitchFamily="2" charset="-122"/>
              </a:rPr>
              <a:t>th</a:t>
            </a:r>
            <a:r>
              <a:rPr lang="en-US" altLang="zh-CN" sz="1200" smtClean="0">
                <a:solidFill>
                  <a:srgbClr val="996633"/>
                </a:solidFill>
                <a:ea typeface="宋体" panose="02010600030101010101" pitchFamily="2" charset="-122"/>
              </a:rPr>
              <a:t> ed</a:t>
            </a:r>
          </a:p>
        </p:txBody>
      </p:sp>
    </p:spTree>
  </p:cSld>
  <p:clrMap bg1="lt1" tx1="dk1" bg2="lt2" tx2="dk2" accent1="accent1" accent2="accent2" accent3="accent3" accent4="accent4" accent5="accent5" accent6="accent6" hlink="hlink" folHlink="folHlink"/>
  <p:sldLayoutIdLst>
    <p:sldLayoutId id="2147483706"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7" r:id="rId12"/>
  </p:sldLayoutIdLst>
  <p:timing>
    <p:tnLst>
      <p:par>
        <p:cTn id="1" dur="indefinite" restart="never" nodeType="tmRoot"/>
      </p:par>
    </p:tnLst>
  </p:timing>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2"/>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emf"/><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4.jpe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6.xml"/><Relationship Id="rId1" Type="http://schemas.openxmlformats.org/officeDocument/2006/relationships/vmlDrawing" Target="../drawings/vmlDrawing48.vml"/><Relationship Id="rId5" Type="http://schemas.openxmlformats.org/officeDocument/2006/relationships/image" Target="../media/image106.emf"/><Relationship Id="rId4" Type="http://schemas.openxmlformats.org/officeDocument/2006/relationships/oleObject" Target="../embeddings/oleObject55.bin"/></Relationships>
</file>

<file path=ppt/slides/_rels/slide104.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oleObject" Target="../embeddings/oleObject56.bin"/><Relationship Id="rId7" Type="http://schemas.openxmlformats.org/officeDocument/2006/relationships/oleObject" Target="../embeddings/oleObject58.bin"/><Relationship Id="rId2" Type="http://schemas.openxmlformats.org/officeDocument/2006/relationships/slideLayout" Target="../slideLayouts/slideLayout6.xml"/><Relationship Id="rId1" Type="http://schemas.openxmlformats.org/officeDocument/2006/relationships/vmlDrawing" Target="../drawings/vmlDrawing49.vml"/><Relationship Id="rId6" Type="http://schemas.openxmlformats.org/officeDocument/2006/relationships/image" Target="../media/image108.emf"/><Relationship Id="rId5" Type="http://schemas.openxmlformats.org/officeDocument/2006/relationships/oleObject" Target="../embeddings/oleObject57.bin"/><Relationship Id="rId10" Type="http://schemas.openxmlformats.org/officeDocument/2006/relationships/image" Target="../media/image110.emf"/><Relationship Id="rId4" Type="http://schemas.openxmlformats.org/officeDocument/2006/relationships/image" Target="../media/image107.emf"/><Relationship Id="rId9" Type="http://schemas.openxmlformats.org/officeDocument/2006/relationships/oleObject" Target="../embeddings/oleObject59.bin"/></Relationships>
</file>

<file path=ppt/slides/_rels/slide105.x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oleObject" Target="../embeddings/oleObject60.bin"/><Relationship Id="rId7" Type="http://schemas.openxmlformats.org/officeDocument/2006/relationships/oleObject" Target="../embeddings/oleObject62.bin"/><Relationship Id="rId2" Type="http://schemas.openxmlformats.org/officeDocument/2006/relationships/slideLayout" Target="../slideLayouts/slideLayout6.xml"/><Relationship Id="rId1" Type="http://schemas.openxmlformats.org/officeDocument/2006/relationships/vmlDrawing" Target="../drawings/vmlDrawing50.vml"/><Relationship Id="rId6" Type="http://schemas.openxmlformats.org/officeDocument/2006/relationships/image" Target="../media/image112.emf"/><Relationship Id="rId5" Type="http://schemas.openxmlformats.org/officeDocument/2006/relationships/oleObject" Target="../embeddings/oleObject61.bin"/><Relationship Id="rId4" Type="http://schemas.openxmlformats.org/officeDocument/2006/relationships/image" Target="../media/image111.emf"/></Relationships>
</file>

<file path=ppt/slides/_rels/slide10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image" Target="../media/image7.emf"/><Relationship Id="rId5" Type="http://schemas.openxmlformats.org/officeDocument/2006/relationships/oleObject" Target="../embeddings/oleObject63.bin"/><Relationship Id="rId4" Type="http://schemas.openxmlformats.org/officeDocument/2006/relationships/image" Target="../media/image114.jpe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image" Target="../media/image7.emf"/><Relationship Id="rId5" Type="http://schemas.openxmlformats.org/officeDocument/2006/relationships/oleObject" Target="../embeddings/oleObject64.bin"/><Relationship Id="rId4" Type="http://schemas.openxmlformats.org/officeDocument/2006/relationships/image" Target="../media/image11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12.emf"/><Relationship Id="rId4" Type="http://schemas.openxmlformats.org/officeDocument/2006/relationships/oleObject" Target="../embeddings/oleObject7.bin"/></Relationships>
</file>

<file path=ppt/slides/_rels/slide11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image" Target="../media/image114.jpeg"/><Relationship Id="rId5" Type="http://schemas.openxmlformats.org/officeDocument/2006/relationships/image" Target="../media/image116.wmf"/><Relationship Id="rId4" Type="http://schemas.openxmlformats.org/officeDocument/2006/relationships/oleObject" Target="../embeddings/oleObject65.bin"/></Relationships>
</file>

<file path=ppt/slides/_rels/slide11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image" Target="../media/image118.emf"/><Relationship Id="rId5" Type="http://schemas.openxmlformats.org/officeDocument/2006/relationships/oleObject" Target="../embeddings/oleObject66.bin"/><Relationship Id="rId4" Type="http://schemas.openxmlformats.org/officeDocument/2006/relationships/image" Target="../media/image114.jpe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image" Target="../media/image97.emf"/><Relationship Id="rId5" Type="http://schemas.openxmlformats.org/officeDocument/2006/relationships/oleObject" Target="../embeddings/oleObject67.bin"/><Relationship Id="rId4" Type="http://schemas.openxmlformats.org/officeDocument/2006/relationships/image" Target="../media/image114.jpeg"/></Relationships>
</file>

<file path=ppt/slides/_rels/slide11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3.emf"/><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oleObject" Target="../embeddings/oleObject8.bin"/><Relationship Id="rId5" Type="http://schemas.openxmlformats.org/officeDocument/2006/relationships/image" Target="../media/image4.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vmlDrawing" Target="../drawings/vmlDrawing8.vml"/><Relationship Id="rId5" Type="http://schemas.openxmlformats.org/officeDocument/2006/relationships/image" Target="../media/image14.emf"/><Relationship Id="rId4"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17.png"/><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18.png"/><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9.emf"/><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oleObject" Target="../embeddings/oleObject10.bin"/><Relationship Id="rId5" Type="http://schemas.openxmlformats.org/officeDocument/2006/relationships/image" Target="../media/image4.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1.xml"/><Relationship Id="rId5" Type="http://schemas.openxmlformats.org/officeDocument/2006/relationships/image" Target="../media/image23.jpeg"/><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6.jpeg"/><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slideLayout" Target="../slideLayouts/slideLayout1.xml"/><Relationship Id="rId7" Type="http://schemas.openxmlformats.org/officeDocument/2006/relationships/image" Target="../media/image27.emf"/><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oleObject" Target="../embeddings/oleObject12.bin"/><Relationship Id="rId5" Type="http://schemas.openxmlformats.org/officeDocument/2006/relationships/image" Target="../media/image4.jpe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4.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slideLayout" Target="../slideLayouts/slideLayout1.xml"/><Relationship Id="rId7" Type="http://schemas.openxmlformats.org/officeDocument/2006/relationships/image" Target="../media/image4.jpeg"/><Relationship Id="rId2" Type="http://schemas.openxmlformats.org/officeDocument/2006/relationships/tags" Target="../tags/tag15.xml"/><Relationship Id="rId1" Type="http://schemas.openxmlformats.org/officeDocument/2006/relationships/vmlDrawing" Target="../drawings/vmlDrawing12.vml"/><Relationship Id="rId6" Type="http://schemas.openxmlformats.org/officeDocument/2006/relationships/image" Target="../media/image29.emf"/><Relationship Id="rId5" Type="http://schemas.openxmlformats.org/officeDocument/2006/relationships/oleObject" Target="../embeddings/oleObject13.bin"/><Relationship Id="rId4" Type="http://schemas.openxmlformats.org/officeDocument/2006/relationships/notesSlide" Target="../notesSlides/notesSlide23.xml"/><Relationship Id="rId9" Type="http://schemas.openxmlformats.org/officeDocument/2006/relationships/image" Target="../media/image3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33.emf"/><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oleObject" Target="../embeddings/oleObject16.bin"/><Relationship Id="rId5" Type="http://schemas.openxmlformats.org/officeDocument/2006/relationships/image" Target="../media/image32.emf"/><Relationship Id="rId4" Type="http://schemas.openxmlformats.org/officeDocument/2006/relationships/oleObject" Target="../embeddings/oleObject15.bin"/></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image" Target="../media/image36.png"/><Relationship Id="rId5" Type="http://schemas.openxmlformats.org/officeDocument/2006/relationships/image" Target="../media/image38.emf"/><Relationship Id="rId4" Type="http://schemas.openxmlformats.org/officeDocument/2006/relationships/oleObject" Target="../embeddings/oleObject17.bin"/></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6.xml"/><Relationship Id="rId1" Type="http://schemas.openxmlformats.org/officeDocument/2006/relationships/vmlDrawing" Target="../drawings/vmlDrawing15.vml"/><Relationship Id="rId5" Type="http://schemas.openxmlformats.org/officeDocument/2006/relationships/image" Target="../media/image39.png"/><Relationship Id="rId4" Type="http://schemas.openxmlformats.org/officeDocument/2006/relationships/image" Target="../media/image40.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image" Target="../media/image41.emf"/><Relationship Id="rId5" Type="http://schemas.openxmlformats.org/officeDocument/2006/relationships/oleObject" Target="../embeddings/oleObject19.bin"/><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image" Target="../media/image41.emf"/><Relationship Id="rId5" Type="http://schemas.openxmlformats.org/officeDocument/2006/relationships/oleObject" Target="../embeddings/oleObject20.bin"/><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xml"/><Relationship Id="rId7"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1.bin"/><Relationship Id="rId4" Type="http://schemas.openxmlformats.org/officeDocument/2006/relationships/notesSlide" Target="../notesSlides/notesSlide4.xml"/><Relationship Id="rId9"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image" Target="../media/image50.png"/><Relationship Id="rId5" Type="http://schemas.openxmlformats.org/officeDocument/2006/relationships/image" Target="../media/image48.emf"/><Relationship Id="rId4" Type="http://schemas.openxmlformats.org/officeDocument/2006/relationships/oleObject" Target="../embeddings/oleObject21.bin"/></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image" Target="../media/image53.png"/><Relationship Id="rId5" Type="http://schemas.openxmlformats.org/officeDocument/2006/relationships/image" Target="../media/image52.emf"/><Relationship Id="rId4" Type="http://schemas.openxmlformats.org/officeDocument/2006/relationships/oleObject" Target="../embeddings/oleObject22.bin"/></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image" Target="../media/image58.png"/><Relationship Id="rId5" Type="http://schemas.openxmlformats.org/officeDocument/2006/relationships/image" Target="../media/image56.emf"/><Relationship Id="rId4" Type="http://schemas.openxmlformats.org/officeDocument/2006/relationships/oleObject" Target="../embeddings/oleObject23.bin"/></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emf"/><Relationship Id="rId2" Type="http://schemas.openxmlformats.org/officeDocument/2006/relationships/slideLayout" Target="../slideLayouts/slideLayout6.xml"/><Relationship Id="rId1" Type="http://schemas.openxmlformats.org/officeDocument/2006/relationships/vmlDrawing" Target="../drawings/vmlDrawing21.vml"/><Relationship Id="rId6" Type="http://schemas.openxmlformats.org/officeDocument/2006/relationships/oleObject" Target="../embeddings/oleObject25.bin"/><Relationship Id="rId5" Type="http://schemas.openxmlformats.org/officeDocument/2006/relationships/image" Target="../media/image60.emf"/><Relationship Id="rId4" Type="http://schemas.openxmlformats.org/officeDocument/2006/relationships/oleObject" Target="../embeddings/oleObject24.bin"/></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1.xml"/><Relationship Id="rId7" Type="http://schemas.openxmlformats.org/officeDocument/2006/relationships/oleObject" Target="../embeddings/oleObject3.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4.jpe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vmlDrawing" Target="../drawings/vmlDrawing22.vml"/><Relationship Id="rId5" Type="http://schemas.openxmlformats.org/officeDocument/2006/relationships/image" Target="../media/image67.emf"/><Relationship Id="rId4" Type="http://schemas.openxmlformats.org/officeDocument/2006/relationships/oleObject" Target="../embeddings/oleObject26.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6.xml"/><Relationship Id="rId1" Type="http://schemas.openxmlformats.org/officeDocument/2006/relationships/vmlDrawing" Target="../drawings/vmlDrawing23.vml"/><Relationship Id="rId6" Type="http://schemas.openxmlformats.org/officeDocument/2006/relationships/image" Target="../media/image69.emf"/><Relationship Id="rId5" Type="http://schemas.openxmlformats.org/officeDocument/2006/relationships/oleObject" Target="../embeddings/oleObject28.bin"/><Relationship Id="rId4" Type="http://schemas.openxmlformats.org/officeDocument/2006/relationships/image" Target="../media/image68.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vmlDrawing" Target="../drawings/vmlDrawing24.vml"/><Relationship Id="rId6" Type="http://schemas.openxmlformats.org/officeDocument/2006/relationships/image" Target="../media/image71.png"/><Relationship Id="rId5" Type="http://schemas.openxmlformats.org/officeDocument/2006/relationships/image" Target="../media/image70.emf"/><Relationship Id="rId4" Type="http://schemas.openxmlformats.org/officeDocument/2006/relationships/oleObject" Target="../embeddings/oleObject29.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emf"/><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4.jpe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6.xml"/><Relationship Id="rId1" Type="http://schemas.openxmlformats.org/officeDocument/2006/relationships/vmlDrawing" Target="../drawings/vmlDrawing25.vml"/><Relationship Id="rId4" Type="http://schemas.openxmlformats.org/officeDocument/2006/relationships/image" Target="../media/image72.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vmlDrawing" Target="../drawings/vmlDrawing26.vml"/><Relationship Id="rId5" Type="http://schemas.openxmlformats.org/officeDocument/2006/relationships/image" Target="../media/image73.emf"/><Relationship Id="rId4" Type="http://schemas.openxmlformats.org/officeDocument/2006/relationships/oleObject" Target="../embeddings/oleObject31.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6.xml"/><Relationship Id="rId1" Type="http://schemas.openxmlformats.org/officeDocument/2006/relationships/vmlDrawing" Target="../drawings/vmlDrawing27.vml"/><Relationship Id="rId4" Type="http://schemas.openxmlformats.org/officeDocument/2006/relationships/image" Target="../media/image74.e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6.emf"/><Relationship Id="rId2" Type="http://schemas.openxmlformats.org/officeDocument/2006/relationships/slideLayout" Target="../slideLayouts/slideLayout6.xml"/><Relationship Id="rId1" Type="http://schemas.openxmlformats.org/officeDocument/2006/relationships/vmlDrawing" Target="../drawings/vmlDrawing28.vml"/><Relationship Id="rId6" Type="http://schemas.openxmlformats.org/officeDocument/2006/relationships/oleObject" Target="../embeddings/oleObject34.bin"/><Relationship Id="rId5" Type="http://schemas.openxmlformats.org/officeDocument/2006/relationships/image" Target="../media/image75.emf"/><Relationship Id="rId4" Type="http://schemas.openxmlformats.org/officeDocument/2006/relationships/oleObject" Target="../embeddings/oleObject33.bin"/></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6.xml"/><Relationship Id="rId1" Type="http://schemas.openxmlformats.org/officeDocument/2006/relationships/vmlDrawing" Target="../drawings/vmlDrawing29.vml"/><Relationship Id="rId4" Type="http://schemas.openxmlformats.org/officeDocument/2006/relationships/image" Target="../media/image77.emf"/></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6.xml"/><Relationship Id="rId1" Type="http://schemas.openxmlformats.org/officeDocument/2006/relationships/vmlDrawing" Target="../drawings/vmlDrawing30.vml"/><Relationship Id="rId4" Type="http://schemas.openxmlformats.org/officeDocument/2006/relationships/image" Target="../media/image79.em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6.xml"/><Relationship Id="rId1" Type="http://schemas.openxmlformats.org/officeDocument/2006/relationships/vmlDrawing" Target="../drawings/vmlDrawing31.vml"/><Relationship Id="rId4" Type="http://schemas.openxmlformats.org/officeDocument/2006/relationships/image" Target="../media/image80.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oleObject" Target="../embeddings/oleObject38.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1.emf"/><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4.jpeg"/><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6.xml"/><Relationship Id="rId1" Type="http://schemas.openxmlformats.org/officeDocument/2006/relationships/vmlDrawing" Target="../drawings/vmlDrawing33.vml"/><Relationship Id="rId5" Type="http://schemas.openxmlformats.org/officeDocument/2006/relationships/image" Target="../media/image82.png"/><Relationship Id="rId4" Type="http://schemas.openxmlformats.org/officeDocument/2006/relationships/image" Target="../media/image84.png"/></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6.xml"/><Relationship Id="rId1" Type="http://schemas.openxmlformats.org/officeDocument/2006/relationships/vmlDrawing" Target="../drawings/vmlDrawing34.vml"/><Relationship Id="rId5" Type="http://schemas.openxmlformats.org/officeDocument/2006/relationships/image" Target="../media/image85.png"/><Relationship Id="rId4" Type="http://schemas.openxmlformats.org/officeDocument/2006/relationships/oleObject" Target="../embeddings/oleObject40.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vmlDrawing" Target="../drawings/vmlDrawing35.vml"/><Relationship Id="rId6" Type="http://schemas.openxmlformats.org/officeDocument/2006/relationships/image" Target="../media/image86.png"/><Relationship Id="rId5" Type="http://schemas.openxmlformats.org/officeDocument/2006/relationships/oleObject" Target="../embeddings/oleObject41.bin"/><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6.xml"/><Relationship Id="rId1" Type="http://schemas.openxmlformats.org/officeDocument/2006/relationships/vmlDrawing" Target="../drawings/vmlDrawing36.vml"/><Relationship Id="rId4" Type="http://schemas.openxmlformats.org/officeDocument/2006/relationships/image" Target="../media/image87.emf"/></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jpeg"/><Relationship Id="rId2" Type="http://schemas.openxmlformats.org/officeDocument/2006/relationships/tags" Target="../tags/tag16.xml"/><Relationship Id="rId1" Type="http://schemas.openxmlformats.org/officeDocument/2006/relationships/vmlDrawing" Target="../drawings/vmlDrawing37.vml"/><Relationship Id="rId6" Type="http://schemas.openxmlformats.org/officeDocument/2006/relationships/image" Target="../media/image89.emf"/><Relationship Id="rId5" Type="http://schemas.openxmlformats.org/officeDocument/2006/relationships/oleObject" Target="../embeddings/oleObject43.bin"/><Relationship Id="rId4" Type="http://schemas.openxmlformats.org/officeDocument/2006/relationships/notesSlide" Target="../notesSlides/notesSlide50.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0.emf"/><Relationship Id="rId2" Type="http://schemas.openxmlformats.org/officeDocument/2006/relationships/tags" Target="../tags/tag17.xml"/><Relationship Id="rId1" Type="http://schemas.openxmlformats.org/officeDocument/2006/relationships/vmlDrawing" Target="../drawings/vmlDrawing38.vml"/><Relationship Id="rId6" Type="http://schemas.openxmlformats.org/officeDocument/2006/relationships/oleObject" Target="../embeddings/oleObject44.bin"/><Relationship Id="rId5" Type="http://schemas.openxmlformats.org/officeDocument/2006/relationships/image" Target="../media/image4.jpeg"/><Relationship Id="rId4" Type="http://schemas.openxmlformats.org/officeDocument/2006/relationships/notesSlide" Target="../notesSlides/notesSlide51.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jpeg"/><Relationship Id="rId2" Type="http://schemas.openxmlformats.org/officeDocument/2006/relationships/tags" Target="../tags/tag18.xml"/><Relationship Id="rId1" Type="http://schemas.openxmlformats.org/officeDocument/2006/relationships/vmlDrawing" Target="../drawings/vmlDrawing39.vml"/><Relationship Id="rId6" Type="http://schemas.openxmlformats.org/officeDocument/2006/relationships/image" Target="../media/image91.emf"/><Relationship Id="rId5" Type="http://schemas.openxmlformats.org/officeDocument/2006/relationships/oleObject" Target="../embeddings/oleObject45.bin"/><Relationship Id="rId4" Type="http://schemas.openxmlformats.org/officeDocument/2006/relationships/notesSlide" Target="../notesSlides/notesSlide5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jpeg"/><Relationship Id="rId2" Type="http://schemas.openxmlformats.org/officeDocument/2006/relationships/tags" Target="../tags/tag19.xml"/><Relationship Id="rId1" Type="http://schemas.openxmlformats.org/officeDocument/2006/relationships/vmlDrawing" Target="../drawings/vmlDrawing40.vml"/><Relationship Id="rId6" Type="http://schemas.openxmlformats.org/officeDocument/2006/relationships/image" Target="../media/image92.emf"/><Relationship Id="rId5" Type="http://schemas.openxmlformats.org/officeDocument/2006/relationships/oleObject" Target="../embeddings/oleObject46.bin"/><Relationship Id="rId4" Type="http://schemas.openxmlformats.org/officeDocument/2006/relationships/notesSlide" Target="../notesSlides/notesSlide53.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jpeg"/><Relationship Id="rId2" Type="http://schemas.openxmlformats.org/officeDocument/2006/relationships/tags" Target="../tags/tag20.xml"/><Relationship Id="rId1" Type="http://schemas.openxmlformats.org/officeDocument/2006/relationships/vmlDrawing" Target="../drawings/vmlDrawing41.vml"/><Relationship Id="rId6" Type="http://schemas.openxmlformats.org/officeDocument/2006/relationships/image" Target="../media/image93.emf"/><Relationship Id="rId5" Type="http://schemas.openxmlformats.org/officeDocument/2006/relationships/oleObject" Target="../embeddings/oleObject47.bin"/><Relationship Id="rId4" Type="http://schemas.openxmlformats.org/officeDocument/2006/relationships/notesSlide" Target="../notesSlides/notesSlide54.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2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4.jpeg"/></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slideLayout" Target="../slideLayouts/slideLayout1.xml"/><Relationship Id="rId7" Type="http://schemas.openxmlformats.org/officeDocument/2006/relationships/image" Target="../media/image96.emf"/><Relationship Id="rId2" Type="http://schemas.openxmlformats.org/officeDocument/2006/relationships/tags" Target="../tags/tag22.xml"/><Relationship Id="rId1" Type="http://schemas.openxmlformats.org/officeDocument/2006/relationships/vmlDrawing" Target="../drawings/vmlDrawing42.vml"/><Relationship Id="rId6" Type="http://schemas.openxmlformats.org/officeDocument/2006/relationships/oleObject" Target="../embeddings/oleObject48.bin"/><Relationship Id="rId5" Type="http://schemas.openxmlformats.org/officeDocument/2006/relationships/image" Target="../media/image4.jpeg"/><Relationship Id="rId4" Type="http://schemas.openxmlformats.org/officeDocument/2006/relationships/notesSlide" Target="../notesSlides/notesSlide56.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jpeg"/><Relationship Id="rId2" Type="http://schemas.openxmlformats.org/officeDocument/2006/relationships/tags" Target="../tags/tag23.xml"/><Relationship Id="rId1" Type="http://schemas.openxmlformats.org/officeDocument/2006/relationships/vmlDrawing" Target="../drawings/vmlDrawing43.vml"/><Relationship Id="rId6" Type="http://schemas.openxmlformats.org/officeDocument/2006/relationships/image" Target="../media/image97.emf"/><Relationship Id="rId5" Type="http://schemas.openxmlformats.org/officeDocument/2006/relationships/oleObject" Target="../embeddings/oleObject50.bin"/><Relationship Id="rId4" Type="http://schemas.openxmlformats.org/officeDocument/2006/relationships/notesSlide" Target="../notesSlides/notesSlide57.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jpeg"/><Relationship Id="rId2" Type="http://schemas.openxmlformats.org/officeDocument/2006/relationships/tags" Target="../tags/tag24.xml"/><Relationship Id="rId1" Type="http://schemas.openxmlformats.org/officeDocument/2006/relationships/vmlDrawing" Target="../drawings/vmlDrawing44.vml"/><Relationship Id="rId6" Type="http://schemas.openxmlformats.org/officeDocument/2006/relationships/image" Target="../media/image98.emf"/><Relationship Id="rId5" Type="http://schemas.openxmlformats.org/officeDocument/2006/relationships/oleObject" Target="../embeddings/oleObject51.bin"/><Relationship Id="rId4" Type="http://schemas.openxmlformats.org/officeDocument/2006/relationships/notesSlide" Target="../notesSlides/notesSlide58.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jpeg"/><Relationship Id="rId2" Type="http://schemas.openxmlformats.org/officeDocument/2006/relationships/tags" Target="../tags/tag25.xml"/><Relationship Id="rId1" Type="http://schemas.openxmlformats.org/officeDocument/2006/relationships/vmlDrawing" Target="../drawings/vmlDrawing45.vml"/><Relationship Id="rId6" Type="http://schemas.openxmlformats.org/officeDocument/2006/relationships/image" Target="../media/image89.emf"/><Relationship Id="rId5" Type="http://schemas.openxmlformats.org/officeDocument/2006/relationships/oleObject" Target="../embeddings/oleObject52.bin"/><Relationship Id="rId4" Type="http://schemas.openxmlformats.org/officeDocument/2006/relationships/notesSlide" Target="../notesSlides/notesSlide59.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jpeg"/><Relationship Id="rId2" Type="http://schemas.openxmlformats.org/officeDocument/2006/relationships/tags" Target="../tags/tag26.xml"/><Relationship Id="rId1" Type="http://schemas.openxmlformats.org/officeDocument/2006/relationships/vmlDrawing" Target="../drawings/vmlDrawing46.vml"/><Relationship Id="rId6" Type="http://schemas.openxmlformats.org/officeDocument/2006/relationships/image" Target="../media/image99.emf"/><Relationship Id="rId5" Type="http://schemas.openxmlformats.org/officeDocument/2006/relationships/oleObject" Target="../embeddings/oleObject53.bin"/><Relationship Id="rId4" Type="http://schemas.openxmlformats.org/officeDocument/2006/relationships/notesSlide" Target="../notesSlides/notesSlide60.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jpeg"/><Relationship Id="rId2" Type="http://schemas.openxmlformats.org/officeDocument/2006/relationships/tags" Target="../tags/tag27.xml"/><Relationship Id="rId1" Type="http://schemas.openxmlformats.org/officeDocument/2006/relationships/vmlDrawing" Target="../drawings/vmlDrawing47.vml"/><Relationship Id="rId6" Type="http://schemas.openxmlformats.org/officeDocument/2006/relationships/image" Target="../media/image100.emf"/><Relationship Id="rId5" Type="http://schemas.openxmlformats.org/officeDocument/2006/relationships/oleObject" Target="../embeddings/oleObject54.bin"/><Relationship Id="rId4" Type="http://schemas.openxmlformats.org/officeDocument/2006/relationships/notesSlide" Target="../notesSlides/notesSlide61.xml"/></Relationships>
</file>

<file path=ppt/slides/_rels/slide98.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2" name="Rectangle 14"/>
          <p:cNvSpPr>
            <a:spLocks noChangeArrowheads="1"/>
          </p:cNvSpPr>
          <p:nvPr/>
        </p:nvSpPr>
        <p:spPr bwMode="auto">
          <a:xfrm>
            <a:off x="0" y="0"/>
            <a:ext cx="9144000" cy="6858000"/>
          </a:xfrm>
          <a:prstGeom prst="rect">
            <a:avLst/>
          </a:prstGeom>
          <a:gradFill rotWithShape="1">
            <a:gsLst>
              <a:gs pos="0">
                <a:srgbClr val="3399FF"/>
              </a:gs>
              <a:gs pos="50000">
                <a:schemeClr val="hlink"/>
              </a:gs>
              <a:gs pos="100000">
                <a:srgbClr val="3399FF"/>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zh-CN" altLang="en-US" smtClean="0">
              <a:ea typeface="宋体" panose="02010600030101010101" pitchFamily="2" charset="-122"/>
            </a:endParaRPr>
          </a:p>
        </p:txBody>
      </p:sp>
      <p:sp>
        <p:nvSpPr>
          <p:cNvPr id="4099" name="Rectangle 15"/>
          <p:cNvSpPr>
            <a:spLocks noChangeArrowheads="1"/>
          </p:cNvSpPr>
          <p:nvPr/>
        </p:nvSpPr>
        <p:spPr bwMode="auto">
          <a:xfrm>
            <a:off x="1447800" y="0"/>
            <a:ext cx="6324600" cy="6858000"/>
          </a:xfrm>
          <a:prstGeom prst="rect">
            <a:avLst/>
          </a:prstGeom>
          <a:solidFill>
            <a:srgbClr val="DDDDDD"/>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100" name="Rectangle 10"/>
          <p:cNvSpPr>
            <a:spLocks noChangeArrowheads="1"/>
          </p:cNvSpPr>
          <p:nvPr/>
        </p:nvSpPr>
        <p:spPr bwMode="auto">
          <a:xfrm>
            <a:off x="1905000" y="228600"/>
            <a:ext cx="5410200" cy="6477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101" name="Text Box 12"/>
          <p:cNvSpPr txBox="1">
            <a:spLocks noChangeArrowheads="1"/>
          </p:cNvSpPr>
          <p:nvPr/>
        </p:nvSpPr>
        <p:spPr bwMode="auto">
          <a:xfrm>
            <a:off x="2133600" y="457200"/>
            <a:ext cx="4876800" cy="260985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altLang="zh-CN" sz="4800">
                <a:solidFill>
                  <a:schemeClr val="bg1"/>
                </a:solidFill>
                <a:ea typeface="宋体" panose="02010600030101010101" pitchFamily="2" charset="-122"/>
              </a:rPr>
              <a:t>Digital Fundamentals</a:t>
            </a:r>
            <a:endParaRPr lang="en-US" altLang="zh-CN" sz="4400">
              <a:solidFill>
                <a:schemeClr val="bg1"/>
              </a:solidFill>
              <a:ea typeface="宋体" panose="02010600030101010101" pitchFamily="2" charset="-122"/>
            </a:endParaRPr>
          </a:p>
          <a:p>
            <a:pPr algn="ctr" eaLnBrk="1" hangingPunct="1">
              <a:spcBef>
                <a:spcPct val="50000"/>
              </a:spcBef>
            </a:pPr>
            <a:r>
              <a:rPr lang="en-US" altLang="zh-CN" sz="1800">
                <a:solidFill>
                  <a:schemeClr val="bg1"/>
                </a:solidFill>
                <a:ea typeface="宋体" panose="02010600030101010101" pitchFamily="2" charset="-122"/>
              </a:rPr>
              <a:t>Tenth Edition</a:t>
            </a:r>
          </a:p>
          <a:p>
            <a:pPr algn="ctr" eaLnBrk="1" hangingPunct="1">
              <a:spcBef>
                <a:spcPct val="50000"/>
              </a:spcBef>
            </a:pPr>
            <a:r>
              <a:rPr lang="en-US" altLang="zh-CN" sz="2800">
                <a:solidFill>
                  <a:schemeClr val="bg1"/>
                </a:solidFill>
                <a:latin typeface="Arial" panose="020B0604020202020204" pitchFamily="34" charset="0"/>
                <a:ea typeface="宋体" panose="02010600030101010101" pitchFamily="2" charset="-122"/>
              </a:rPr>
              <a:t>Floyd</a:t>
            </a:r>
          </a:p>
        </p:txBody>
      </p:sp>
      <p:pic>
        <p:nvPicPr>
          <p:cNvPr id="4102" name="Picture 20" descr="Cover image for DF10-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230563"/>
            <a:ext cx="4572000" cy="301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1" name="Text Box 13"/>
          <p:cNvSpPr txBox="1">
            <a:spLocks noChangeArrowheads="1"/>
          </p:cNvSpPr>
          <p:nvPr/>
        </p:nvSpPr>
        <p:spPr bwMode="auto">
          <a:xfrm>
            <a:off x="3749675" y="4648200"/>
            <a:ext cx="1736725" cy="538163"/>
          </a:xfrm>
          <a:prstGeom prst="rect">
            <a:avLst/>
          </a:prstGeom>
          <a:solidFill>
            <a:schemeClr val="folHlink"/>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2800">
                <a:solidFill>
                  <a:srgbClr val="008000"/>
                </a:solidFill>
                <a:ea typeface="宋体" panose="02010600030101010101" pitchFamily="2" charset="-122"/>
              </a:rPr>
              <a:t>Chapter 8</a:t>
            </a:r>
          </a:p>
        </p:txBody>
      </p:sp>
      <p:sp>
        <p:nvSpPr>
          <p:cNvPr id="4104" name="Text Box 19"/>
          <p:cNvSpPr txBox="1">
            <a:spLocks noChangeArrowheads="1"/>
          </p:cNvSpPr>
          <p:nvPr/>
        </p:nvSpPr>
        <p:spPr bwMode="auto">
          <a:xfrm>
            <a:off x="5486400" y="6324600"/>
            <a:ext cx="2438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1200">
                <a:solidFill>
                  <a:srgbClr val="996633"/>
                </a:solidFill>
                <a:ea typeface="宋体" panose="02010600030101010101" pitchFamily="2" charset="-122"/>
              </a:rPr>
              <a:t>© 2008 Pearson Education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061"/>
                                        </p:tgtEl>
                                        <p:attrNameLst>
                                          <p:attrName>style.visibility</p:attrName>
                                        </p:attrNameLst>
                                      </p:cBhvr>
                                      <p:to>
                                        <p:strVal val="visible"/>
                                      </p:to>
                                    </p:set>
                                    <p:anim calcmode="lin" valueType="num">
                                      <p:cBhvr>
                                        <p:cTn id="7" dur="1000" fill="hold"/>
                                        <p:tgtEl>
                                          <p:spTgt spid="2061"/>
                                        </p:tgtEl>
                                        <p:attrNameLst>
                                          <p:attrName>ppt_w</p:attrName>
                                        </p:attrNameLst>
                                      </p:cBhvr>
                                      <p:tavLst>
                                        <p:tav tm="0">
                                          <p:val>
                                            <p:strVal val="#ppt_w*0.70"/>
                                          </p:val>
                                        </p:tav>
                                        <p:tav tm="100000">
                                          <p:val>
                                            <p:strVal val="#ppt_w"/>
                                          </p:val>
                                        </p:tav>
                                      </p:tavLst>
                                    </p:anim>
                                    <p:anim calcmode="lin" valueType="num">
                                      <p:cBhvr>
                                        <p:cTn id="8" dur="1000" fill="hold"/>
                                        <p:tgtEl>
                                          <p:spTgt spid="2061"/>
                                        </p:tgtEl>
                                        <p:attrNameLst>
                                          <p:attrName>ppt_h</p:attrName>
                                        </p:attrNameLst>
                                      </p:cBhvr>
                                      <p:tavLst>
                                        <p:tav tm="0">
                                          <p:val>
                                            <p:strVal val="#ppt_h"/>
                                          </p:val>
                                        </p:tav>
                                        <p:tav tm="100000">
                                          <p:val>
                                            <p:strVal val="#ppt_h"/>
                                          </p:val>
                                        </p:tav>
                                      </p:tavLst>
                                    </p:anim>
                                    <p:animEffect transition="in" filter="fade">
                                      <p:cBhvr>
                                        <p:cTn id="9" dur="1000"/>
                                        <p:tgtEl>
                                          <p:spTgt spid="2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SH2507-cr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55651" name="Text Box 3"/>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22532" name="Rectangle 4"/>
          <p:cNvSpPr>
            <a:spLocks noChangeArrowheads="1"/>
          </p:cNvSpPr>
          <p:nvPr/>
        </p:nvSpPr>
        <p:spPr bwMode="auto">
          <a:xfrm>
            <a:off x="914400" y="1143000"/>
            <a:ext cx="6697663" cy="461963"/>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a:solidFill>
                  <a:srgbClr val="FFFF99"/>
                </a:solidFill>
                <a:ea typeface="宋体" panose="02010600030101010101" pitchFamily="2" charset="-122"/>
              </a:rPr>
              <a:t>Asynchronous Decade Counter(</a:t>
            </a:r>
            <a:r>
              <a:rPr lang="zh-CN" altLang="en-US">
                <a:solidFill>
                  <a:srgbClr val="FFFF99"/>
                </a:solidFill>
                <a:ea typeface="宋体" panose="02010600030101010101" pitchFamily="2" charset="-122"/>
              </a:rPr>
              <a:t>异步十进制计数器</a:t>
            </a:r>
            <a:r>
              <a:rPr lang="en-US" altLang="zh-CN">
                <a:solidFill>
                  <a:srgbClr val="FFFF99"/>
                </a:solidFill>
                <a:ea typeface="宋体" panose="02010600030101010101" pitchFamily="2" charset="-122"/>
              </a:rPr>
              <a:t>)</a:t>
            </a:r>
          </a:p>
        </p:txBody>
      </p:sp>
      <p:sp>
        <p:nvSpPr>
          <p:cNvPr id="22533" name="Text Box 16"/>
          <p:cNvSpPr txBox="1">
            <a:spLocks noChangeArrowheads="1"/>
          </p:cNvSpPr>
          <p:nvPr/>
        </p:nvSpPr>
        <p:spPr bwMode="auto">
          <a:xfrm>
            <a:off x="1066800" y="1752600"/>
            <a:ext cx="7010400"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dirty="0">
                <a:ea typeface="宋体" panose="02010600030101010101" pitchFamily="2" charset="-122"/>
              </a:rPr>
              <a:t>This counter uses partial decoding to recycle the count sequence to zero after the 1001 state. The flip-flops are trailing-edge triggered, so clocks are derived from the </a:t>
            </a:r>
            <a:r>
              <a:rPr lang="en-US" altLang="zh-CN" i="1" dirty="0">
                <a:ea typeface="宋体" panose="02010600030101010101" pitchFamily="2" charset="-122"/>
              </a:rPr>
              <a:t>Q</a:t>
            </a:r>
            <a:r>
              <a:rPr lang="en-US" altLang="zh-CN" dirty="0">
                <a:ea typeface="宋体" panose="02010600030101010101" pitchFamily="2" charset="-122"/>
              </a:rPr>
              <a:t> outputs. Other </a:t>
            </a:r>
            <a:r>
              <a:rPr lang="en-US" altLang="zh-CN" b="1" dirty="0">
                <a:ea typeface="宋体" panose="02010600030101010101" pitchFamily="2" charset="-122"/>
              </a:rPr>
              <a:t>truncated sequences</a:t>
            </a:r>
            <a:r>
              <a:rPr lang="en-US" altLang="zh-CN" sz="2000" b="1" dirty="0">
                <a:ea typeface="宋体" panose="02010600030101010101" pitchFamily="2" charset="-122"/>
              </a:rPr>
              <a:t>(</a:t>
            </a:r>
            <a:r>
              <a:rPr lang="zh-CN" altLang="en-US" sz="2000" b="1" dirty="0">
                <a:ea typeface="宋体" panose="02010600030101010101" pitchFamily="2" charset="-122"/>
              </a:rPr>
              <a:t>截断序列</a:t>
            </a:r>
            <a:r>
              <a:rPr lang="en-US" altLang="zh-CN" sz="2000" b="1" dirty="0">
                <a:ea typeface="宋体" panose="02010600030101010101" pitchFamily="2" charset="-122"/>
              </a:rPr>
              <a:t>)</a:t>
            </a:r>
            <a:r>
              <a:rPr lang="en-US" altLang="zh-CN" b="1" dirty="0">
                <a:ea typeface="宋体" panose="02010600030101010101" pitchFamily="2" charset="-122"/>
              </a:rPr>
              <a:t> </a:t>
            </a:r>
            <a:r>
              <a:rPr lang="en-US" altLang="zh-CN" dirty="0">
                <a:ea typeface="宋体" panose="02010600030101010101" pitchFamily="2" charset="-122"/>
              </a:rPr>
              <a:t>can be obtained using a similar technique.</a:t>
            </a:r>
          </a:p>
        </p:txBody>
      </p:sp>
      <p:grpSp>
        <p:nvGrpSpPr>
          <p:cNvPr id="22534" name="Group 46"/>
          <p:cNvGrpSpPr>
            <a:grpSpLocks/>
          </p:cNvGrpSpPr>
          <p:nvPr/>
        </p:nvGrpSpPr>
        <p:grpSpPr bwMode="auto">
          <a:xfrm>
            <a:off x="1905000" y="3800475"/>
            <a:ext cx="5489575" cy="2066925"/>
            <a:chOff x="1246" y="2256"/>
            <a:chExt cx="3458" cy="1302"/>
          </a:xfrm>
        </p:grpSpPr>
        <p:graphicFrame>
          <p:nvGraphicFramePr>
            <p:cNvPr id="22537" name="Object 17"/>
            <p:cNvGraphicFramePr>
              <a:graphicFrameLocks noChangeAspect="1"/>
            </p:cNvGraphicFramePr>
            <p:nvPr/>
          </p:nvGraphicFramePr>
          <p:xfrm>
            <a:off x="1488" y="2256"/>
            <a:ext cx="3216" cy="1302"/>
          </p:xfrm>
          <a:graphic>
            <a:graphicData uri="http://schemas.openxmlformats.org/presentationml/2006/ole">
              <mc:AlternateContent xmlns:mc="http://schemas.openxmlformats.org/markup-compatibility/2006">
                <mc:Choice xmlns:v="urn:schemas-microsoft-com:vml" Requires="v">
                  <p:oleObj spid="_x0000_s22639" name="CorelDRAW" r:id="rId6" imgW="3785937" imgH="1533591" progId="CorelDRAW.Graphic.13">
                    <p:embed/>
                  </p:oleObj>
                </mc:Choice>
                <mc:Fallback>
                  <p:oleObj name="CorelDRAW" r:id="rId6" imgW="3785937" imgH="1533591" progId="CorelDRAW.Graphic.1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8" y="2256"/>
                          <a:ext cx="3216" cy="1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8" name="Rectangle 20"/>
            <p:cNvSpPr>
              <a:spLocks noChangeArrowheads="1"/>
            </p:cNvSpPr>
            <p:nvPr/>
          </p:nvSpPr>
          <p:spPr bwMode="auto">
            <a:xfrm>
              <a:off x="1307" y="2915"/>
              <a:ext cx="18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CLK</a:t>
              </a:r>
              <a:endParaRPr lang="en-US" altLang="zh-CN" sz="1200">
                <a:ea typeface="宋体" panose="02010600030101010101" pitchFamily="2" charset="-122"/>
              </a:endParaRPr>
            </a:p>
          </p:txBody>
        </p:sp>
        <p:sp>
          <p:nvSpPr>
            <p:cNvPr id="22539" name="Rectangle 21"/>
            <p:cNvSpPr>
              <a:spLocks noChangeArrowheads="1"/>
            </p:cNvSpPr>
            <p:nvPr/>
          </p:nvSpPr>
          <p:spPr bwMode="auto">
            <a:xfrm>
              <a:off x="1726" y="3139"/>
              <a:ext cx="9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0</a:t>
              </a:r>
            </a:p>
          </p:txBody>
        </p:sp>
        <p:sp>
          <p:nvSpPr>
            <p:cNvPr id="22540" name="Rectangle 22"/>
            <p:cNvSpPr>
              <a:spLocks noChangeArrowheads="1"/>
            </p:cNvSpPr>
            <p:nvPr/>
          </p:nvSpPr>
          <p:spPr bwMode="auto">
            <a:xfrm>
              <a:off x="1750" y="2667"/>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0</a:t>
              </a:r>
            </a:p>
          </p:txBody>
        </p:sp>
        <p:sp>
          <p:nvSpPr>
            <p:cNvPr id="22541" name="Text Box 26"/>
            <p:cNvSpPr txBox="1">
              <a:spLocks noChangeArrowheads="1"/>
            </p:cNvSpPr>
            <p:nvPr/>
          </p:nvSpPr>
          <p:spPr bwMode="auto">
            <a:xfrm>
              <a:off x="1994" y="2563"/>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0</a:t>
              </a:r>
            </a:p>
          </p:txBody>
        </p:sp>
        <p:sp>
          <p:nvSpPr>
            <p:cNvPr id="22542" name="Rectangle 27"/>
            <p:cNvSpPr>
              <a:spLocks noChangeArrowheads="1"/>
            </p:cNvSpPr>
            <p:nvPr/>
          </p:nvSpPr>
          <p:spPr bwMode="auto">
            <a:xfrm>
              <a:off x="1797" y="2915"/>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22543" name="Rectangle 28"/>
            <p:cNvSpPr>
              <a:spLocks noChangeArrowheads="1"/>
            </p:cNvSpPr>
            <p:nvPr/>
          </p:nvSpPr>
          <p:spPr bwMode="auto">
            <a:xfrm>
              <a:off x="2480" y="2915"/>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22544" name="Rectangle 29"/>
            <p:cNvSpPr>
              <a:spLocks noChangeArrowheads="1"/>
            </p:cNvSpPr>
            <p:nvPr/>
          </p:nvSpPr>
          <p:spPr bwMode="auto">
            <a:xfrm>
              <a:off x="3141" y="2915"/>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22545" name="Rectangle 30"/>
            <p:cNvSpPr>
              <a:spLocks noChangeArrowheads="1"/>
            </p:cNvSpPr>
            <p:nvPr/>
          </p:nvSpPr>
          <p:spPr bwMode="auto">
            <a:xfrm>
              <a:off x="2427" y="2667"/>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1</a:t>
              </a:r>
            </a:p>
          </p:txBody>
        </p:sp>
        <p:sp>
          <p:nvSpPr>
            <p:cNvPr id="22546" name="Rectangle 31"/>
            <p:cNvSpPr>
              <a:spLocks noChangeArrowheads="1"/>
            </p:cNvSpPr>
            <p:nvPr/>
          </p:nvSpPr>
          <p:spPr bwMode="auto">
            <a:xfrm>
              <a:off x="3099" y="2667"/>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2</a:t>
              </a:r>
            </a:p>
          </p:txBody>
        </p:sp>
        <p:sp>
          <p:nvSpPr>
            <p:cNvPr id="22547" name="Rectangle 32"/>
            <p:cNvSpPr>
              <a:spLocks noChangeArrowheads="1"/>
            </p:cNvSpPr>
            <p:nvPr/>
          </p:nvSpPr>
          <p:spPr bwMode="auto">
            <a:xfrm>
              <a:off x="2426" y="3139"/>
              <a:ext cx="9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1</a:t>
              </a:r>
            </a:p>
          </p:txBody>
        </p:sp>
        <p:sp>
          <p:nvSpPr>
            <p:cNvPr id="22548" name="Rectangle 33"/>
            <p:cNvSpPr>
              <a:spLocks noChangeArrowheads="1"/>
            </p:cNvSpPr>
            <p:nvPr/>
          </p:nvSpPr>
          <p:spPr bwMode="auto">
            <a:xfrm>
              <a:off x="3098" y="3139"/>
              <a:ext cx="9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2</a:t>
              </a:r>
            </a:p>
          </p:txBody>
        </p:sp>
        <p:sp>
          <p:nvSpPr>
            <p:cNvPr id="22549" name="Text Box 34"/>
            <p:cNvSpPr txBox="1">
              <a:spLocks noChangeArrowheads="1"/>
            </p:cNvSpPr>
            <p:nvPr/>
          </p:nvSpPr>
          <p:spPr bwMode="auto">
            <a:xfrm>
              <a:off x="2631" y="2563"/>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1</a:t>
              </a:r>
            </a:p>
          </p:txBody>
        </p:sp>
        <p:sp>
          <p:nvSpPr>
            <p:cNvPr id="22550" name="Text Box 35"/>
            <p:cNvSpPr txBox="1">
              <a:spLocks noChangeArrowheads="1"/>
            </p:cNvSpPr>
            <p:nvPr/>
          </p:nvSpPr>
          <p:spPr bwMode="auto">
            <a:xfrm>
              <a:off x="3338" y="2563"/>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2</a:t>
              </a:r>
            </a:p>
          </p:txBody>
        </p:sp>
        <p:sp>
          <p:nvSpPr>
            <p:cNvPr id="22551" name="Rectangle 39"/>
            <p:cNvSpPr>
              <a:spLocks noChangeArrowheads="1"/>
            </p:cNvSpPr>
            <p:nvPr/>
          </p:nvSpPr>
          <p:spPr bwMode="auto">
            <a:xfrm>
              <a:off x="1246" y="2400"/>
              <a:ext cx="23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a:solidFill>
                    <a:srgbClr val="000000"/>
                  </a:solidFill>
                  <a:latin typeface="Times" panose="02020603050405020304" pitchFamily="18" charset="0"/>
                  <a:ea typeface="宋体" panose="02010600030101010101" pitchFamily="2" charset="-122"/>
                </a:rPr>
                <a:t>HIGH</a:t>
              </a:r>
              <a:endParaRPr lang="en-US" altLang="zh-CN" sz="1200">
                <a:ea typeface="宋体" panose="02010600030101010101" pitchFamily="2" charset="-122"/>
              </a:endParaRPr>
            </a:p>
          </p:txBody>
        </p:sp>
        <p:sp>
          <p:nvSpPr>
            <p:cNvPr id="22552" name="Rectangle 42"/>
            <p:cNvSpPr>
              <a:spLocks noChangeArrowheads="1"/>
            </p:cNvSpPr>
            <p:nvPr/>
          </p:nvSpPr>
          <p:spPr bwMode="auto">
            <a:xfrm>
              <a:off x="3801" y="2915"/>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22553" name="Rectangle 43"/>
            <p:cNvSpPr>
              <a:spLocks noChangeArrowheads="1"/>
            </p:cNvSpPr>
            <p:nvPr/>
          </p:nvSpPr>
          <p:spPr bwMode="auto">
            <a:xfrm>
              <a:off x="3759" y="2667"/>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3</a:t>
              </a:r>
            </a:p>
          </p:txBody>
        </p:sp>
        <p:sp>
          <p:nvSpPr>
            <p:cNvPr id="22554" name="Rectangle 44"/>
            <p:cNvSpPr>
              <a:spLocks noChangeArrowheads="1"/>
            </p:cNvSpPr>
            <p:nvPr/>
          </p:nvSpPr>
          <p:spPr bwMode="auto">
            <a:xfrm>
              <a:off x="3758" y="3139"/>
              <a:ext cx="9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3</a:t>
              </a:r>
            </a:p>
          </p:txBody>
        </p:sp>
        <p:sp>
          <p:nvSpPr>
            <p:cNvPr id="22555" name="Text Box 45"/>
            <p:cNvSpPr txBox="1">
              <a:spLocks noChangeArrowheads="1"/>
            </p:cNvSpPr>
            <p:nvPr/>
          </p:nvSpPr>
          <p:spPr bwMode="auto">
            <a:xfrm>
              <a:off x="3998" y="2558"/>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3</a:t>
              </a:r>
            </a:p>
          </p:txBody>
        </p:sp>
      </p:grpSp>
      <p:sp>
        <p:nvSpPr>
          <p:cNvPr id="22535" name="Text Box 47"/>
          <p:cNvSpPr txBox="1">
            <a:spLocks noChangeArrowheads="1"/>
          </p:cNvSpPr>
          <p:nvPr/>
        </p:nvSpPr>
        <p:spPr bwMode="auto">
          <a:xfrm>
            <a:off x="7162800" y="350520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i="1">
                <a:solidFill>
                  <a:srgbClr val="FF0000"/>
                </a:solidFill>
                <a:ea typeface="宋体" panose="02010600030101010101" pitchFamily="2" charset="-122"/>
              </a:rPr>
              <a:t>CLR</a:t>
            </a:r>
          </a:p>
        </p:txBody>
      </p:sp>
      <p:sp>
        <p:nvSpPr>
          <p:cNvPr id="22536" name="Line 49"/>
          <p:cNvSpPr>
            <a:spLocks noChangeShapeType="1"/>
          </p:cNvSpPr>
          <p:nvPr/>
        </p:nvSpPr>
        <p:spPr bwMode="auto">
          <a:xfrm>
            <a:off x="7259638" y="3505200"/>
            <a:ext cx="3048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ustDataLst>
      <p:tags r:id="rId2"/>
    </p:custData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7" y="2133600"/>
            <a:ext cx="8030626"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30"/>
          <p:cNvSpPr>
            <a:spLocks noChangeArrowheads="1"/>
          </p:cNvSpPr>
          <p:nvPr/>
        </p:nvSpPr>
        <p:spPr bwMode="auto">
          <a:xfrm>
            <a:off x="685799" y="651669"/>
            <a:ext cx="7205819" cy="46166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dirty="0">
                <a:solidFill>
                  <a:srgbClr val="FFFF99"/>
                </a:solidFill>
                <a:ea typeface="宋体" panose="02010600030101010101" pitchFamily="2" charset="-122"/>
              </a:rPr>
              <a:t>Control Signal Generation by Decoding Counter Outputs</a:t>
            </a:r>
          </a:p>
        </p:txBody>
      </p:sp>
    </p:spTree>
    <p:extLst>
      <p:ext uri="{BB962C8B-B14F-4D97-AF65-F5344CB8AC3E}">
        <p14:creationId xmlns:p14="http://schemas.microsoft.com/office/powerpoint/2010/main" val="100700239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
          <p:cNvSpPr>
            <a:spLocks noChangeArrowheads="1"/>
          </p:cNvSpPr>
          <p:nvPr/>
        </p:nvSpPr>
        <p:spPr bwMode="auto">
          <a:xfrm>
            <a:off x="685799" y="651669"/>
            <a:ext cx="6230873" cy="46166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dirty="0">
                <a:solidFill>
                  <a:srgbClr val="FFFF99"/>
                </a:solidFill>
                <a:ea typeface="宋体" panose="02010600030101010101" pitchFamily="2" charset="-122"/>
              </a:rPr>
              <a:t>A Counter Application: Digital </a:t>
            </a:r>
            <a:r>
              <a:rPr lang="en-US" altLang="zh-CN" dirty="0" smtClean="0">
                <a:solidFill>
                  <a:srgbClr val="FFFF99"/>
                </a:solidFill>
                <a:ea typeface="宋体" panose="02010600030101010101" pitchFamily="2" charset="-122"/>
              </a:rPr>
              <a:t>Clock(</a:t>
            </a:r>
            <a:r>
              <a:rPr lang="zh-CN" altLang="en-US" dirty="0" smtClean="0">
                <a:solidFill>
                  <a:srgbClr val="FFFF99"/>
                </a:solidFill>
                <a:ea typeface="宋体" panose="02010600030101010101" pitchFamily="2" charset="-122"/>
              </a:rPr>
              <a:t>数字时钟</a:t>
            </a:r>
            <a:r>
              <a:rPr lang="en-US" altLang="zh-CN" dirty="0" smtClean="0">
                <a:solidFill>
                  <a:srgbClr val="FFFF99"/>
                </a:solidFill>
                <a:ea typeface="宋体" panose="02010600030101010101" pitchFamily="2" charset="-122"/>
              </a:rPr>
              <a:t>)</a:t>
            </a:r>
            <a:endParaRPr lang="en-US" altLang="zh-CN" dirty="0">
              <a:solidFill>
                <a:srgbClr val="FFFF99"/>
              </a:solidFill>
              <a:ea typeface="宋体" panose="02010600030101010101" pitchFamily="2" charset="-122"/>
            </a:endParaRPr>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447800" y="1219200"/>
            <a:ext cx="6248400" cy="5057775"/>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56437479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152400"/>
            <a:ext cx="8534400" cy="1325563"/>
          </a:xfrm>
        </p:spPr>
        <p:txBody>
          <a:bodyPr/>
          <a:lstStyle/>
          <a:p>
            <a:r>
              <a:rPr lang="en-US" altLang="zh-CN" dirty="0"/>
              <a:t>Arbitrary Sequence </a:t>
            </a:r>
            <a:r>
              <a:rPr lang="en-US" altLang="zh-CN" dirty="0" smtClean="0"/>
              <a:t>Counter</a:t>
            </a:r>
            <a:br>
              <a:rPr lang="en-US" altLang="zh-CN" dirty="0" smtClean="0"/>
            </a:br>
            <a:r>
              <a:rPr lang="en-US" altLang="zh-CN" sz="2600" dirty="0" smtClean="0"/>
              <a:t>(</a:t>
            </a:r>
            <a:r>
              <a:rPr lang="zh-CN" altLang="en-US" sz="2600" dirty="0">
                <a:ea typeface="宋体" charset="-122"/>
              </a:rPr>
              <a:t>任意序列计数器</a:t>
            </a:r>
            <a:r>
              <a:rPr lang="en-US" altLang="zh-CN" sz="2600" dirty="0" smtClean="0"/>
              <a:t>)</a:t>
            </a:r>
            <a:endParaRPr lang="zh-CN" altLang="en-US" sz="2600" dirty="0"/>
          </a:p>
        </p:txBody>
      </p:sp>
      <p:sp>
        <p:nvSpPr>
          <p:cNvPr id="3" name="内容占位符 2"/>
          <p:cNvSpPr>
            <a:spLocks noGrp="1"/>
          </p:cNvSpPr>
          <p:nvPr>
            <p:ph idx="1"/>
          </p:nvPr>
        </p:nvSpPr>
        <p:spPr>
          <a:xfrm>
            <a:off x="152400" y="1447800"/>
            <a:ext cx="8610600" cy="4351338"/>
          </a:xfrm>
        </p:spPr>
        <p:txBody>
          <a:bodyPr/>
          <a:lstStyle/>
          <a:p>
            <a:pPr>
              <a:lnSpc>
                <a:spcPct val="90000"/>
              </a:lnSpc>
            </a:pPr>
            <a:r>
              <a:rPr lang="en-US" altLang="zh-CN" dirty="0">
                <a:ea typeface="宋体" charset="-122"/>
              </a:rPr>
              <a:t>Given an arbitrary sequence, design a counter that will generate this sequence. </a:t>
            </a:r>
          </a:p>
          <a:p>
            <a:pPr>
              <a:lnSpc>
                <a:spcPct val="90000"/>
              </a:lnSpc>
            </a:pPr>
            <a:r>
              <a:rPr lang="en-US" altLang="zh-CN" dirty="0">
                <a:ea typeface="宋体" charset="-122"/>
              </a:rPr>
              <a:t>Procedure:</a:t>
            </a:r>
          </a:p>
          <a:p>
            <a:pPr lvl="1">
              <a:lnSpc>
                <a:spcPct val="90000"/>
              </a:lnSpc>
            </a:pPr>
            <a:r>
              <a:rPr lang="en-US" altLang="zh-CN" dirty="0">
                <a:ea typeface="宋体" charset="-122"/>
              </a:rPr>
              <a:t>Derive state table/diagram based on give sequence</a:t>
            </a:r>
          </a:p>
          <a:p>
            <a:pPr lvl="1">
              <a:lnSpc>
                <a:spcPct val="90000"/>
              </a:lnSpc>
            </a:pPr>
            <a:r>
              <a:rPr lang="en-US" altLang="zh-CN" dirty="0">
                <a:ea typeface="宋体" charset="-122"/>
              </a:rPr>
              <a:t>Simplify (using K-maps, </a:t>
            </a:r>
            <a:r>
              <a:rPr lang="en-US" altLang="zh-CN" dirty="0" err="1">
                <a:ea typeface="宋体" charset="-122"/>
              </a:rPr>
              <a:t>etc</a:t>
            </a:r>
            <a:r>
              <a:rPr lang="en-US" altLang="zh-CN" dirty="0">
                <a:ea typeface="宋体" charset="-122"/>
              </a:rPr>
              <a:t>)</a:t>
            </a:r>
          </a:p>
          <a:p>
            <a:pPr lvl="1">
              <a:lnSpc>
                <a:spcPct val="90000"/>
              </a:lnSpc>
            </a:pPr>
            <a:r>
              <a:rPr lang="en-US" altLang="zh-CN" dirty="0">
                <a:ea typeface="宋体" charset="-122"/>
              </a:rPr>
              <a:t>Draw logic diagram</a:t>
            </a:r>
          </a:p>
          <a:p>
            <a:endParaRPr lang="zh-CN" altLang="en-US" sz="3600" dirty="0"/>
          </a:p>
        </p:txBody>
      </p:sp>
    </p:spTree>
    <p:extLst>
      <p:ext uri="{BB962C8B-B14F-4D97-AF65-F5344CB8AC3E}">
        <p14:creationId xmlns:p14="http://schemas.microsoft.com/office/powerpoint/2010/main" val="144205278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Example</a:t>
            </a:r>
            <a:endParaRPr lang="zh-CN" altLang="en-US" dirty="0"/>
          </a:p>
        </p:txBody>
      </p:sp>
      <p:sp>
        <p:nvSpPr>
          <p:cNvPr id="4" name="矩形 3"/>
          <p:cNvSpPr/>
          <p:nvPr/>
        </p:nvSpPr>
        <p:spPr>
          <a:xfrm>
            <a:off x="457200" y="1219200"/>
            <a:ext cx="8077200" cy="1200329"/>
          </a:xfrm>
          <a:prstGeom prst="rect">
            <a:avLst/>
          </a:prstGeom>
        </p:spPr>
        <p:txBody>
          <a:bodyPr wrap="square">
            <a:spAutoFit/>
          </a:bodyPr>
          <a:lstStyle/>
          <a:p>
            <a:r>
              <a:rPr lang="en-US" altLang="zh-CN" dirty="0">
                <a:ea typeface="宋体" charset="-122"/>
              </a:rPr>
              <a:t>Use D-FFs to draw the logic diagram for sequence generator (counter) for: 0 </a:t>
            </a:r>
            <a:r>
              <a:rPr lang="en-US" altLang="zh-CN" dirty="0">
                <a:ea typeface="宋体" charset="-122"/>
                <a:sym typeface="Wingdings" pitchFamily="2" charset="2"/>
              </a:rPr>
              <a:t> 7  6  1  0 </a:t>
            </a:r>
            <a:r>
              <a:rPr lang="en-US" altLang="zh-CN" dirty="0">
                <a:ea typeface="宋体" charset="-122"/>
              </a:rPr>
              <a:t>(000 </a:t>
            </a:r>
            <a:r>
              <a:rPr lang="en-US" altLang="zh-CN" dirty="0">
                <a:ea typeface="宋体" charset="-122"/>
                <a:sym typeface="Wingdings" pitchFamily="2" charset="2"/>
              </a:rPr>
              <a:t> 111  110  001  000)</a:t>
            </a:r>
            <a:endParaRPr lang="zh-CN" altLang="en-US" dirty="0">
              <a:ea typeface="宋体"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292409089"/>
              </p:ext>
            </p:extLst>
          </p:nvPr>
        </p:nvGraphicFramePr>
        <p:xfrm>
          <a:off x="1905000" y="2438400"/>
          <a:ext cx="5029200" cy="3641725"/>
        </p:xfrm>
        <a:graphic>
          <a:graphicData uri="http://schemas.openxmlformats.org/presentationml/2006/ole">
            <mc:AlternateContent xmlns:mc="http://schemas.openxmlformats.org/markup-compatibility/2006">
              <mc:Choice xmlns:v="urn:schemas-microsoft-com:vml" Requires="v">
                <p:oleObj spid="_x0000_s132117" name="Visio" r:id="rId4" imgW="2557701" imgH="1694498" progId="Visio.Drawing.11">
                  <p:embed/>
                </p:oleObj>
              </mc:Choice>
              <mc:Fallback>
                <p:oleObj name="Visio" r:id="rId4" imgW="2557701" imgH="1694498"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438400"/>
                        <a:ext cx="5029200" cy="36417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2795080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Example</a:t>
            </a:r>
            <a:endParaRPr lang="zh-CN" altLang="en-US" dirty="0"/>
          </a:p>
        </p:txBody>
      </p:sp>
      <p:graphicFrame>
        <p:nvGraphicFramePr>
          <p:cNvPr id="3" name="Object 3"/>
          <p:cNvGraphicFramePr>
            <a:graphicFrameLocks noChangeAspect="1"/>
          </p:cNvGraphicFramePr>
          <p:nvPr/>
        </p:nvGraphicFramePr>
        <p:xfrm>
          <a:off x="609600" y="1524000"/>
          <a:ext cx="2667000" cy="1622425"/>
        </p:xfrm>
        <a:graphic>
          <a:graphicData uri="http://schemas.openxmlformats.org/presentationml/2006/ole">
            <mc:AlternateContent xmlns:mc="http://schemas.openxmlformats.org/markup-compatibility/2006">
              <mc:Choice xmlns:v="urn:schemas-microsoft-com:vml" Requires="v">
                <p:oleObj spid="_x0000_s134218" name="Visio" r:id="rId3" imgW="1837611" imgH="1118473" progId="Visio.Drawing.11">
                  <p:embed/>
                </p:oleObj>
              </mc:Choice>
              <mc:Fallback>
                <p:oleObj name="Visio" r:id="rId3" imgW="1837611" imgH="111847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524000"/>
                        <a:ext cx="2667000" cy="162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4"/>
          <p:cNvGraphicFramePr>
            <a:graphicFrameLocks noChangeAspect="1"/>
          </p:cNvGraphicFramePr>
          <p:nvPr/>
        </p:nvGraphicFramePr>
        <p:xfrm>
          <a:off x="3429000" y="1547813"/>
          <a:ext cx="2590800" cy="1576387"/>
        </p:xfrm>
        <a:graphic>
          <a:graphicData uri="http://schemas.openxmlformats.org/presentationml/2006/ole">
            <mc:AlternateContent xmlns:mc="http://schemas.openxmlformats.org/markup-compatibility/2006">
              <mc:Choice xmlns:v="urn:schemas-microsoft-com:vml" Requires="v">
                <p:oleObj spid="_x0000_s134219" name="Visio" r:id="rId5" imgW="1837611" imgH="1118473" progId="Visio.Drawing.11">
                  <p:embed/>
                </p:oleObj>
              </mc:Choice>
              <mc:Fallback>
                <p:oleObj name="Visio" r:id="rId5" imgW="1837611" imgH="1118473"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1547813"/>
                        <a:ext cx="2590800" cy="157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5"/>
          <p:cNvGraphicFramePr>
            <a:graphicFrameLocks noChangeAspect="1"/>
          </p:cNvGraphicFramePr>
          <p:nvPr/>
        </p:nvGraphicFramePr>
        <p:xfrm>
          <a:off x="6172200" y="1533525"/>
          <a:ext cx="2667000" cy="1624013"/>
        </p:xfrm>
        <a:graphic>
          <a:graphicData uri="http://schemas.openxmlformats.org/presentationml/2006/ole">
            <mc:AlternateContent xmlns:mc="http://schemas.openxmlformats.org/markup-compatibility/2006">
              <mc:Choice xmlns:v="urn:schemas-microsoft-com:vml" Requires="v">
                <p:oleObj spid="_x0000_s134220" name="Visio" r:id="rId7" imgW="1837611" imgH="1118473" progId="Visio.Drawing.11">
                  <p:embed/>
                </p:oleObj>
              </mc:Choice>
              <mc:Fallback>
                <p:oleObj name="Visio" r:id="rId7" imgW="1837611" imgH="1118473"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2200" y="1533525"/>
                        <a:ext cx="2667000" cy="162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6"/>
          <p:cNvGraphicFramePr>
            <a:graphicFrameLocks noChangeAspect="1"/>
          </p:cNvGraphicFramePr>
          <p:nvPr/>
        </p:nvGraphicFramePr>
        <p:xfrm>
          <a:off x="609600" y="4197350"/>
          <a:ext cx="2743200" cy="1670050"/>
        </p:xfrm>
        <a:graphic>
          <a:graphicData uri="http://schemas.openxmlformats.org/presentationml/2006/ole">
            <mc:AlternateContent xmlns:mc="http://schemas.openxmlformats.org/markup-compatibility/2006">
              <mc:Choice xmlns:v="urn:schemas-microsoft-com:vml" Requires="v">
                <p:oleObj spid="_x0000_s134221" name="Visio" r:id="rId9" imgW="1837611" imgH="1118473" progId="Visio.Drawing.11">
                  <p:embed/>
                </p:oleObj>
              </mc:Choice>
              <mc:Fallback>
                <p:oleObj name="Visio" r:id="rId9" imgW="1837611" imgH="1118473"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 y="4197350"/>
                        <a:ext cx="2743200" cy="167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7"/>
          <p:cNvSpPr>
            <a:spLocks noChangeArrowheads="1"/>
          </p:cNvSpPr>
          <p:nvPr/>
        </p:nvSpPr>
        <p:spPr bwMode="auto">
          <a:xfrm>
            <a:off x="1524000" y="3168650"/>
            <a:ext cx="1143000" cy="336550"/>
          </a:xfrm>
          <a:prstGeom prst="rect">
            <a:avLst/>
          </a:prstGeom>
          <a:noFill/>
          <a:ln>
            <a:noFill/>
          </a:ln>
          <a:effectLst/>
          <a:extLst>
            <a:ext uri="{909E8E84-426E-40DD-AFC4-6F175D3DCCD1}">
              <a14:hiddenFill xmlns:a14="http://schemas.microsoft.com/office/drawing/2010/main">
                <a:solidFill>
                  <a:srgbClr val="FFFFE3"/>
                </a:solidFill>
              </a14:hiddenFill>
            </a:ext>
            <a:ext uri="{91240B29-F687-4F45-9708-019B960494DF}">
              <a14:hiddenLine xmlns:a14="http://schemas.microsoft.com/office/drawing/2010/main" w="9525">
                <a:solidFill>
                  <a:srgbClr val="4B25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4B2500"/>
                </a:solidFill>
                <a:latin typeface="Arial" charset="0"/>
                <a:ea typeface="宋体" charset="-122"/>
              </a:rPr>
              <a:t>D</a:t>
            </a:r>
            <a:r>
              <a:rPr lang="en-US" altLang="zh-CN" sz="1600" b="1" baseline="-25000">
                <a:solidFill>
                  <a:srgbClr val="4B2500"/>
                </a:solidFill>
                <a:latin typeface="Arial" charset="0"/>
                <a:ea typeface="宋体" charset="-122"/>
              </a:rPr>
              <a:t>3</a:t>
            </a:r>
            <a:r>
              <a:rPr lang="en-US" altLang="zh-CN" sz="1600" b="1">
                <a:solidFill>
                  <a:srgbClr val="4B2500"/>
                </a:solidFill>
                <a:latin typeface="Arial" charset="0"/>
                <a:ea typeface="宋体" charset="-122"/>
              </a:rPr>
              <a:t>  K-Map</a:t>
            </a:r>
            <a:endParaRPr lang="zh-CN" altLang="en-US" sz="1600" b="1">
              <a:solidFill>
                <a:srgbClr val="4B2500"/>
              </a:solidFill>
              <a:latin typeface="Arial" charset="0"/>
              <a:ea typeface="宋体" charset="-122"/>
            </a:endParaRPr>
          </a:p>
        </p:txBody>
      </p:sp>
      <p:sp>
        <p:nvSpPr>
          <p:cNvPr id="8" name="Rectangle 8"/>
          <p:cNvSpPr>
            <a:spLocks noChangeArrowheads="1"/>
          </p:cNvSpPr>
          <p:nvPr/>
        </p:nvSpPr>
        <p:spPr bwMode="auto">
          <a:xfrm>
            <a:off x="1828800" y="5943600"/>
            <a:ext cx="1042988" cy="336550"/>
          </a:xfrm>
          <a:prstGeom prst="rect">
            <a:avLst/>
          </a:prstGeom>
          <a:noFill/>
          <a:ln>
            <a:noFill/>
          </a:ln>
          <a:effectLst/>
          <a:extLst>
            <a:ext uri="{909E8E84-426E-40DD-AFC4-6F175D3DCCD1}">
              <a14:hiddenFill xmlns:a14="http://schemas.microsoft.com/office/drawing/2010/main">
                <a:solidFill>
                  <a:srgbClr val="FFFFE3"/>
                </a:solidFill>
              </a14:hiddenFill>
            </a:ext>
            <a:ext uri="{91240B29-F687-4F45-9708-019B960494DF}">
              <a14:hiddenLine xmlns:a14="http://schemas.microsoft.com/office/drawing/2010/main" w="9525">
                <a:solidFill>
                  <a:srgbClr val="4B25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4B2500"/>
                </a:solidFill>
                <a:latin typeface="Arial" charset="0"/>
                <a:ea typeface="宋体" charset="-122"/>
              </a:rPr>
              <a:t>Z  K-Map</a:t>
            </a:r>
            <a:endParaRPr lang="zh-CN" altLang="en-US" sz="1600" b="1">
              <a:solidFill>
                <a:srgbClr val="4B2500"/>
              </a:solidFill>
              <a:latin typeface="Arial" charset="0"/>
              <a:ea typeface="宋体" charset="-122"/>
            </a:endParaRPr>
          </a:p>
        </p:txBody>
      </p:sp>
      <p:sp>
        <p:nvSpPr>
          <p:cNvPr id="9" name="Rectangle 9"/>
          <p:cNvSpPr>
            <a:spLocks noChangeArrowheads="1"/>
          </p:cNvSpPr>
          <p:nvPr/>
        </p:nvSpPr>
        <p:spPr bwMode="auto">
          <a:xfrm>
            <a:off x="7162800" y="3200400"/>
            <a:ext cx="1143000" cy="336550"/>
          </a:xfrm>
          <a:prstGeom prst="rect">
            <a:avLst/>
          </a:prstGeom>
          <a:noFill/>
          <a:ln>
            <a:noFill/>
          </a:ln>
          <a:effectLst/>
          <a:extLst>
            <a:ext uri="{909E8E84-426E-40DD-AFC4-6F175D3DCCD1}">
              <a14:hiddenFill xmlns:a14="http://schemas.microsoft.com/office/drawing/2010/main">
                <a:solidFill>
                  <a:srgbClr val="FFFFE3"/>
                </a:solidFill>
              </a14:hiddenFill>
            </a:ext>
            <a:ext uri="{91240B29-F687-4F45-9708-019B960494DF}">
              <a14:hiddenLine xmlns:a14="http://schemas.microsoft.com/office/drawing/2010/main" w="9525">
                <a:solidFill>
                  <a:srgbClr val="4B25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4B2500"/>
                </a:solidFill>
                <a:latin typeface="Arial" charset="0"/>
                <a:ea typeface="宋体" charset="-122"/>
              </a:rPr>
              <a:t>D</a:t>
            </a:r>
            <a:r>
              <a:rPr lang="en-US" altLang="zh-CN" sz="1600" b="1" baseline="-25000">
                <a:solidFill>
                  <a:srgbClr val="4B2500"/>
                </a:solidFill>
                <a:latin typeface="Arial" charset="0"/>
                <a:ea typeface="宋体" charset="-122"/>
              </a:rPr>
              <a:t>1</a:t>
            </a:r>
            <a:r>
              <a:rPr lang="en-US" altLang="zh-CN" sz="1600" b="1">
                <a:solidFill>
                  <a:srgbClr val="4B2500"/>
                </a:solidFill>
                <a:latin typeface="Arial" charset="0"/>
                <a:ea typeface="宋体" charset="-122"/>
              </a:rPr>
              <a:t>  K-Map</a:t>
            </a:r>
            <a:endParaRPr lang="zh-CN" altLang="en-US" sz="1600" b="1">
              <a:solidFill>
                <a:srgbClr val="4B2500"/>
              </a:solidFill>
              <a:latin typeface="Arial" charset="0"/>
              <a:ea typeface="宋体" charset="-122"/>
            </a:endParaRPr>
          </a:p>
        </p:txBody>
      </p:sp>
      <p:sp>
        <p:nvSpPr>
          <p:cNvPr id="10" name="Rectangle 10"/>
          <p:cNvSpPr>
            <a:spLocks noChangeArrowheads="1"/>
          </p:cNvSpPr>
          <p:nvPr/>
        </p:nvSpPr>
        <p:spPr bwMode="auto">
          <a:xfrm>
            <a:off x="4419600" y="3200400"/>
            <a:ext cx="1143000" cy="336550"/>
          </a:xfrm>
          <a:prstGeom prst="rect">
            <a:avLst/>
          </a:prstGeom>
          <a:noFill/>
          <a:ln>
            <a:noFill/>
          </a:ln>
          <a:effectLst/>
          <a:extLst>
            <a:ext uri="{909E8E84-426E-40DD-AFC4-6F175D3DCCD1}">
              <a14:hiddenFill xmlns:a14="http://schemas.microsoft.com/office/drawing/2010/main">
                <a:solidFill>
                  <a:srgbClr val="FFFFE3"/>
                </a:solidFill>
              </a14:hiddenFill>
            </a:ext>
            <a:ext uri="{91240B29-F687-4F45-9708-019B960494DF}">
              <a14:hiddenLine xmlns:a14="http://schemas.microsoft.com/office/drawing/2010/main" w="9525">
                <a:solidFill>
                  <a:srgbClr val="4B25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4B2500"/>
                </a:solidFill>
                <a:latin typeface="Arial" charset="0"/>
                <a:ea typeface="宋体" charset="-122"/>
              </a:rPr>
              <a:t>D</a:t>
            </a:r>
            <a:r>
              <a:rPr lang="en-US" altLang="zh-CN" sz="1600" b="1" baseline="-25000">
                <a:solidFill>
                  <a:srgbClr val="4B2500"/>
                </a:solidFill>
                <a:latin typeface="Arial" charset="0"/>
                <a:ea typeface="宋体" charset="-122"/>
              </a:rPr>
              <a:t>2</a:t>
            </a:r>
            <a:r>
              <a:rPr lang="en-US" altLang="zh-CN" sz="1600" b="1">
                <a:solidFill>
                  <a:srgbClr val="4B2500"/>
                </a:solidFill>
                <a:latin typeface="Arial" charset="0"/>
                <a:ea typeface="宋体" charset="-122"/>
              </a:rPr>
              <a:t>  K-Map</a:t>
            </a:r>
            <a:endParaRPr lang="zh-CN" altLang="en-US" sz="1600" b="1">
              <a:solidFill>
                <a:srgbClr val="4B2500"/>
              </a:solidFill>
              <a:latin typeface="Arial" charset="0"/>
              <a:ea typeface="宋体" charset="-122"/>
            </a:endParaRPr>
          </a:p>
        </p:txBody>
      </p:sp>
      <p:sp>
        <p:nvSpPr>
          <p:cNvPr id="11" name="Text Box 11"/>
          <p:cNvSpPr txBox="1">
            <a:spLocks noChangeArrowheads="1"/>
          </p:cNvSpPr>
          <p:nvPr/>
        </p:nvSpPr>
        <p:spPr bwMode="auto">
          <a:xfrm>
            <a:off x="5181600" y="4191000"/>
            <a:ext cx="29718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ea typeface="宋体" charset="-122"/>
              </a:rPr>
              <a:t>D</a:t>
            </a:r>
            <a:r>
              <a:rPr lang="en-US" altLang="zh-CN" sz="2400" baseline="-25000" dirty="0">
                <a:ea typeface="宋体" charset="-122"/>
              </a:rPr>
              <a:t>3</a:t>
            </a:r>
            <a:r>
              <a:rPr lang="en-US" altLang="zh-CN" sz="2400" dirty="0">
                <a:ea typeface="宋体" charset="-122"/>
              </a:rPr>
              <a:t>=Q</a:t>
            </a:r>
            <a:r>
              <a:rPr lang="en-US" altLang="zh-CN" sz="2400" baseline="-25000" dirty="0">
                <a:ea typeface="宋体" charset="-122"/>
              </a:rPr>
              <a:t>3</a:t>
            </a:r>
            <a:r>
              <a:rPr lang="en-US" altLang="zh-CN" sz="2400" dirty="0">
                <a:ea typeface="宋体" charset="-122"/>
              </a:rPr>
              <a:t>’Q</a:t>
            </a:r>
            <a:r>
              <a:rPr lang="en-US" altLang="zh-CN" sz="2400" baseline="-25000" dirty="0">
                <a:ea typeface="宋体" charset="-122"/>
              </a:rPr>
              <a:t>1</a:t>
            </a:r>
            <a:r>
              <a:rPr lang="en-US" altLang="zh-CN" sz="2400" dirty="0">
                <a:ea typeface="宋体" charset="-122"/>
              </a:rPr>
              <a:t>’+Q</a:t>
            </a:r>
            <a:r>
              <a:rPr lang="en-US" altLang="zh-CN" sz="2400" baseline="-25000" dirty="0">
                <a:ea typeface="宋体" charset="-122"/>
              </a:rPr>
              <a:t>3</a:t>
            </a:r>
            <a:r>
              <a:rPr lang="en-US" altLang="zh-CN" sz="2400" dirty="0">
                <a:ea typeface="宋体" charset="-122"/>
              </a:rPr>
              <a:t>Q</a:t>
            </a:r>
            <a:r>
              <a:rPr lang="en-US" altLang="zh-CN" sz="2400" baseline="-25000" dirty="0">
                <a:ea typeface="宋体" charset="-122"/>
              </a:rPr>
              <a:t>1</a:t>
            </a:r>
          </a:p>
          <a:p>
            <a:pPr>
              <a:spcBef>
                <a:spcPct val="50000"/>
              </a:spcBef>
            </a:pPr>
            <a:r>
              <a:rPr lang="en-US" altLang="zh-CN" sz="2400" dirty="0">
                <a:ea typeface="宋体" charset="-122"/>
              </a:rPr>
              <a:t>D</a:t>
            </a:r>
            <a:r>
              <a:rPr lang="en-US" altLang="zh-CN" sz="2400" baseline="-25000" dirty="0">
                <a:ea typeface="宋体" charset="-122"/>
              </a:rPr>
              <a:t>2</a:t>
            </a:r>
            <a:r>
              <a:rPr lang="en-US" altLang="zh-CN" sz="2400" dirty="0">
                <a:ea typeface="宋体" charset="-122"/>
              </a:rPr>
              <a:t>=Q</a:t>
            </a:r>
            <a:r>
              <a:rPr lang="en-US" altLang="zh-CN" sz="2400" baseline="-25000" dirty="0">
                <a:ea typeface="宋体" charset="-122"/>
              </a:rPr>
              <a:t>3</a:t>
            </a:r>
            <a:r>
              <a:rPr lang="en-US" altLang="zh-CN" sz="2400" dirty="0">
                <a:ea typeface="宋体" charset="-122"/>
              </a:rPr>
              <a:t>’Q</a:t>
            </a:r>
            <a:r>
              <a:rPr lang="en-US" altLang="zh-CN" sz="2400" baseline="-25000" dirty="0">
                <a:ea typeface="宋体" charset="-122"/>
              </a:rPr>
              <a:t>1</a:t>
            </a:r>
            <a:r>
              <a:rPr lang="en-US" altLang="zh-CN" sz="2400" dirty="0">
                <a:ea typeface="宋体" charset="-122"/>
              </a:rPr>
              <a:t>’+Q</a:t>
            </a:r>
            <a:r>
              <a:rPr lang="en-US" altLang="zh-CN" sz="2400" baseline="-25000" dirty="0">
                <a:ea typeface="宋体" charset="-122"/>
              </a:rPr>
              <a:t>3</a:t>
            </a:r>
            <a:r>
              <a:rPr lang="en-US" altLang="zh-CN" sz="2400" dirty="0">
                <a:ea typeface="宋体" charset="-122"/>
              </a:rPr>
              <a:t>Q</a:t>
            </a:r>
            <a:r>
              <a:rPr lang="en-US" altLang="zh-CN" sz="2400" baseline="-25000" dirty="0">
                <a:ea typeface="宋体" charset="-122"/>
              </a:rPr>
              <a:t>1</a:t>
            </a:r>
          </a:p>
          <a:p>
            <a:pPr>
              <a:spcBef>
                <a:spcPct val="50000"/>
              </a:spcBef>
            </a:pPr>
            <a:r>
              <a:rPr lang="en-US" altLang="zh-CN" sz="2400" dirty="0">
                <a:ea typeface="宋体" charset="-122"/>
              </a:rPr>
              <a:t>D</a:t>
            </a:r>
            <a:r>
              <a:rPr lang="en-US" altLang="zh-CN" sz="2400" baseline="-25000" dirty="0">
                <a:ea typeface="宋体" charset="-122"/>
              </a:rPr>
              <a:t>1</a:t>
            </a:r>
            <a:r>
              <a:rPr lang="en-US" altLang="zh-CN" sz="2400" dirty="0">
                <a:ea typeface="宋体" charset="-122"/>
              </a:rPr>
              <a:t>=Q</a:t>
            </a:r>
            <a:r>
              <a:rPr lang="en-US" altLang="zh-CN" sz="2400" baseline="-25000" dirty="0">
                <a:ea typeface="宋体" charset="-122"/>
              </a:rPr>
              <a:t>1</a:t>
            </a:r>
            <a:r>
              <a:rPr lang="en-US" altLang="zh-CN" sz="2400" dirty="0">
                <a:ea typeface="宋体" charset="-122"/>
              </a:rPr>
              <a:t>’</a:t>
            </a:r>
            <a:endParaRPr lang="en-US" altLang="zh-CN" sz="2400" baseline="-25000" dirty="0">
              <a:ea typeface="宋体" charset="-122"/>
            </a:endParaRPr>
          </a:p>
          <a:p>
            <a:pPr>
              <a:spcBef>
                <a:spcPct val="50000"/>
              </a:spcBef>
            </a:pPr>
            <a:r>
              <a:rPr lang="en-US" altLang="zh-CN" sz="2400" dirty="0">
                <a:ea typeface="宋体" charset="-122"/>
              </a:rPr>
              <a:t>Z= Q</a:t>
            </a:r>
            <a:r>
              <a:rPr lang="en-US" altLang="zh-CN" sz="2400" baseline="-25000" dirty="0">
                <a:ea typeface="宋体" charset="-122"/>
              </a:rPr>
              <a:t>3</a:t>
            </a:r>
            <a:r>
              <a:rPr lang="en-US" altLang="zh-CN" sz="2400" dirty="0">
                <a:ea typeface="宋体" charset="-122"/>
              </a:rPr>
              <a:t>’Q</a:t>
            </a:r>
            <a:r>
              <a:rPr lang="en-US" altLang="zh-CN" sz="2400" baseline="-25000" dirty="0">
                <a:ea typeface="宋体" charset="-122"/>
              </a:rPr>
              <a:t>1</a:t>
            </a:r>
          </a:p>
        </p:txBody>
      </p:sp>
    </p:spTree>
    <p:extLst>
      <p:ext uri="{BB962C8B-B14F-4D97-AF65-F5344CB8AC3E}">
        <p14:creationId xmlns:p14="http://schemas.microsoft.com/office/powerpoint/2010/main" val="109792751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Example</a:t>
            </a:r>
            <a:endParaRPr lang="zh-CN" altLang="en-US" dirty="0"/>
          </a:p>
        </p:txBody>
      </p:sp>
      <p:sp>
        <p:nvSpPr>
          <p:cNvPr id="3" name="Text Box 2"/>
          <p:cNvSpPr txBox="1">
            <a:spLocks noChangeArrowheads="1"/>
          </p:cNvSpPr>
          <p:nvPr/>
        </p:nvSpPr>
        <p:spPr bwMode="auto">
          <a:xfrm>
            <a:off x="1143000" y="1402445"/>
            <a:ext cx="2971800"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ea typeface="宋体" charset="-122"/>
              </a:rPr>
              <a:t>D</a:t>
            </a:r>
            <a:r>
              <a:rPr lang="en-US" altLang="zh-CN" sz="2400" baseline="-25000" dirty="0">
                <a:ea typeface="宋体" charset="-122"/>
              </a:rPr>
              <a:t>3</a:t>
            </a:r>
            <a:r>
              <a:rPr lang="en-US" altLang="zh-CN" sz="2400" dirty="0">
                <a:ea typeface="宋体" charset="-122"/>
              </a:rPr>
              <a:t>=Q</a:t>
            </a:r>
            <a:r>
              <a:rPr lang="en-US" altLang="zh-CN" sz="2400" baseline="-25000" dirty="0">
                <a:ea typeface="宋体" charset="-122"/>
              </a:rPr>
              <a:t>3</a:t>
            </a:r>
            <a:r>
              <a:rPr lang="en-US" altLang="zh-CN" sz="2400" dirty="0">
                <a:ea typeface="宋体" charset="-122"/>
              </a:rPr>
              <a:t>’Q</a:t>
            </a:r>
            <a:r>
              <a:rPr lang="en-US" altLang="zh-CN" sz="2400" baseline="-25000" dirty="0">
                <a:ea typeface="宋体" charset="-122"/>
              </a:rPr>
              <a:t>1</a:t>
            </a:r>
            <a:r>
              <a:rPr lang="en-US" altLang="zh-CN" sz="2400" dirty="0">
                <a:ea typeface="宋体" charset="-122"/>
              </a:rPr>
              <a:t>’+Q</a:t>
            </a:r>
            <a:r>
              <a:rPr lang="en-US" altLang="zh-CN" sz="2400" baseline="-25000" dirty="0">
                <a:ea typeface="宋体" charset="-122"/>
              </a:rPr>
              <a:t>3</a:t>
            </a:r>
            <a:r>
              <a:rPr lang="en-US" altLang="zh-CN" sz="2400" dirty="0">
                <a:ea typeface="宋体" charset="-122"/>
              </a:rPr>
              <a:t>Q</a:t>
            </a:r>
            <a:r>
              <a:rPr lang="en-US" altLang="zh-CN" sz="2400" baseline="-25000" dirty="0">
                <a:ea typeface="宋体" charset="-122"/>
              </a:rPr>
              <a:t>1</a:t>
            </a:r>
          </a:p>
          <a:p>
            <a:pPr>
              <a:spcBef>
                <a:spcPct val="50000"/>
              </a:spcBef>
            </a:pPr>
            <a:r>
              <a:rPr lang="en-US" altLang="zh-CN" sz="2400" dirty="0">
                <a:ea typeface="宋体" charset="-122"/>
              </a:rPr>
              <a:t>D</a:t>
            </a:r>
            <a:r>
              <a:rPr lang="en-US" altLang="zh-CN" sz="2400" baseline="-25000" dirty="0">
                <a:ea typeface="宋体" charset="-122"/>
              </a:rPr>
              <a:t>2</a:t>
            </a:r>
            <a:r>
              <a:rPr lang="en-US" altLang="zh-CN" sz="2400" dirty="0">
                <a:ea typeface="宋体" charset="-122"/>
              </a:rPr>
              <a:t>=Q</a:t>
            </a:r>
            <a:r>
              <a:rPr lang="en-US" altLang="zh-CN" sz="2400" baseline="-25000" dirty="0">
                <a:ea typeface="宋体" charset="-122"/>
              </a:rPr>
              <a:t>3</a:t>
            </a:r>
            <a:r>
              <a:rPr lang="en-US" altLang="zh-CN" sz="2400" dirty="0">
                <a:ea typeface="宋体" charset="-122"/>
              </a:rPr>
              <a:t>’Q</a:t>
            </a:r>
            <a:r>
              <a:rPr lang="en-US" altLang="zh-CN" sz="2400" baseline="-25000" dirty="0">
                <a:ea typeface="宋体" charset="-122"/>
              </a:rPr>
              <a:t>1</a:t>
            </a:r>
            <a:r>
              <a:rPr lang="en-US" altLang="zh-CN" sz="2400" dirty="0">
                <a:ea typeface="宋体" charset="-122"/>
              </a:rPr>
              <a:t>’+Q</a:t>
            </a:r>
            <a:r>
              <a:rPr lang="en-US" altLang="zh-CN" sz="2400" baseline="-25000" dirty="0">
                <a:ea typeface="宋体" charset="-122"/>
              </a:rPr>
              <a:t>3</a:t>
            </a:r>
            <a:r>
              <a:rPr lang="en-US" altLang="zh-CN" sz="2400" dirty="0">
                <a:ea typeface="宋体" charset="-122"/>
              </a:rPr>
              <a:t>Q</a:t>
            </a:r>
            <a:r>
              <a:rPr lang="en-US" altLang="zh-CN" sz="2400" baseline="-25000" dirty="0">
                <a:ea typeface="宋体" charset="-122"/>
              </a:rPr>
              <a:t>1</a:t>
            </a:r>
          </a:p>
          <a:p>
            <a:pPr>
              <a:spcBef>
                <a:spcPct val="50000"/>
              </a:spcBef>
            </a:pPr>
            <a:r>
              <a:rPr lang="en-US" altLang="zh-CN" sz="2400" dirty="0">
                <a:ea typeface="宋体" charset="-122"/>
              </a:rPr>
              <a:t>D</a:t>
            </a:r>
            <a:r>
              <a:rPr lang="en-US" altLang="zh-CN" sz="2400" baseline="-25000" dirty="0">
                <a:ea typeface="宋体" charset="-122"/>
              </a:rPr>
              <a:t>1</a:t>
            </a:r>
            <a:r>
              <a:rPr lang="en-US" altLang="zh-CN" sz="2400" dirty="0">
                <a:ea typeface="宋体" charset="-122"/>
              </a:rPr>
              <a:t>=Q</a:t>
            </a:r>
            <a:r>
              <a:rPr lang="en-US" altLang="zh-CN" sz="2400" baseline="-25000" dirty="0">
                <a:ea typeface="宋体" charset="-122"/>
              </a:rPr>
              <a:t>1</a:t>
            </a:r>
            <a:r>
              <a:rPr lang="en-US" altLang="zh-CN" sz="2400" dirty="0">
                <a:ea typeface="宋体" charset="-122"/>
              </a:rPr>
              <a:t>’</a:t>
            </a:r>
            <a:endParaRPr lang="en-US" altLang="zh-CN" sz="2400" baseline="-25000" dirty="0">
              <a:ea typeface="宋体" charset="-122"/>
            </a:endParaRPr>
          </a:p>
          <a:p>
            <a:pPr>
              <a:spcBef>
                <a:spcPct val="50000"/>
              </a:spcBef>
            </a:pPr>
            <a:r>
              <a:rPr lang="en-US" altLang="zh-CN" sz="2400" dirty="0">
                <a:ea typeface="宋体" charset="-122"/>
              </a:rPr>
              <a:t>Z= Q</a:t>
            </a:r>
            <a:r>
              <a:rPr lang="en-US" altLang="zh-CN" sz="2400" baseline="-25000" dirty="0">
                <a:ea typeface="宋体" charset="-122"/>
              </a:rPr>
              <a:t>3</a:t>
            </a:r>
            <a:r>
              <a:rPr lang="en-US" altLang="zh-CN" sz="2400" dirty="0">
                <a:ea typeface="宋体" charset="-122"/>
              </a:rPr>
              <a:t>’Q</a:t>
            </a:r>
            <a:r>
              <a:rPr lang="en-US" altLang="zh-CN" sz="2400" baseline="-25000" dirty="0">
                <a:ea typeface="宋体" charset="-122"/>
              </a:rPr>
              <a:t>1</a:t>
            </a:r>
          </a:p>
        </p:txBody>
      </p:sp>
      <p:graphicFrame>
        <p:nvGraphicFramePr>
          <p:cNvPr id="4" name="Object 4"/>
          <p:cNvGraphicFramePr>
            <a:graphicFrameLocks noChangeAspect="1"/>
          </p:cNvGraphicFramePr>
          <p:nvPr/>
        </p:nvGraphicFramePr>
        <p:xfrm>
          <a:off x="4664075" y="1528763"/>
          <a:ext cx="3092450" cy="1758950"/>
        </p:xfrm>
        <a:graphic>
          <a:graphicData uri="http://schemas.openxmlformats.org/presentationml/2006/ole">
            <mc:AlternateContent xmlns:mc="http://schemas.openxmlformats.org/markup-compatibility/2006">
              <mc:Choice xmlns:v="urn:schemas-microsoft-com:vml" Requires="v">
                <p:oleObj spid="_x0000_s133177" name="Visio" r:id="rId3" imgW="1792963" imgH="1018797" progId="Visio.Drawing.11">
                  <p:embed/>
                </p:oleObj>
              </mc:Choice>
              <mc:Fallback>
                <p:oleObj name="Visio" r:id="rId3" imgW="1792963" imgH="101879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4075" y="1528763"/>
                        <a:ext cx="3092450"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3175936645"/>
              </p:ext>
            </p:extLst>
          </p:nvPr>
        </p:nvGraphicFramePr>
        <p:xfrm>
          <a:off x="838200" y="3886200"/>
          <a:ext cx="2522538" cy="2233613"/>
        </p:xfrm>
        <a:graphic>
          <a:graphicData uri="http://schemas.openxmlformats.org/presentationml/2006/ole">
            <mc:AlternateContent xmlns:mc="http://schemas.openxmlformats.org/markup-compatibility/2006">
              <mc:Choice xmlns:v="urn:schemas-microsoft-com:vml" Requires="v">
                <p:oleObj spid="_x0000_s133178" name="Visio" r:id="rId5" imgW="2530764" imgH="2242686" progId="Visio.Drawing.11">
                  <p:embed/>
                </p:oleObj>
              </mc:Choice>
              <mc:Fallback>
                <p:oleObj name="Visio" r:id="rId5" imgW="2530764" imgH="2242686"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886200"/>
                        <a:ext cx="2522538" cy="223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689595800"/>
              </p:ext>
            </p:extLst>
          </p:nvPr>
        </p:nvGraphicFramePr>
        <p:xfrm>
          <a:off x="3733800" y="3657600"/>
          <a:ext cx="4610100" cy="2514600"/>
        </p:xfrm>
        <a:graphic>
          <a:graphicData uri="http://schemas.openxmlformats.org/presentationml/2006/ole">
            <mc:AlternateContent xmlns:mc="http://schemas.openxmlformats.org/markup-compatibility/2006">
              <mc:Choice xmlns:v="urn:schemas-microsoft-com:vml" Requires="v">
                <p:oleObj spid="_x0000_s133179" name="Visio" r:id="rId7" imgW="4150822" imgH="1774750" progId="Visio.Drawing.11">
                  <p:embed/>
                </p:oleObj>
              </mc:Choice>
              <mc:Fallback>
                <p:oleObj name="Visio" r:id="rId7" imgW="4150822" imgH="1774750" progId="Visio.Drawing.11">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3800" y="3657600"/>
                        <a:ext cx="4610100" cy="25146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79354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14" descr="SH2507-cr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28600"/>
            <a:ext cx="39624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6149" name="Text Box 5"/>
          <p:cNvSpPr txBox="1">
            <a:spLocks noChangeArrowheads="1"/>
          </p:cNvSpPr>
          <p:nvPr/>
        </p:nvSpPr>
        <p:spPr bwMode="auto">
          <a:xfrm>
            <a:off x="2438400" y="228600"/>
            <a:ext cx="3962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Selected Key Terms</a:t>
            </a:r>
          </a:p>
        </p:txBody>
      </p:sp>
      <p:sp>
        <p:nvSpPr>
          <p:cNvPr id="80900" name="Rectangle 15"/>
          <p:cNvSpPr>
            <a:spLocks noChangeArrowheads="1"/>
          </p:cNvSpPr>
          <p:nvPr/>
        </p:nvSpPr>
        <p:spPr bwMode="auto">
          <a:xfrm>
            <a:off x="20638" y="0"/>
            <a:ext cx="9155112" cy="6889750"/>
          </a:xfrm>
          <a:prstGeom prst="rect">
            <a:avLst/>
          </a:prstGeom>
          <a:noFill/>
          <a:ln w="762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80901" name="Text Box 16"/>
          <p:cNvSpPr txBox="1">
            <a:spLocks noChangeArrowheads="1"/>
          </p:cNvSpPr>
          <p:nvPr/>
        </p:nvSpPr>
        <p:spPr bwMode="auto">
          <a:xfrm>
            <a:off x="1447800" y="1479550"/>
            <a:ext cx="655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2800">
                <a:latin typeface="Times" panose="02020603050405020304" pitchFamily="18" charset="0"/>
                <a:ea typeface="宋体" panose="02010600030101010101" pitchFamily="2" charset="-122"/>
                <a:cs typeface="Times New Roman" panose="02020603050405020304" pitchFamily="18" charset="0"/>
              </a:rPr>
              <a:t> </a:t>
            </a:r>
          </a:p>
        </p:txBody>
      </p:sp>
      <p:sp>
        <p:nvSpPr>
          <p:cNvPr id="80902" name="Text Box 17"/>
          <p:cNvSpPr txBox="1">
            <a:spLocks noChangeArrowheads="1"/>
          </p:cNvSpPr>
          <p:nvPr/>
        </p:nvSpPr>
        <p:spPr bwMode="auto">
          <a:xfrm>
            <a:off x="152400" y="1546225"/>
            <a:ext cx="2209800" cy="429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US" altLang="zh-CN" b="1" i="1">
                <a:solidFill>
                  <a:schemeClr val="tx2"/>
                </a:solidFill>
                <a:latin typeface="Times" panose="02020603050405020304" pitchFamily="18" charset="0"/>
                <a:ea typeface="宋体" panose="02010600030101010101" pitchFamily="2" charset="-122"/>
                <a:cs typeface="Times New Roman" panose="02020603050405020304" pitchFamily="18" charset="0"/>
              </a:rPr>
              <a:t>Asynchronous  </a:t>
            </a:r>
          </a:p>
          <a:p>
            <a:pPr algn="r" eaLnBrk="1" hangingPunct="1"/>
            <a:endParaRPr lang="en-US" altLang="zh-CN" sz="1200" b="1" i="1">
              <a:solidFill>
                <a:schemeClr val="tx2"/>
              </a:solidFill>
              <a:latin typeface="Times" panose="02020603050405020304" pitchFamily="18" charset="0"/>
              <a:ea typeface="宋体" panose="02010600030101010101" pitchFamily="2" charset="-122"/>
              <a:cs typeface="Times New Roman" panose="02020603050405020304" pitchFamily="18" charset="0"/>
            </a:endParaRPr>
          </a:p>
          <a:p>
            <a:pPr algn="r" eaLnBrk="1" hangingPunct="1"/>
            <a:r>
              <a:rPr lang="en-US" altLang="zh-CN" b="1" i="1">
                <a:solidFill>
                  <a:schemeClr val="tx2"/>
                </a:solidFill>
                <a:latin typeface="Times" panose="02020603050405020304" pitchFamily="18" charset="0"/>
                <a:ea typeface="宋体" panose="02010600030101010101" pitchFamily="2" charset="-122"/>
                <a:cs typeface="Times New Roman" panose="02020603050405020304" pitchFamily="18" charset="0"/>
              </a:rPr>
              <a:t>Modulus</a:t>
            </a:r>
            <a:endParaRPr lang="en-US" altLang="zh-CN" b="1" i="1">
              <a:solidFill>
                <a:schemeClr val="tx2"/>
              </a:solidFill>
              <a:latin typeface="Wingdings" panose="05000000000000000000" pitchFamily="2" charset="2"/>
              <a:ea typeface="宋体" panose="02010600030101010101" pitchFamily="2" charset="-122"/>
              <a:cs typeface="Times New Roman" panose="02020603050405020304" pitchFamily="18" charset="0"/>
            </a:endParaRPr>
          </a:p>
          <a:p>
            <a:pPr algn="r" eaLnBrk="1" hangingPunct="1"/>
            <a:endParaRPr lang="en-US" altLang="zh-CN" b="1" i="1">
              <a:solidFill>
                <a:schemeClr val="tx2"/>
              </a:solidFill>
              <a:latin typeface="Wingdings" panose="05000000000000000000" pitchFamily="2" charset="2"/>
              <a:ea typeface="宋体" panose="02010600030101010101" pitchFamily="2" charset="-122"/>
              <a:cs typeface="Times New Roman" panose="02020603050405020304" pitchFamily="18" charset="0"/>
            </a:endParaRPr>
          </a:p>
          <a:p>
            <a:pPr algn="r" eaLnBrk="1" hangingPunct="1"/>
            <a:endParaRPr lang="en-US" altLang="zh-CN" sz="1200" b="1" i="1">
              <a:solidFill>
                <a:schemeClr val="tx2"/>
              </a:solidFill>
              <a:latin typeface="Times" panose="02020603050405020304" pitchFamily="18" charset="0"/>
              <a:ea typeface="宋体" panose="02010600030101010101" pitchFamily="2" charset="-122"/>
              <a:cs typeface="Times New Roman" panose="02020603050405020304" pitchFamily="18" charset="0"/>
            </a:endParaRPr>
          </a:p>
          <a:p>
            <a:pPr algn="r" eaLnBrk="1" hangingPunct="1"/>
            <a:r>
              <a:rPr lang="en-US" altLang="zh-CN" b="1" i="1">
                <a:solidFill>
                  <a:schemeClr val="tx2"/>
                </a:solidFill>
                <a:latin typeface="Times" panose="02020603050405020304" pitchFamily="18" charset="0"/>
                <a:ea typeface="宋体" panose="02010600030101010101" pitchFamily="2" charset="-122"/>
                <a:cs typeface="Times New Roman" panose="02020603050405020304" pitchFamily="18" charset="0"/>
              </a:rPr>
              <a:t>Synchronous</a:t>
            </a:r>
          </a:p>
          <a:p>
            <a:pPr algn="r" eaLnBrk="1" hangingPunct="1"/>
            <a:endParaRPr lang="en-US" altLang="zh-CN" sz="1400" b="1" i="1">
              <a:solidFill>
                <a:schemeClr val="tx2"/>
              </a:solidFill>
              <a:latin typeface="Times" panose="02020603050405020304" pitchFamily="18" charset="0"/>
              <a:ea typeface="宋体" panose="02010600030101010101" pitchFamily="2" charset="-122"/>
              <a:cs typeface="Times New Roman" panose="02020603050405020304" pitchFamily="18" charset="0"/>
            </a:endParaRPr>
          </a:p>
          <a:p>
            <a:pPr algn="r" eaLnBrk="1" hangingPunct="1"/>
            <a:r>
              <a:rPr lang="en-US" altLang="zh-CN" b="1" i="1">
                <a:solidFill>
                  <a:schemeClr val="tx2"/>
                </a:solidFill>
                <a:latin typeface="Times" panose="02020603050405020304" pitchFamily="18" charset="0"/>
                <a:ea typeface="宋体" panose="02010600030101010101" pitchFamily="2" charset="-122"/>
                <a:cs typeface="Times New Roman" panose="02020603050405020304" pitchFamily="18" charset="0"/>
              </a:rPr>
              <a:t>Terminal count</a:t>
            </a:r>
          </a:p>
          <a:p>
            <a:pPr algn="r" eaLnBrk="1" hangingPunct="1"/>
            <a:endParaRPr lang="en-US" altLang="zh-CN" sz="1200" b="1" i="1">
              <a:solidFill>
                <a:schemeClr val="tx2"/>
              </a:solidFill>
              <a:latin typeface="Times" panose="02020603050405020304" pitchFamily="18" charset="0"/>
              <a:ea typeface="宋体" panose="02010600030101010101" pitchFamily="2" charset="-122"/>
              <a:cs typeface="Times New Roman" panose="02020603050405020304" pitchFamily="18" charset="0"/>
            </a:endParaRPr>
          </a:p>
          <a:p>
            <a:pPr algn="r" eaLnBrk="1" hangingPunct="1"/>
            <a:r>
              <a:rPr lang="en-US" altLang="zh-CN" b="1" i="1">
                <a:solidFill>
                  <a:schemeClr val="tx2"/>
                </a:solidFill>
                <a:latin typeface="Times" panose="02020603050405020304" pitchFamily="18" charset="0"/>
                <a:ea typeface="宋体" panose="02010600030101010101" pitchFamily="2" charset="-122"/>
                <a:cs typeface="Times New Roman" panose="02020603050405020304" pitchFamily="18" charset="0"/>
              </a:rPr>
              <a:t>State machine</a:t>
            </a:r>
          </a:p>
          <a:p>
            <a:pPr algn="r" eaLnBrk="1" hangingPunct="1"/>
            <a:endParaRPr lang="en-US" altLang="zh-CN" b="1" i="1">
              <a:solidFill>
                <a:schemeClr val="tx2"/>
              </a:solidFill>
              <a:latin typeface="Times" panose="02020603050405020304" pitchFamily="18" charset="0"/>
              <a:ea typeface="宋体" panose="02010600030101010101" pitchFamily="2" charset="-122"/>
              <a:cs typeface="Times New Roman" panose="02020603050405020304" pitchFamily="18" charset="0"/>
            </a:endParaRPr>
          </a:p>
          <a:p>
            <a:pPr algn="r" eaLnBrk="1" hangingPunct="1"/>
            <a:endParaRPr lang="en-US" altLang="zh-CN" sz="1000" b="1" i="1">
              <a:solidFill>
                <a:schemeClr val="tx2"/>
              </a:solidFill>
              <a:latin typeface="Times" panose="02020603050405020304" pitchFamily="18" charset="0"/>
              <a:ea typeface="宋体" panose="02010600030101010101" pitchFamily="2" charset="-122"/>
              <a:cs typeface="Times New Roman" panose="02020603050405020304" pitchFamily="18" charset="0"/>
            </a:endParaRPr>
          </a:p>
          <a:p>
            <a:pPr algn="r" eaLnBrk="1" hangingPunct="1"/>
            <a:r>
              <a:rPr lang="en-US" altLang="zh-CN" b="1" i="1">
                <a:solidFill>
                  <a:schemeClr val="tx2"/>
                </a:solidFill>
                <a:latin typeface="Times" panose="02020603050405020304" pitchFamily="18" charset="0"/>
                <a:ea typeface="宋体" panose="02010600030101010101" pitchFamily="2" charset="-122"/>
                <a:cs typeface="Times New Roman" panose="02020603050405020304" pitchFamily="18" charset="0"/>
              </a:rPr>
              <a:t>Cascade</a:t>
            </a:r>
          </a:p>
          <a:p>
            <a:pPr algn="r" eaLnBrk="1" hangingPunct="1"/>
            <a:endParaRPr lang="en-US" altLang="zh-CN" b="1" i="1">
              <a:solidFill>
                <a:schemeClr val="tx2"/>
              </a:solidFill>
              <a:latin typeface="Times" panose="02020603050405020304" pitchFamily="18" charset="0"/>
              <a:ea typeface="宋体" panose="02010600030101010101" pitchFamily="2" charset="-122"/>
              <a:cs typeface="Times New Roman" panose="02020603050405020304" pitchFamily="18" charset="0"/>
            </a:endParaRPr>
          </a:p>
        </p:txBody>
      </p:sp>
      <p:sp>
        <p:nvSpPr>
          <p:cNvPr id="6162" name="Text Box 18"/>
          <p:cNvSpPr txBox="1">
            <a:spLocks noChangeArrowheads="1"/>
          </p:cNvSpPr>
          <p:nvPr/>
        </p:nvSpPr>
        <p:spPr bwMode="auto">
          <a:xfrm>
            <a:off x="2444750" y="1543050"/>
            <a:ext cx="6470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a:latin typeface="Times" panose="02020603050405020304" pitchFamily="18" charset="0"/>
                <a:ea typeface="宋体" panose="02010600030101010101" pitchFamily="2" charset="-122"/>
                <a:cs typeface="Times New Roman" panose="02020603050405020304" pitchFamily="18" charset="0"/>
              </a:rPr>
              <a:t>Not occurring at the same time.</a:t>
            </a:r>
          </a:p>
        </p:txBody>
      </p:sp>
      <p:sp>
        <p:nvSpPr>
          <p:cNvPr id="6163" name="Text Box 19"/>
          <p:cNvSpPr txBox="1">
            <a:spLocks noChangeArrowheads="1"/>
          </p:cNvSpPr>
          <p:nvPr/>
        </p:nvSpPr>
        <p:spPr bwMode="auto">
          <a:xfrm>
            <a:off x="2438400" y="2089150"/>
            <a:ext cx="6477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a:solidFill>
                  <a:srgbClr val="000000"/>
                </a:solidFill>
                <a:latin typeface="Times" panose="02020603050405020304" pitchFamily="18" charset="0"/>
                <a:ea typeface="宋体" panose="02010600030101010101" pitchFamily="2" charset="-122"/>
                <a:cs typeface="Times New Roman" panose="02020603050405020304" pitchFamily="18" charset="0"/>
              </a:rPr>
              <a:t>The number of unique states through which a counter will sequence.</a:t>
            </a:r>
          </a:p>
        </p:txBody>
      </p:sp>
      <p:sp>
        <p:nvSpPr>
          <p:cNvPr id="6164" name="Text Box 20"/>
          <p:cNvSpPr txBox="1">
            <a:spLocks noChangeArrowheads="1"/>
          </p:cNvSpPr>
          <p:nvPr/>
        </p:nvSpPr>
        <p:spPr bwMode="auto">
          <a:xfrm>
            <a:off x="2438400" y="3003550"/>
            <a:ext cx="647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a:ea typeface="宋体" panose="02010600030101010101" pitchFamily="2" charset="-122"/>
              </a:rPr>
              <a:t>Occurring at the same time.</a:t>
            </a:r>
          </a:p>
        </p:txBody>
      </p:sp>
      <p:sp>
        <p:nvSpPr>
          <p:cNvPr id="6165" name="Text Box 21"/>
          <p:cNvSpPr txBox="1">
            <a:spLocks noChangeArrowheads="1"/>
          </p:cNvSpPr>
          <p:nvPr/>
        </p:nvSpPr>
        <p:spPr bwMode="auto">
          <a:xfrm>
            <a:off x="2438400" y="3581400"/>
            <a:ext cx="647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a:latin typeface="Times" panose="02020603050405020304" pitchFamily="18" charset="0"/>
                <a:ea typeface="宋体" panose="02010600030101010101" pitchFamily="2" charset="-122"/>
                <a:cs typeface="Times New Roman" panose="02020603050405020304" pitchFamily="18" charset="0"/>
              </a:rPr>
              <a:t>The final state in a counter’s sequence.  </a:t>
            </a:r>
          </a:p>
        </p:txBody>
      </p:sp>
      <p:sp>
        <p:nvSpPr>
          <p:cNvPr id="6166" name="Text Box 22"/>
          <p:cNvSpPr txBox="1">
            <a:spLocks noChangeArrowheads="1"/>
          </p:cNvSpPr>
          <p:nvPr/>
        </p:nvSpPr>
        <p:spPr bwMode="auto">
          <a:xfrm>
            <a:off x="2438400" y="4146550"/>
            <a:ext cx="6477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a:latin typeface="Times" panose="02020603050405020304" pitchFamily="18" charset="0"/>
                <a:ea typeface="宋体" panose="02010600030101010101" pitchFamily="2" charset="-122"/>
                <a:cs typeface="Times New Roman" panose="02020603050405020304" pitchFamily="18" charset="0"/>
              </a:rPr>
              <a:t>A logic system exhibiting a sequence of states or values.</a:t>
            </a:r>
          </a:p>
        </p:txBody>
      </p:sp>
      <p:sp>
        <p:nvSpPr>
          <p:cNvPr id="6167" name="Text Box 23"/>
          <p:cNvSpPr txBox="1">
            <a:spLocks noChangeArrowheads="1"/>
          </p:cNvSpPr>
          <p:nvPr/>
        </p:nvSpPr>
        <p:spPr bwMode="auto">
          <a:xfrm>
            <a:off x="2438400" y="5045075"/>
            <a:ext cx="6477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a:latin typeface="Times" panose="02020603050405020304" pitchFamily="18" charset="0"/>
                <a:ea typeface="宋体" panose="02010600030101010101" pitchFamily="2" charset="-122"/>
                <a:cs typeface="Times New Roman" panose="02020603050405020304" pitchFamily="18" charset="0"/>
              </a:rPr>
              <a:t>To connect “end-to-end” as when several counters are connected from the terminal count output of one to the enable input of the next counter.</a:t>
            </a:r>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162"/>
                                        </p:tgtEl>
                                        <p:attrNameLst>
                                          <p:attrName>style.visibility</p:attrName>
                                        </p:attrNameLst>
                                      </p:cBhvr>
                                      <p:to>
                                        <p:strVal val="visible"/>
                                      </p:to>
                                    </p:set>
                                    <p:anim calcmode="lin" valueType="num">
                                      <p:cBhvr additive="base">
                                        <p:cTn id="7" dur="500" fill="hold"/>
                                        <p:tgtEl>
                                          <p:spTgt spid="6162"/>
                                        </p:tgtEl>
                                        <p:attrNameLst>
                                          <p:attrName>ppt_x</p:attrName>
                                        </p:attrNameLst>
                                      </p:cBhvr>
                                      <p:tavLst>
                                        <p:tav tm="0">
                                          <p:val>
                                            <p:strVal val="1+#ppt_w/2"/>
                                          </p:val>
                                        </p:tav>
                                        <p:tav tm="100000">
                                          <p:val>
                                            <p:strVal val="#ppt_x"/>
                                          </p:val>
                                        </p:tav>
                                      </p:tavLst>
                                    </p:anim>
                                    <p:anim calcmode="lin" valueType="num">
                                      <p:cBhvr additive="base">
                                        <p:cTn id="8" dur="500" fill="hold"/>
                                        <p:tgtEl>
                                          <p:spTgt spid="616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163"/>
                                        </p:tgtEl>
                                        <p:attrNameLst>
                                          <p:attrName>style.visibility</p:attrName>
                                        </p:attrNameLst>
                                      </p:cBhvr>
                                      <p:to>
                                        <p:strVal val="visible"/>
                                      </p:to>
                                    </p:set>
                                    <p:anim calcmode="lin" valueType="num">
                                      <p:cBhvr additive="base">
                                        <p:cTn id="13" dur="500" fill="hold"/>
                                        <p:tgtEl>
                                          <p:spTgt spid="6163"/>
                                        </p:tgtEl>
                                        <p:attrNameLst>
                                          <p:attrName>ppt_x</p:attrName>
                                        </p:attrNameLst>
                                      </p:cBhvr>
                                      <p:tavLst>
                                        <p:tav tm="0">
                                          <p:val>
                                            <p:strVal val="1+#ppt_w/2"/>
                                          </p:val>
                                        </p:tav>
                                        <p:tav tm="100000">
                                          <p:val>
                                            <p:strVal val="#ppt_x"/>
                                          </p:val>
                                        </p:tav>
                                      </p:tavLst>
                                    </p:anim>
                                    <p:anim calcmode="lin" valueType="num">
                                      <p:cBhvr additive="base">
                                        <p:cTn id="14" dur="500" fill="hold"/>
                                        <p:tgtEl>
                                          <p:spTgt spid="616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164"/>
                                        </p:tgtEl>
                                        <p:attrNameLst>
                                          <p:attrName>style.visibility</p:attrName>
                                        </p:attrNameLst>
                                      </p:cBhvr>
                                      <p:to>
                                        <p:strVal val="visible"/>
                                      </p:to>
                                    </p:set>
                                    <p:anim calcmode="lin" valueType="num">
                                      <p:cBhvr additive="base">
                                        <p:cTn id="19" dur="500" fill="hold"/>
                                        <p:tgtEl>
                                          <p:spTgt spid="6164"/>
                                        </p:tgtEl>
                                        <p:attrNameLst>
                                          <p:attrName>ppt_x</p:attrName>
                                        </p:attrNameLst>
                                      </p:cBhvr>
                                      <p:tavLst>
                                        <p:tav tm="0">
                                          <p:val>
                                            <p:strVal val="1+#ppt_w/2"/>
                                          </p:val>
                                        </p:tav>
                                        <p:tav tm="100000">
                                          <p:val>
                                            <p:strVal val="#ppt_x"/>
                                          </p:val>
                                        </p:tav>
                                      </p:tavLst>
                                    </p:anim>
                                    <p:anim calcmode="lin" valueType="num">
                                      <p:cBhvr additive="base">
                                        <p:cTn id="20" dur="500" fill="hold"/>
                                        <p:tgtEl>
                                          <p:spTgt spid="616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165"/>
                                        </p:tgtEl>
                                        <p:attrNameLst>
                                          <p:attrName>style.visibility</p:attrName>
                                        </p:attrNameLst>
                                      </p:cBhvr>
                                      <p:to>
                                        <p:strVal val="visible"/>
                                      </p:to>
                                    </p:set>
                                    <p:anim calcmode="lin" valueType="num">
                                      <p:cBhvr additive="base">
                                        <p:cTn id="25" dur="500" fill="hold"/>
                                        <p:tgtEl>
                                          <p:spTgt spid="6165"/>
                                        </p:tgtEl>
                                        <p:attrNameLst>
                                          <p:attrName>ppt_x</p:attrName>
                                        </p:attrNameLst>
                                      </p:cBhvr>
                                      <p:tavLst>
                                        <p:tav tm="0">
                                          <p:val>
                                            <p:strVal val="1+#ppt_w/2"/>
                                          </p:val>
                                        </p:tav>
                                        <p:tav tm="100000">
                                          <p:val>
                                            <p:strVal val="#ppt_x"/>
                                          </p:val>
                                        </p:tav>
                                      </p:tavLst>
                                    </p:anim>
                                    <p:anim calcmode="lin" valueType="num">
                                      <p:cBhvr additive="base">
                                        <p:cTn id="26"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6166"/>
                                        </p:tgtEl>
                                        <p:attrNameLst>
                                          <p:attrName>style.visibility</p:attrName>
                                        </p:attrNameLst>
                                      </p:cBhvr>
                                      <p:to>
                                        <p:strVal val="visible"/>
                                      </p:to>
                                    </p:set>
                                    <p:anim calcmode="lin" valueType="num">
                                      <p:cBhvr additive="base">
                                        <p:cTn id="31" dur="500" fill="hold"/>
                                        <p:tgtEl>
                                          <p:spTgt spid="6166"/>
                                        </p:tgtEl>
                                        <p:attrNameLst>
                                          <p:attrName>ppt_x</p:attrName>
                                        </p:attrNameLst>
                                      </p:cBhvr>
                                      <p:tavLst>
                                        <p:tav tm="0">
                                          <p:val>
                                            <p:strVal val="1+#ppt_w/2"/>
                                          </p:val>
                                        </p:tav>
                                        <p:tav tm="100000">
                                          <p:val>
                                            <p:strVal val="#ppt_x"/>
                                          </p:val>
                                        </p:tav>
                                      </p:tavLst>
                                    </p:anim>
                                    <p:anim calcmode="lin" valueType="num">
                                      <p:cBhvr additive="base">
                                        <p:cTn id="32" dur="500" fill="hold"/>
                                        <p:tgtEl>
                                          <p:spTgt spid="6166"/>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6167"/>
                                        </p:tgtEl>
                                        <p:attrNameLst>
                                          <p:attrName>style.visibility</p:attrName>
                                        </p:attrNameLst>
                                      </p:cBhvr>
                                      <p:to>
                                        <p:strVal val="visible"/>
                                      </p:to>
                                    </p:set>
                                    <p:anim calcmode="lin" valueType="num">
                                      <p:cBhvr additive="base">
                                        <p:cTn id="37" dur="500" fill="hold"/>
                                        <p:tgtEl>
                                          <p:spTgt spid="6167"/>
                                        </p:tgtEl>
                                        <p:attrNameLst>
                                          <p:attrName>ppt_x</p:attrName>
                                        </p:attrNameLst>
                                      </p:cBhvr>
                                      <p:tavLst>
                                        <p:tav tm="0">
                                          <p:val>
                                            <p:strVal val="1+#ppt_w/2"/>
                                          </p:val>
                                        </p:tav>
                                        <p:tav tm="100000">
                                          <p:val>
                                            <p:strVal val="#ppt_x"/>
                                          </p:val>
                                        </p:tav>
                                      </p:tavLst>
                                    </p:anim>
                                    <p:anim calcmode="lin" valueType="num">
                                      <p:cBhvr additive="base">
                                        <p:cTn id="38" dur="500" fill="hold"/>
                                        <p:tgtEl>
                                          <p:spTgt spid="61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2" grpId="0" autoUpdateAnimBg="0"/>
      <p:bldP spid="6163" grpId="0" autoUpdateAnimBg="0"/>
      <p:bldP spid="6164" grpId="0" autoUpdateAnimBg="0"/>
      <p:bldP spid="6165" grpId="0" autoUpdateAnimBg="0"/>
      <p:bldP spid="6166" grpId="0" autoUpdateAnimBg="0"/>
      <p:bldP spid="6167"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bwMode="auto">
          <a:xfrm>
            <a:off x="517525" y="260350"/>
            <a:ext cx="8447088" cy="615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eaLnBrk="1" hangingPunct="1"/>
            <a:r>
              <a:rPr lang="en-US" altLang="zh-CN" sz="4000" smtClean="0">
                <a:ea typeface="宋体" panose="02010600030101010101" pitchFamily="2" charset="-122"/>
              </a:rPr>
              <a:t>Homework</a:t>
            </a:r>
          </a:p>
        </p:txBody>
      </p:sp>
      <p:sp>
        <p:nvSpPr>
          <p:cNvPr id="68611" name="Rectangle 3"/>
          <p:cNvSpPr>
            <a:spLocks noGrp="1" noChangeArrowheads="1"/>
          </p:cNvSpPr>
          <p:nvPr>
            <p:ph type="body" sz="half" idx="1"/>
          </p:nvPr>
        </p:nvSpPr>
        <p:spPr bwMode="auto">
          <a:xfrm>
            <a:off x="457200" y="1125538"/>
            <a:ext cx="8218488" cy="464742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533400" indent="-533400" eaLnBrk="1" hangingPunct="1"/>
            <a:r>
              <a:rPr lang="zh-CN" altLang="en-US" b="1" dirty="0" smtClean="0">
                <a:latin typeface="Comic Sans MS" panose="030F0702030302020204" pitchFamily="66" charset="0"/>
                <a:ea typeface="宋体" panose="02010600030101010101" pitchFamily="2" charset="-122"/>
              </a:rPr>
              <a:t>判断题、自测题：</a:t>
            </a:r>
            <a:r>
              <a:rPr lang="en-US" altLang="zh-CN" b="1" dirty="0" smtClean="0">
                <a:latin typeface="Comic Sans MS" panose="030F0702030302020204" pitchFamily="66" charset="0"/>
                <a:ea typeface="宋体" panose="02010600030101010101" pitchFamily="2" charset="-122"/>
              </a:rPr>
              <a:t>(</a:t>
            </a:r>
            <a:r>
              <a:rPr lang="zh-CN" altLang="en-US" b="1" dirty="0" smtClean="0">
                <a:latin typeface="Comic Sans MS" panose="030F0702030302020204" pitchFamily="66" charset="0"/>
                <a:ea typeface="宋体" panose="02010600030101010101" pitchFamily="2" charset="-122"/>
              </a:rPr>
              <a:t>自愿完成</a:t>
            </a:r>
            <a:r>
              <a:rPr lang="en-US" altLang="zh-CN" b="1" dirty="0" smtClean="0">
                <a:latin typeface="Comic Sans MS" panose="030F0702030302020204" pitchFamily="66" charset="0"/>
                <a:ea typeface="宋体" panose="02010600030101010101" pitchFamily="2" charset="-122"/>
              </a:rPr>
              <a:t>)</a:t>
            </a:r>
          </a:p>
          <a:p>
            <a:pPr marL="533400" indent="-533400" eaLnBrk="1" hangingPunct="1"/>
            <a:endParaRPr lang="en-US" altLang="zh-CN" sz="2000" b="1" dirty="0" smtClean="0">
              <a:latin typeface="Comic Sans MS" panose="030F0702030302020204" pitchFamily="66" charset="0"/>
              <a:ea typeface="宋体" panose="02010600030101010101" pitchFamily="2" charset="-122"/>
            </a:endParaRPr>
          </a:p>
          <a:p>
            <a:pPr marL="533400" indent="-533400" eaLnBrk="1" hangingPunct="1"/>
            <a:r>
              <a:rPr lang="en-US" altLang="zh-CN" sz="4000" b="1" dirty="0" smtClean="0">
                <a:latin typeface="Comic Sans MS" panose="030F0702030302020204" pitchFamily="66" charset="0"/>
                <a:ea typeface="宋体" panose="02010600030101010101" pitchFamily="2" charset="-122"/>
              </a:rPr>
              <a:t>8.1</a:t>
            </a:r>
            <a:r>
              <a:rPr lang="zh-CN" altLang="en-US" sz="4000" b="1" dirty="0" smtClean="0">
                <a:latin typeface="Comic Sans MS" panose="030F0702030302020204" pitchFamily="66" charset="0"/>
                <a:ea typeface="宋体" panose="02010600030101010101" pitchFamily="2" charset="-122"/>
              </a:rPr>
              <a:t>节：</a:t>
            </a:r>
            <a:r>
              <a:rPr lang="en-US" altLang="zh-CN" sz="4000" b="1" dirty="0" smtClean="0">
                <a:latin typeface="Comic Sans MS" panose="030F0702030302020204" pitchFamily="66" charset="0"/>
                <a:ea typeface="宋体" panose="02010600030101010101" pitchFamily="2" charset="-122"/>
              </a:rPr>
              <a:t>2</a:t>
            </a:r>
            <a:endParaRPr lang="en-US" altLang="zh-CN" sz="2300" b="1" dirty="0" smtClean="0">
              <a:latin typeface="Comic Sans MS" panose="030F0702030302020204" pitchFamily="66" charset="0"/>
              <a:ea typeface="宋体" panose="02010600030101010101" pitchFamily="2" charset="-122"/>
            </a:endParaRPr>
          </a:p>
          <a:p>
            <a:pPr marL="533400" indent="-533400" eaLnBrk="1" hangingPunct="1"/>
            <a:r>
              <a:rPr lang="en-US" altLang="zh-CN" sz="4000" b="1" dirty="0" smtClean="0">
                <a:latin typeface="Comic Sans MS" panose="030F0702030302020204" pitchFamily="66" charset="0"/>
                <a:ea typeface="宋体" panose="02010600030101010101" pitchFamily="2" charset="-122"/>
              </a:rPr>
              <a:t>8.2</a:t>
            </a:r>
            <a:r>
              <a:rPr lang="zh-CN" altLang="en-US" sz="4000" b="1" dirty="0" smtClean="0">
                <a:latin typeface="Comic Sans MS" panose="030F0702030302020204" pitchFamily="66" charset="0"/>
                <a:ea typeface="宋体" panose="02010600030101010101" pitchFamily="2" charset="-122"/>
              </a:rPr>
              <a:t>节：</a:t>
            </a:r>
            <a:r>
              <a:rPr lang="en-US" altLang="zh-CN" sz="4000" b="1" dirty="0" smtClean="0">
                <a:latin typeface="Comic Sans MS" panose="030F0702030302020204" pitchFamily="66" charset="0"/>
                <a:ea typeface="宋体" panose="02010600030101010101" pitchFamily="2" charset="-122"/>
              </a:rPr>
              <a:t>8</a:t>
            </a:r>
          </a:p>
          <a:p>
            <a:pPr marL="533400" indent="-533400" eaLnBrk="1" hangingPunct="1"/>
            <a:r>
              <a:rPr lang="en-US" altLang="zh-CN" sz="4000" b="1" dirty="0" smtClean="0">
                <a:latin typeface="Comic Sans MS" panose="030F0702030302020204" pitchFamily="66" charset="0"/>
                <a:ea typeface="宋体" panose="02010600030101010101" pitchFamily="2" charset="-122"/>
              </a:rPr>
              <a:t>8.3</a:t>
            </a:r>
            <a:r>
              <a:rPr lang="zh-CN" altLang="en-US" sz="4000" b="1" dirty="0" smtClean="0">
                <a:latin typeface="Comic Sans MS" panose="030F0702030302020204" pitchFamily="66" charset="0"/>
                <a:ea typeface="宋体" panose="02010600030101010101" pitchFamily="2" charset="-122"/>
              </a:rPr>
              <a:t>节：</a:t>
            </a:r>
            <a:r>
              <a:rPr lang="en-US" altLang="zh-CN" sz="4000" b="1" dirty="0" smtClean="0">
                <a:latin typeface="Comic Sans MS" panose="030F0702030302020204" pitchFamily="66" charset="0"/>
                <a:ea typeface="宋体" panose="02010600030101010101" pitchFamily="2" charset="-122"/>
              </a:rPr>
              <a:t>12</a:t>
            </a:r>
          </a:p>
          <a:p>
            <a:pPr marL="533400" indent="-533400" eaLnBrk="1" hangingPunct="1"/>
            <a:r>
              <a:rPr lang="en-US" altLang="zh-CN" sz="4000" b="1" dirty="0">
                <a:latin typeface="Comic Sans MS" panose="030F0702030302020204" pitchFamily="66" charset="0"/>
                <a:ea typeface="宋体" panose="02010600030101010101" pitchFamily="2" charset="-122"/>
              </a:rPr>
              <a:t>8</a:t>
            </a:r>
            <a:r>
              <a:rPr lang="en-US" altLang="zh-CN" sz="4000" b="1" dirty="0" smtClean="0">
                <a:latin typeface="Comic Sans MS" panose="030F0702030302020204" pitchFamily="66" charset="0"/>
                <a:ea typeface="宋体" panose="02010600030101010101" pitchFamily="2" charset="-122"/>
              </a:rPr>
              <a:t>.4</a:t>
            </a:r>
            <a:r>
              <a:rPr lang="zh-CN" altLang="en-US" sz="4000" b="1" dirty="0" smtClean="0">
                <a:latin typeface="Comic Sans MS" panose="030F0702030302020204" pitchFamily="66" charset="0"/>
                <a:ea typeface="宋体" panose="02010600030101010101" pitchFamily="2" charset="-122"/>
              </a:rPr>
              <a:t>节：</a:t>
            </a:r>
            <a:r>
              <a:rPr lang="en-US" altLang="zh-CN" sz="4000" b="1" dirty="0" smtClean="0">
                <a:latin typeface="Comic Sans MS" panose="030F0702030302020204" pitchFamily="66" charset="0"/>
                <a:ea typeface="宋体" panose="02010600030101010101" pitchFamily="2" charset="-122"/>
              </a:rPr>
              <a:t>16</a:t>
            </a:r>
            <a:r>
              <a:rPr lang="zh-CN" altLang="en-US" sz="4000" b="1" dirty="0" smtClean="0">
                <a:latin typeface="Comic Sans MS" panose="030F0702030302020204" pitchFamily="66" charset="0"/>
                <a:ea typeface="宋体" panose="02010600030101010101" pitchFamily="2" charset="-122"/>
              </a:rPr>
              <a:t>、</a:t>
            </a:r>
            <a:r>
              <a:rPr lang="en-US" altLang="zh-CN" sz="4000" b="1" dirty="0" smtClean="0">
                <a:latin typeface="Comic Sans MS" panose="030F0702030302020204" pitchFamily="66" charset="0"/>
                <a:ea typeface="宋体" panose="02010600030101010101" pitchFamily="2" charset="-122"/>
              </a:rPr>
              <a:t>18</a:t>
            </a:r>
            <a:r>
              <a:rPr lang="zh-CN" altLang="en-US" sz="4000" b="1" dirty="0" smtClean="0">
                <a:latin typeface="Comic Sans MS" panose="030F0702030302020204" pitchFamily="66" charset="0"/>
                <a:ea typeface="宋体" panose="02010600030101010101" pitchFamily="2" charset="-122"/>
              </a:rPr>
              <a:t>、</a:t>
            </a:r>
            <a:r>
              <a:rPr lang="en-US" altLang="zh-CN" sz="4000" b="1" dirty="0" smtClean="0">
                <a:latin typeface="Comic Sans MS" panose="030F0702030302020204" pitchFamily="66" charset="0"/>
                <a:ea typeface="宋体" panose="02010600030101010101" pitchFamily="2" charset="-122"/>
              </a:rPr>
              <a:t>20</a:t>
            </a:r>
          </a:p>
          <a:p>
            <a:pPr marL="533400" indent="-533400" eaLnBrk="1" hangingPunct="1"/>
            <a:r>
              <a:rPr lang="en-US" altLang="zh-CN" sz="4000" b="1" dirty="0" smtClean="0">
                <a:latin typeface="Comic Sans MS" panose="030F0702030302020204" pitchFamily="66" charset="0"/>
                <a:ea typeface="宋体" panose="02010600030101010101" pitchFamily="2" charset="-122"/>
              </a:rPr>
              <a:t>8.5-8.7</a:t>
            </a:r>
            <a:r>
              <a:rPr lang="zh-CN" altLang="en-US" sz="4000" b="1" dirty="0" smtClean="0">
                <a:latin typeface="Comic Sans MS" panose="030F0702030302020204" pitchFamily="66" charset="0"/>
                <a:ea typeface="宋体" panose="02010600030101010101" pitchFamily="2" charset="-122"/>
              </a:rPr>
              <a:t>节：</a:t>
            </a:r>
            <a:r>
              <a:rPr lang="en-US" altLang="zh-CN" sz="4000" b="1" dirty="0" smtClean="0">
                <a:latin typeface="Comic Sans MS" panose="030F0702030302020204" pitchFamily="66" charset="0"/>
                <a:ea typeface="宋体" panose="02010600030101010101" pitchFamily="2" charset="-122"/>
              </a:rPr>
              <a:t>23</a:t>
            </a:r>
            <a:r>
              <a:rPr lang="zh-CN" altLang="en-US" sz="4000" b="1" dirty="0" smtClean="0">
                <a:latin typeface="Comic Sans MS" panose="030F0702030302020204" pitchFamily="66" charset="0"/>
                <a:ea typeface="宋体" panose="02010600030101010101" pitchFamily="2" charset="-122"/>
              </a:rPr>
              <a:t>、</a:t>
            </a:r>
            <a:r>
              <a:rPr lang="en-US" altLang="zh-CN" sz="4000" b="1" dirty="0" smtClean="0">
                <a:latin typeface="Comic Sans MS" panose="030F0702030302020204" pitchFamily="66" charset="0"/>
                <a:ea typeface="宋体" panose="02010600030101010101" pitchFamily="2" charset="-122"/>
              </a:rPr>
              <a:t>26</a:t>
            </a:r>
            <a:r>
              <a:rPr lang="zh-CN" altLang="en-US" sz="4000" b="1" dirty="0" smtClean="0">
                <a:latin typeface="Comic Sans MS" panose="030F0702030302020204" pitchFamily="66" charset="0"/>
                <a:ea typeface="宋体" panose="02010600030101010101" pitchFamily="2" charset="-122"/>
              </a:rPr>
              <a:t>、</a:t>
            </a:r>
            <a:r>
              <a:rPr lang="en-US" altLang="zh-CN" sz="4000" b="1" smtClean="0">
                <a:latin typeface="Comic Sans MS" panose="030F0702030302020204" pitchFamily="66" charset="0"/>
                <a:ea typeface="宋体" panose="02010600030101010101" pitchFamily="2" charset="-122"/>
              </a:rPr>
              <a:t>32</a:t>
            </a:r>
            <a:endParaRPr lang="en-US" altLang="zh-CN" sz="4000" b="1" dirty="0" smtClean="0">
              <a:latin typeface="Comic Sans MS" panose="030F0702030302020204" pitchFamily="66" charset="0"/>
              <a:ea typeface="宋体" panose="02010600030101010101" pitchFamily="2" charset="-122"/>
            </a:endParaRPr>
          </a:p>
        </p:txBody>
      </p:sp>
    </p:spTree>
    <p:extLst>
      <p:ext uri="{BB962C8B-B14F-4D97-AF65-F5344CB8AC3E}">
        <p14:creationId xmlns:p14="http://schemas.microsoft.com/office/powerpoint/2010/main" val="2400802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0" y="0"/>
            <a:ext cx="9144000" cy="68580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82947" name="Text Box 6"/>
          <p:cNvSpPr txBox="1">
            <a:spLocks noChangeArrowheads="1"/>
          </p:cNvSpPr>
          <p:nvPr/>
        </p:nvSpPr>
        <p:spPr bwMode="auto">
          <a:xfrm>
            <a:off x="838200" y="1600200"/>
            <a:ext cx="6553200"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30000"/>
              </a:spcBef>
            </a:pPr>
            <a:r>
              <a:rPr lang="en-US" altLang="zh-CN" dirty="0">
                <a:solidFill>
                  <a:schemeClr val="tx2"/>
                </a:solidFill>
                <a:ea typeface="宋体" panose="02010600030101010101" pitchFamily="2" charset="-122"/>
              </a:rPr>
              <a:t>1.	The counter shown below is an example of</a:t>
            </a:r>
          </a:p>
          <a:p>
            <a:pPr eaLnBrk="1" hangingPunct="1">
              <a:spcBef>
                <a:spcPct val="30000"/>
              </a:spcBef>
            </a:pPr>
            <a:r>
              <a:rPr lang="en-US" altLang="zh-CN" dirty="0">
                <a:solidFill>
                  <a:schemeClr val="tx2"/>
                </a:solidFill>
                <a:ea typeface="宋体" panose="02010600030101010101" pitchFamily="2" charset="-122"/>
              </a:rPr>
              <a:t>		a.  an asynchronous counter</a:t>
            </a:r>
          </a:p>
          <a:p>
            <a:pPr eaLnBrk="1" hangingPunct="1">
              <a:spcBef>
                <a:spcPct val="30000"/>
              </a:spcBef>
            </a:pPr>
            <a:r>
              <a:rPr lang="en-US" altLang="zh-CN" dirty="0">
                <a:solidFill>
                  <a:schemeClr val="tx2"/>
                </a:solidFill>
                <a:ea typeface="宋体" panose="02010600030101010101" pitchFamily="2" charset="-122"/>
              </a:rPr>
              <a:t>		b.  a BCD counter</a:t>
            </a:r>
          </a:p>
          <a:p>
            <a:pPr eaLnBrk="1" hangingPunct="1">
              <a:spcBef>
                <a:spcPct val="30000"/>
              </a:spcBef>
            </a:pPr>
            <a:r>
              <a:rPr lang="en-US" altLang="zh-CN" dirty="0">
                <a:solidFill>
                  <a:schemeClr val="tx2"/>
                </a:solidFill>
                <a:ea typeface="宋体" panose="02010600030101010101" pitchFamily="2" charset="-122"/>
              </a:rPr>
              <a:t>		c.  a synchronous counter</a:t>
            </a:r>
            <a:endParaRPr lang="en-US" altLang="zh-CN" i="1" dirty="0">
              <a:solidFill>
                <a:schemeClr val="tx2"/>
              </a:solidFill>
              <a:ea typeface="宋体" panose="02010600030101010101" pitchFamily="2" charset="-122"/>
            </a:endParaRPr>
          </a:p>
          <a:p>
            <a:pPr eaLnBrk="1" hangingPunct="1">
              <a:spcBef>
                <a:spcPct val="30000"/>
              </a:spcBef>
            </a:pPr>
            <a:r>
              <a:rPr lang="en-US" altLang="zh-CN" i="1" dirty="0">
                <a:solidFill>
                  <a:schemeClr val="tx2"/>
                </a:solidFill>
                <a:ea typeface="宋体" panose="02010600030101010101" pitchFamily="2" charset="-122"/>
              </a:rPr>
              <a:t>		</a:t>
            </a:r>
            <a:r>
              <a:rPr lang="en-US" altLang="zh-CN" dirty="0">
                <a:solidFill>
                  <a:schemeClr val="tx2"/>
                </a:solidFill>
                <a:ea typeface="宋体" panose="02010600030101010101" pitchFamily="2" charset="-122"/>
              </a:rPr>
              <a:t>d.  none of the above</a:t>
            </a:r>
            <a:endParaRPr lang="en-US" altLang="zh-CN" i="1" dirty="0">
              <a:solidFill>
                <a:schemeClr val="tx2"/>
              </a:solidFill>
              <a:ea typeface="宋体" panose="02010600030101010101" pitchFamily="2" charset="-122"/>
            </a:endParaRPr>
          </a:p>
          <a:p>
            <a:pPr eaLnBrk="1" hangingPunct="1">
              <a:spcBef>
                <a:spcPct val="30000"/>
              </a:spcBef>
            </a:pPr>
            <a:endParaRPr lang="en-US" altLang="zh-CN" dirty="0">
              <a:solidFill>
                <a:schemeClr val="tx2"/>
              </a:solidFill>
              <a:ea typeface="宋体" panose="02010600030101010101" pitchFamily="2" charset="-122"/>
            </a:endParaRPr>
          </a:p>
        </p:txBody>
      </p:sp>
      <p:sp>
        <p:nvSpPr>
          <p:cNvPr id="82948" name="Text Box 4"/>
          <p:cNvSpPr txBox="1">
            <a:spLocks noChangeArrowheads="1"/>
          </p:cNvSpPr>
          <p:nvPr/>
        </p:nvSpPr>
        <p:spPr bwMode="auto">
          <a:xfrm>
            <a:off x="7239000" y="6507163"/>
            <a:ext cx="2438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1200">
                <a:solidFill>
                  <a:srgbClr val="996633"/>
                </a:solidFill>
                <a:ea typeface="宋体" panose="02010600030101010101" pitchFamily="2" charset="-122"/>
              </a:rPr>
              <a:t>© 2008 Pearson Education</a:t>
            </a:r>
          </a:p>
        </p:txBody>
      </p:sp>
      <p:sp>
        <p:nvSpPr>
          <p:cNvPr id="82949" name="WordArt 5" descr="White marble"/>
          <p:cNvSpPr>
            <a:spLocks noChangeArrowheads="1" noChangeShapeType="1" noTextEdit="1"/>
          </p:cNvSpPr>
          <p:nvPr/>
        </p:nvSpPr>
        <p:spPr bwMode="auto">
          <a:xfrm>
            <a:off x="3886200" y="533400"/>
            <a:ext cx="1371600" cy="4572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altLang="zh-CN" sz="3600" kern="10">
                <a:ln w="9525">
                  <a:round/>
                  <a:headEnd/>
                  <a:tailEnd/>
                </a:ln>
                <a:blipFill dpi="0" rotWithShape="0">
                  <a:blip r:embed="rId4"/>
                  <a:srcRect/>
                  <a:tile tx="0" ty="0" sx="100000" sy="100000" flip="none" algn="tl"/>
                </a:blipFill>
                <a:cs typeface="Times New Roman" panose="02020603050405020304" pitchFamily="18" charset="0"/>
              </a:rPr>
              <a:t>Quiz</a:t>
            </a:r>
            <a:endParaRPr lang="zh-CN" altLang="en-US" sz="3600" kern="10">
              <a:ln w="9525">
                <a:round/>
                <a:headEnd/>
                <a:tailEnd/>
              </a:ln>
              <a:blipFill dpi="0" rotWithShape="0">
                <a:blip r:embed="rId4"/>
                <a:srcRect/>
                <a:tile tx="0" ty="0" sx="100000" sy="100000" flip="none" algn="tl"/>
              </a:blipFill>
              <a:cs typeface="Times New Roman" panose="02020603050405020304" pitchFamily="18" charset="0"/>
            </a:endParaRPr>
          </a:p>
        </p:txBody>
      </p:sp>
      <p:grpSp>
        <p:nvGrpSpPr>
          <p:cNvPr id="82950" name="Group 11"/>
          <p:cNvGrpSpPr>
            <a:grpSpLocks/>
          </p:cNvGrpSpPr>
          <p:nvPr/>
        </p:nvGrpSpPr>
        <p:grpSpPr bwMode="auto">
          <a:xfrm>
            <a:off x="1828800" y="4343400"/>
            <a:ext cx="5486400" cy="1546225"/>
            <a:chOff x="1296" y="2477"/>
            <a:chExt cx="3456" cy="974"/>
          </a:xfrm>
        </p:grpSpPr>
        <p:graphicFrame>
          <p:nvGraphicFramePr>
            <p:cNvPr id="82951" name="Object 12"/>
            <p:cNvGraphicFramePr>
              <a:graphicFrameLocks noChangeAspect="1"/>
            </p:cNvGraphicFramePr>
            <p:nvPr/>
          </p:nvGraphicFramePr>
          <p:xfrm>
            <a:off x="1584" y="2496"/>
            <a:ext cx="2844" cy="955"/>
          </p:xfrm>
          <a:graphic>
            <a:graphicData uri="http://schemas.openxmlformats.org/presentationml/2006/ole">
              <mc:AlternateContent xmlns:mc="http://schemas.openxmlformats.org/markup-compatibility/2006">
                <mc:Choice xmlns:v="urn:schemas-microsoft-com:vml" Requires="v">
                  <p:oleObj spid="_x0000_s83055" name="CorelDRAW" r:id="rId5" imgW="2935384" imgH="985764" progId="CorelDRAW.Graphic.13">
                    <p:embed/>
                  </p:oleObj>
                </mc:Choice>
                <mc:Fallback>
                  <p:oleObj name="CorelDRAW" r:id="rId5" imgW="2935384" imgH="985764" progId="CorelDRAW.Graphic.1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4" y="2496"/>
                          <a:ext cx="2844" cy="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952" name="Rectangle 13"/>
            <p:cNvSpPr>
              <a:spLocks noChangeArrowheads="1"/>
            </p:cNvSpPr>
            <p:nvPr/>
          </p:nvSpPr>
          <p:spPr bwMode="auto">
            <a:xfrm>
              <a:off x="1357" y="2992"/>
              <a:ext cx="18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CLK</a:t>
              </a:r>
              <a:endParaRPr lang="en-US" altLang="zh-CN" sz="1200">
                <a:ea typeface="宋体" panose="02010600030101010101" pitchFamily="2" charset="-122"/>
              </a:endParaRPr>
            </a:p>
          </p:txBody>
        </p:sp>
        <p:sp>
          <p:nvSpPr>
            <p:cNvPr id="82953" name="Rectangle 14"/>
            <p:cNvSpPr>
              <a:spLocks noChangeArrowheads="1"/>
            </p:cNvSpPr>
            <p:nvPr/>
          </p:nvSpPr>
          <p:spPr bwMode="auto">
            <a:xfrm>
              <a:off x="1940" y="3216"/>
              <a:ext cx="9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0</a:t>
              </a:r>
            </a:p>
          </p:txBody>
        </p:sp>
        <p:sp>
          <p:nvSpPr>
            <p:cNvPr id="82954" name="Rectangle 15"/>
            <p:cNvSpPr>
              <a:spLocks noChangeArrowheads="1"/>
            </p:cNvSpPr>
            <p:nvPr/>
          </p:nvSpPr>
          <p:spPr bwMode="auto">
            <a:xfrm>
              <a:off x="1964" y="2744"/>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0</a:t>
              </a:r>
            </a:p>
          </p:txBody>
        </p:sp>
        <p:grpSp>
          <p:nvGrpSpPr>
            <p:cNvPr id="82955" name="Group 16"/>
            <p:cNvGrpSpPr>
              <a:grpSpLocks/>
            </p:cNvGrpSpPr>
            <p:nvPr/>
          </p:nvGrpSpPr>
          <p:grpSpPr bwMode="auto">
            <a:xfrm>
              <a:off x="2304" y="3120"/>
              <a:ext cx="240" cy="173"/>
              <a:chOff x="2304" y="3120"/>
              <a:chExt cx="240" cy="173"/>
            </a:xfrm>
          </p:grpSpPr>
          <p:sp>
            <p:nvSpPr>
              <p:cNvPr id="82970" name="Text Box 17"/>
              <p:cNvSpPr txBox="1">
                <a:spLocks noChangeArrowheads="1"/>
              </p:cNvSpPr>
              <p:nvPr/>
            </p:nvSpPr>
            <p:spPr bwMode="auto">
              <a:xfrm>
                <a:off x="2304" y="3120"/>
                <a:ext cx="24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0</a:t>
                </a:r>
              </a:p>
            </p:txBody>
          </p:sp>
          <p:sp>
            <p:nvSpPr>
              <p:cNvPr id="82971" name="Line 18"/>
              <p:cNvSpPr>
                <a:spLocks noChangeShapeType="1"/>
              </p:cNvSpPr>
              <p:nvPr/>
            </p:nvSpPr>
            <p:spPr bwMode="auto">
              <a:xfrm>
                <a:off x="2374" y="3156"/>
                <a:ext cx="96"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2956" name="Text Box 19"/>
            <p:cNvSpPr txBox="1">
              <a:spLocks noChangeArrowheads="1"/>
            </p:cNvSpPr>
            <p:nvPr/>
          </p:nvSpPr>
          <p:spPr bwMode="auto">
            <a:xfrm>
              <a:off x="2400" y="2688"/>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0</a:t>
              </a:r>
            </a:p>
          </p:txBody>
        </p:sp>
        <p:sp>
          <p:nvSpPr>
            <p:cNvPr id="82957" name="Rectangle 20"/>
            <p:cNvSpPr>
              <a:spLocks noChangeArrowheads="1"/>
            </p:cNvSpPr>
            <p:nvPr/>
          </p:nvSpPr>
          <p:spPr bwMode="auto">
            <a:xfrm>
              <a:off x="2047" y="2992"/>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82958" name="Rectangle 21"/>
            <p:cNvSpPr>
              <a:spLocks noChangeArrowheads="1"/>
            </p:cNvSpPr>
            <p:nvPr/>
          </p:nvSpPr>
          <p:spPr bwMode="auto">
            <a:xfrm>
              <a:off x="3039" y="2992"/>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82959" name="Rectangle 22"/>
            <p:cNvSpPr>
              <a:spLocks noChangeArrowheads="1"/>
            </p:cNvSpPr>
            <p:nvPr/>
          </p:nvSpPr>
          <p:spPr bwMode="auto">
            <a:xfrm>
              <a:off x="4044" y="2992"/>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82960" name="Rectangle 23"/>
            <p:cNvSpPr>
              <a:spLocks noChangeArrowheads="1"/>
            </p:cNvSpPr>
            <p:nvPr/>
          </p:nvSpPr>
          <p:spPr bwMode="auto">
            <a:xfrm>
              <a:off x="2949" y="2744"/>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1</a:t>
              </a:r>
            </a:p>
          </p:txBody>
        </p:sp>
        <p:sp>
          <p:nvSpPr>
            <p:cNvPr id="82961" name="Rectangle 24"/>
            <p:cNvSpPr>
              <a:spLocks noChangeArrowheads="1"/>
            </p:cNvSpPr>
            <p:nvPr/>
          </p:nvSpPr>
          <p:spPr bwMode="auto">
            <a:xfrm>
              <a:off x="3957" y="2744"/>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2</a:t>
              </a:r>
            </a:p>
          </p:txBody>
        </p:sp>
        <p:sp>
          <p:nvSpPr>
            <p:cNvPr id="82962" name="Rectangle 25"/>
            <p:cNvSpPr>
              <a:spLocks noChangeArrowheads="1"/>
            </p:cNvSpPr>
            <p:nvPr/>
          </p:nvSpPr>
          <p:spPr bwMode="auto">
            <a:xfrm>
              <a:off x="2948" y="3216"/>
              <a:ext cx="9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1</a:t>
              </a:r>
            </a:p>
          </p:txBody>
        </p:sp>
        <p:sp>
          <p:nvSpPr>
            <p:cNvPr id="82963" name="Rectangle 26"/>
            <p:cNvSpPr>
              <a:spLocks noChangeArrowheads="1"/>
            </p:cNvSpPr>
            <p:nvPr/>
          </p:nvSpPr>
          <p:spPr bwMode="auto">
            <a:xfrm>
              <a:off x="3956" y="3216"/>
              <a:ext cx="9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2</a:t>
              </a:r>
            </a:p>
          </p:txBody>
        </p:sp>
        <p:sp>
          <p:nvSpPr>
            <p:cNvPr id="82964" name="Text Box 27"/>
            <p:cNvSpPr txBox="1">
              <a:spLocks noChangeArrowheads="1"/>
            </p:cNvSpPr>
            <p:nvPr/>
          </p:nvSpPr>
          <p:spPr bwMode="auto">
            <a:xfrm>
              <a:off x="3386" y="2688"/>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1</a:t>
              </a:r>
            </a:p>
          </p:txBody>
        </p:sp>
        <p:sp>
          <p:nvSpPr>
            <p:cNvPr id="82965" name="Text Box 28"/>
            <p:cNvSpPr txBox="1">
              <a:spLocks noChangeArrowheads="1"/>
            </p:cNvSpPr>
            <p:nvPr/>
          </p:nvSpPr>
          <p:spPr bwMode="auto">
            <a:xfrm>
              <a:off x="4416" y="2688"/>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2</a:t>
              </a:r>
            </a:p>
          </p:txBody>
        </p:sp>
        <p:grpSp>
          <p:nvGrpSpPr>
            <p:cNvPr id="82966" name="Group 29"/>
            <p:cNvGrpSpPr>
              <a:grpSpLocks/>
            </p:cNvGrpSpPr>
            <p:nvPr/>
          </p:nvGrpSpPr>
          <p:grpSpPr bwMode="auto">
            <a:xfrm>
              <a:off x="3264" y="3120"/>
              <a:ext cx="240" cy="173"/>
              <a:chOff x="3264" y="3120"/>
              <a:chExt cx="240" cy="173"/>
            </a:xfrm>
          </p:grpSpPr>
          <p:sp>
            <p:nvSpPr>
              <p:cNvPr id="82968" name="Text Box 30"/>
              <p:cNvSpPr txBox="1">
                <a:spLocks noChangeArrowheads="1"/>
              </p:cNvSpPr>
              <p:nvPr/>
            </p:nvSpPr>
            <p:spPr bwMode="auto">
              <a:xfrm>
                <a:off x="3264" y="3120"/>
                <a:ext cx="24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1</a:t>
                </a:r>
              </a:p>
            </p:txBody>
          </p:sp>
          <p:sp>
            <p:nvSpPr>
              <p:cNvPr id="82969" name="Line 31"/>
              <p:cNvSpPr>
                <a:spLocks noChangeShapeType="1"/>
              </p:cNvSpPr>
              <p:nvPr/>
            </p:nvSpPr>
            <p:spPr bwMode="auto">
              <a:xfrm>
                <a:off x="3334" y="3156"/>
                <a:ext cx="96"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2967" name="Rectangle 32"/>
            <p:cNvSpPr>
              <a:spLocks noChangeArrowheads="1"/>
            </p:cNvSpPr>
            <p:nvPr/>
          </p:nvSpPr>
          <p:spPr bwMode="auto">
            <a:xfrm>
              <a:off x="1296" y="2477"/>
              <a:ext cx="23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a:solidFill>
                    <a:srgbClr val="000000"/>
                  </a:solidFill>
                  <a:latin typeface="Times" panose="02020603050405020304" pitchFamily="18" charset="0"/>
                  <a:ea typeface="宋体" panose="02010600030101010101" pitchFamily="2" charset="-122"/>
                </a:rPr>
                <a:t>HIGH</a:t>
              </a:r>
              <a:endParaRPr lang="en-US" altLang="zh-CN" sz="1200">
                <a:ea typeface="宋体" panose="02010600030101010101" pitchFamily="2" charset="-122"/>
              </a:endParaRPr>
            </a:p>
          </p:txBody>
        </p:sp>
      </p:grpSp>
      <p:sp>
        <p:nvSpPr>
          <p:cNvPr id="2" name="圆角矩形 1"/>
          <p:cNvSpPr/>
          <p:nvPr/>
        </p:nvSpPr>
        <p:spPr bwMode="auto">
          <a:xfrm>
            <a:off x="7696200" y="914400"/>
            <a:ext cx="9144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smtClean="0">
                <a:ln>
                  <a:noFill/>
                </a:ln>
                <a:solidFill>
                  <a:schemeClr val="tx1"/>
                </a:solidFill>
                <a:effectLst/>
                <a:latin typeface="Times New Roman" panose="02020603050405020304" pitchFamily="18" charset="0"/>
              </a:rPr>
              <a:t>a</a:t>
            </a:r>
            <a:endParaRPr kumimoji="0" lang="zh-CN" altLang="en-US" sz="3200" b="0" i="0" u="none" strike="noStrike" cap="none" normalizeH="0" baseline="0" dirty="0" smtClean="0">
              <a:ln>
                <a:noFill/>
              </a:ln>
              <a:solidFill>
                <a:schemeClr val="tx1"/>
              </a:solidFill>
              <a:effectLst/>
              <a:latin typeface="Times New Roman" panose="02020603050405020304" pitchFamily="18" charset="0"/>
            </a:endParaRPr>
          </a:p>
        </p:txBody>
      </p:sp>
    </p:spTree>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0" y="0"/>
            <a:ext cx="9144000" cy="68580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84995" name="Text Box 3"/>
          <p:cNvSpPr txBox="1">
            <a:spLocks noChangeArrowheads="1"/>
          </p:cNvSpPr>
          <p:nvPr/>
        </p:nvSpPr>
        <p:spPr bwMode="auto">
          <a:xfrm>
            <a:off x="838200" y="1592263"/>
            <a:ext cx="6553200" cy="290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30000"/>
              </a:spcBef>
              <a:buFontTx/>
              <a:buAutoNum type="arabicPeriod" startAt="2"/>
            </a:pPr>
            <a:r>
              <a:rPr lang="en-US" altLang="zh-CN" dirty="0">
                <a:solidFill>
                  <a:schemeClr val="tx2"/>
                </a:solidFill>
                <a:ea typeface="宋体" panose="02010600030101010101" pitchFamily="2" charset="-122"/>
              </a:rPr>
              <a:t>The </a:t>
            </a:r>
            <a:r>
              <a:rPr lang="en-US" altLang="zh-CN" i="1" dirty="0">
                <a:solidFill>
                  <a:schemeClr val="tx2"/>
                </a:solidFill>
                <a:ea typeface="宋体" panose="02010600030101010101" pitchFamily="2" charset="-122"/>
              </a:rPr>
              <a:t>Q</a:t>
            </a:r>
            <a:r>
              <a:rPr lang="en-US" altLang="zh-CN" baseline="-25000" dirty="0">
                <a:solidFill>
                  <a:schemeClr val="tx2"/>
                </a:solidFill>
                <a:ea typeface="宋体" panose="02010600030101010101" pitchFamily="2" charset="-122"/>
              </a:rPr>
              <a:t>0</a:t>
            </a:r>
            <a:r>
              <a:rPr lang="en-US" altLang="zh-CN" dirty="0">
                <a:solidFill>
                  <a:schemeClr val="tx2"/>
                </a:solidFill>
                <a:ea typeface="宋体" panose="02010600030101010101" pitchFamily="2" charset="-122"/>
              </a:rPr>
              <a:t> output of the counter shown</a:t>
            </a:r>
          </a:p>
          <a:p>
            <a:pPr eaLnBrk="1" hangingPunct="1">
              <a:spcBef>
                <a:spcPct val="30000"/>
              </a:spcBef>
            </a:pPr>
            <a:r>
              <a:rPr lang="en-US" altLang="zh-CN" dirty="0">
                <a:solidFill>
                  <a:schemeClr val="tx2"/>
                </a:solidFill>
                <a:ea typeface="宋体" panose="02010600030101010101" pitchFamily="2" charset="-122"/>
              </a:rPr>
              <a:t>		a.  is present before </a:t>
            </a:r>
            <a:r>
              <a:rPr lang="en-US" altLang="zh-CN" i="1" dirty="0">
                <a:solidFill>
                  <a:schemeClr val="tx2"/>
                </a:solidFill>
                <a:ea typeface="宋体" panose="02010600030101010101" pitchFamily="2" charset="-122"/>
              </a:rPr>
              <a:t>Q</a:t>
            </a:r>
            <a:r>
              <a:rPr lang="en-US" altLang="zh-CN" baseline="-25000" dirty="0">
                <a:solidFill>
                  <a:schemeClr val="tx2"/>
                </a:solidFill>
                <a:ea typeface="宋体" panose="02010600030101010101" pitchFamily="2" charset="-122"/>
              </a:rPr>
              <a:t>1</a:t>
            </a:r>
            <a:r>
              <a:rPr lang="en-US" altLang="zh-CN" dirty="0">
                <a:solidFill>
                  <a:schemeClr val="tx2"/>
                </a:solidFill>
                <a:ea typeface="宋体" panose="02010600030101010101" pitchFamily="2" charset="-122"/>
              </a:rPr>
              <a:t> or </a:t>
            </a:r>
            <a:r>
              <a:rPr lang="en-US" altLang="zh-CN" i="1" dirty="0">
                <a:solidFill>
                  <a:schemeClr val="tx2"/>
                </a:solidFill>
                <a:ea typeface="宋体" panose="02010600030101010101" pitchFamily="2" charset="-122"/>
              </a:rPr>
              <a:t>Q</a:t>
            </a:r>
            <a:r>
              <a:rPr lang="en-US" altLang="zh-CN" baseline="-25000" dirty="0">
                <a:solidFill>
                  <a:schemeClr val="tx2"/>
                </a:solidFill>
                <a:ea typeface="宋体" panose="02010600030101010101" pitchFamily="2" charset="-122"/>
              </a:rPr>
              <a:t>2</a:t>
            </a:r>
          </a:p>
          <a:p>
            <a:pPr eaLnBrk="1" hangingPunct="1">
              <a:spcBef>
                <a:spcPct val="30000"/>
              </a:spcBef>
            </a:pPr>
            <a:r>
              <a:rPr lang="en-US" altLang="zh-CN" dirty="0">
                <a:solidFill>
                  <a:schemeClr val="tx2"/>
                </a:solidFill>
                <a:ea typeface="宋体" panose="02010600030101010101" pitchFamily="2" charset="-122"/>
              </a:rPr>
              <a:t>		b.  changes on every clock pulse</a:t>
            </a:r>
          </a:p>
          <a:p>
            <a:pPr eaLnBrk="1" hangingPunct="1">
              <a:spcBef>
                <a:spcPct val="30000"/>
              </a:spcBef>
            </a:pPr>
            <a:r>
              <a:rPr lang="en-US" altLang="zh-CN" dirty="0">
                <a:solidFill>
                  <a:schemeClr val="tx2"/>
                </a:solidFill>
                <a:ea typeface="宋体" panose="02010600030101010101" pitchFamily="2" charset="-122"/>
              </a:rPr>
              <a:t>		c.  has a higher frequency than </a:t>
            </a:r>
            <a:r>
              <a:rPr lang="en-US" altLang="zh-CN" i="1" dirty="0">
                <a:solidFill>
                  <a:schemeClr val="tx2"/>
                </a:solidFill>
                <a:ea typeface="宋体" panose="02010600030101010101" pitchFamily="2" charset="-122"/>
              </a:rPr>
              <a:t>Q</a:t>
            </a:r>
            <a:r>
              <a:rPr lang="en-US" altLang="zh-CN" baseline="-25000" dirty="0">
                <a:solidFill>
                  <a:schemeClr val="tx2"/>
                </a:solidFill>
                <a:ea typeface="宋体" panose="02010600030101010101" pitchFamily="2" charset="-122"/>
              </a:rPr>
              <a:t>1</a:t>
            </a:r>
            <a:r>
              <a:rPr lang="en-US" altLang="zh-CN" dirty="0">
                <a:solidFill>
                  <a:schemeClr val="tx2"/>
                </a:solidFill>
                <a:ea typeface="宋体" panose="02010600030101010101" pitchFamily="2" charset="-122"/>
              </a:rPr>
              <a:t> or </a:t>
            </a:r>
            <a:r>
              <a:rPr lang="en-US" altLang="zh-CN" i="1" dirty="0">
                <a:solidFill>
                  <a:schemeClr val="tx2"/>
                </a:solidFill>
                <a:ea typeface="宋体" panose="02010600030101010101" pitchFamily="2" charset="-122"/>
              </a:rPr>
              <a:t>Q</a:t>
            </a:r>
            <a:r>
              <a:rPr lang="en-US" altLang="zh-CN" baseline="-25000" dirty="0">
                <a:solidFill>
                  <a:schemeClr val="tx2"/>
                </a:solidFill>
                <a:ea typeface="宋体" panose="02010600030101010101" pitchFamily="2" charset="-122"/>
              </a:rPr>
              <a:t>2</a:t>
            </a:r>
          </a:p>
          <a:p>
            <a:pPr eaLnBrk="1" hangingPunct="1">
              <a:spcBef>
                <a:spcPct val="30000"/>
              </a:spcBef>
            </a:pPr>
            <a:r>
              <a:rPr lang="en-US" altLang="zh-CN" i="1" dirty="0">
                <a:solidFill>
                  <a:schemeClr val="tx2"/>
                </a:solidFill>
                <a:ea typeface="宋体" panose="02010600030101010101" pitchFamily="2" charset="-122"/>
              </a:rPr>
              <a:t>		</a:t>
            </a:r>
            <a:r>
              <a:rPr lang="en-US" altLang="zh-CN" dirty="0">
                <a:solidFill>
                  <a:schemeClr val="tx2"/>
                </a:solidFill>
                <a:ea typeface="宋体" panose="02010600030101010101" pitchFamily="2" charset="-122"/>
              </a:rPr>
              <a:t>d.  all of the above</a:t>
            </a:r>
            <a:endParaRPr lang="en-US" altLang="zh-CN" i="1" dirty="0">
              <a:solidFill>
                <a:schemeClr val="tx2"/>
              </a:solidFill>
              <a:ea typeface="宋体" panose="02010600030101010101" pitchFamily="2" charset="-122"/>
            </a:endParaRPr>
          </a:p>
          <a:p>
            <a:pPr eaLnBrk="1" hangingPunct="1">
              <a:spcBef>
                <a:spcPct val="50000"/>
              </a:spcBef>
            </a:pPr>
            <a:endParaRPr lang="en-US" altLang="zh-CN" dirty="0">
              <a:solidFill>
                <a:schemeClr val="tx2"/>
              </a:solidFill>
              <a:ea typeface="宋体" panose="02010600030101010101" pitchFamily="2" charset="-122"/>
            </a:endParaRPr>
          </a:p>
        </p:txBody>
      </p:sp>
      <p:sp>
        <p:nvSpPr>
          <p:cNvPr id="84996" name="Text Box 4"/>
          <p:cNvSpPr txBox="1">
            <a:spLocks noChangeArrowheads="1"/>
          </p:cNvSpPr>
          <p:nvPr/>
        </p:nvSpPr>
        <p:spPr bwMode="auto">
          <a:xfrm>
            <a:off x="7239000" y="6507163"/>
            <a:ext cx="2438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1200">
                <a:solidFill>
                  <a:srgbClr val="996633"/>
                </a:solidFill>
                <a:ea typeface="宋体" panose="02010600030101010101" pitchFamily="2" charset="-122"/>
              </a:rPr>
              <a:t>© 2008 Pearson Education</a:t>
            </a:r>
          </a:p>
        </p:txBody>
      </p:sp>
      <p:sp>
        <p:nvSpPr>
          <p:cNvPr id="84997" name="WordArt 5" descr="White marble"/>
          <p:cNvSpPr>
            <a:spLocks noChangeArrowheads="1" noChangeShapeType="1" noTextEdit="1"/>
          </p:cNvSpPr>
          <p:nvPr/>
        </p:nvSpPr>
        <p:spPr bwMode="auto">
          <a:xfrm>
            <a:off x="3886200" y="533400"/>
            <a:ext cx="1371600" cy="4572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altLang="zh-CN" sz="3600" kern="10">
                <a:ln w="9525">
                  <a:round/>
                  <a:headEnd/>
                  <a:tailEnd/>
                </a:ln>
                <a:blipFill dpi="0" rotWithShape="0">
                  <a:blip r:embed="rId4"/>
                  <a:srcRect/>
                  <a:tile tx="0" ty="0" sx="100000" sy="100000" flip="none" algn="tl"/>
                </a:blipFill>
                <a:cs typeface="Times New Roman" panose="02020603050405020304" pitchFamily="18" charset="0"/>
              </a:rPr>
              <a:t>Quiz</a:t>
            </a:r>
            <a:endParaRPr lang="zh-CN" altLang="en-US" sz="3600" kern="10">
              <a:ln w="9525">
                <a:round/>
                <a:headEnd/>
                <a:tailEnd/>
              </a:ln>
              <a:blipFill dpi="0" rotWithShape="0">
                <a:blip r:embed="rId4"/>
                <a:srcRect/>
                <a:tile tx="0" ty="0" sx="100000" sy="100000" flip="none" algn="tl"/>
              </a:blipFill>
              <a:cs typeface="Times New Roman" panose="02020603050405020304" pitchFamily="18" charset="0"/>
            </a:endParaRPr>
          </a:p>
        </p:txBody>
      </p:sp>
      <p:grpSp>
        <p:nvGrpSpPr>
          <p:cNvPr id="84998" name="Group 6"/>
          <p:cNvGrpSpPr>
            <a:grpSpLocks/>
          </p:cNvGrpSpPr>
          <p:nvPr/>
        </p:nvGrpSpPr>
        <p:grpSpPr bwMode="auto">
          <a:xfrm>
            <a:off x="1828800" y="4343400"/>
            <a:ext cx="5486400" cy="1546225"/>
            <a:chOff x="1296" y="2477"/>
            <a:chExt cx="3456" cy="974"/>
          </a:xfrm>
        </p:grpSpPr>
        <p:graphicFrame>
          <p:nvGraphicFramePr>
            <p:cNvPr id="84999" name="Object 7"/>
            <p:cNvGraphicFramePr>
              <a:graphicFrameLocks noChangeAspect="1"/>
            </p:cNvGraphicFramePr>
            <p:nvPr/>
          </p:nvGraphicFramePr>
          <p:xfrm>
            <a:off x="1584" y="2496"/>
            <a:ext cx="2844" cy="955"/>
          </p:xfrm>
          <a:graphic>
            <a:graphicData uri="http://schemas.openxmlformats.org/presentationml/2006/ole">
              <mc:AlternateContent xmlns:mc="http://schemas.openxmlformats.org/markup-compatibility/2006">
                <mc:Choice xmlns:v="urn:schemas-microsoft-com:vml" Requires="v">
                  <p:oleObj spid="_x0000_s85103" name="CorelDRAW" r:id="rId5" imgW="2935384" imgH="985764" progId="CorelDRAW.Graphic.13">
                    <p:embed/>
                  </p:oleObj>
                </mc:Choice>
                <mc:Fallback>
                  <p:oleObj name="CorelDRAW" r:id="rId5" imgW="2935384" imgH="985764" progId="CorelDRAW.Graphic.1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4" y="2496"/>
                          <a:ext cx="2844" cy="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5000" name="Rectangle 8"/>
            <p:cNvSpPr>
              <a:spLocks noChangeArrowheads="1"/>
            </p:cNvSpPr>
            <p:nvPr/>
          </p:nvSpPr>
          <p:spPr bwMode="auto">
            <a:xfrm>
              <a:off x="1357" y="2992"/>
              <a:ext cx="18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CLK</a:t>
              </a:r>
              <a:endParaRPr lang="en-US" altLang="zh-CN" sz="1200">
                <a:ea typeface="宋体" panose="02010600030101010101" pitchFamily="2" charset="-122"/>
              </a:endParaRPr>
            </a:p>
          </p:txBody>
        </p:sp>
        <p:sp>
          <p:nvSpPr>
            <p:cNvPr id="85001" name="Rectangle 9"/>
            <p:cNvSpPr>
              <a:spLocks noChangeArrowheads="1"/>
            </p:cNvSpPr>
            <p:nvPr/>
          </p:nvSpPr>
          <p:spPr bwMode="auto">
            <a:xfrm>
              <a:off x="1940" y="3216"/>
              <a:ext cx="9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0</a:t>
              </a:r>
            </a:p>
          </p:txBody>
        </p:sp>
        <p:sp>
          <p:nvSpPr>
            <p:cNvPr id="85002" name="Rectangle 10"/>
            <p:cNvSpPr>
              <a:spLocks noChangeArrowheads="1"/>
            </p:cNvSpPr>
            <p:nvPr/>
          </p:nvSpPr>
          <p:spPr bwMode="auto">
            <a:xfrm>
              <a:off x="1964" y="2744"/>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0</a:t>
              </a:r>
            </a:p>
          </p:txBody>
        </p:sp>
        <p:grpSp>
          <p:nvGrpSpPr>
            <p:cNvPr id="85003" name="Group 11"/>
            <p:cNvGrpSpPr>
              <a:grpSpLocks/>
            </p:cNvGrpSpPr>
            <p:nvPr/>
          </p:nvGrpSpPr>
          <p:grpSpPr bwMode="auto">
            <a:xfrm>
              <a:off x="2304" y="3120"/>
              <a:ext cx="240" cy="173"/>
              <a:chOff x="2304" y="3120"/>
              <a:chExt cx="240" cy="173"/>
            </a:xfrm>
          </p:grpSpPr>
          <p:sp>
            <p:nvSpPr>
              <p:cNvPr id="85018" name="Text Box 12"/>
              <p:cNvSpPr txBox="1">
                <a:spLocks noChangeArrowheads="1"/>
              </p:cNvSpPr>
              <p:nvPr/>
            </p:nvSpPr>
            <p:spPr bwMode="auto">
              <a:xfrm>
                <a:off x="2304" y="3120"/>
                <a:ext cx="24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0</a:t>
                </a:r>
              </a:p>
            </p:txBody>
          </p:sp>
          <p:sp>
            <p:nvSpPr>
              <p:cNvPr id="85019" name="Line 13"/>
              <p:cNvSpPr>
                <a:spLocks noChangeShapeType="1"/>
              </p:cNvSpPr>
              <p:nvPr/>
            </p:nvSpPr>
            <p:spPr bwMode="auto">
              <a:xfrm>
                <a:off x="2374" y="3156"/>
                <a:ext cx="96"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5004" name="Text Box 14"/>
            <p:cNvSpPr txBox="1">
              <a:spLocks noChangeArrowheads="1"/>
            </p:cNvSpPr>
            <p:nvPr/>
          </p:nvSpPr>
          <p:spPr bwMode="auto">
            <a:xfrm>
              <a:off x="2400" y="2688"/>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0</a:t>
              </a:r>
            </a:p>
          </p:txBody>
        </p:sp>
        <p:sp>
          <p:nvSpPr>
            <p:cNvPr id="85005" name="Rectangle 15"/>
            <p:cNvSpPr>
              <a:spLocks noChangeArrowheads="1"/>
            </p:cNvSpPr>
            <p:nvPr/>
          </p:nvSpPr>
          <p:spPr bwMode="auto">
            <a:xfrm>
              <a:off x="2047" y="2992"/>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85006" name="Rectangle 16"/>
            <p:cNvSpPr>
              <a:spLocks noChangeArrowheads="1"/>
            </p:cNvSpPr>
            <p:nvPr/>
          </p:nvSpPr>
          <p:spPr bwMode="auto">
            <a:xfrm>
              <a:off x="3039" y="2992"/>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85007" name="Rectangle 17"/>
            <p:cNvSpPr>
              <a:spLocks noChangeArrowheads="1"/>
            </p:cNvSpPr>
            <p:nvPr/>
          </p:nvSpPr>
          <p:spPr bwMode="auto">
            <a:xfrm>
              <a:off x="4044" y="2992"/>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85008" name="Rectangle 18"/>
            <p:cNvSpPr>
              <a:spLocks noChangeArrowheads="1"/>
            </p:cNvSpPr>
            <p:nvPr/>
          </p:nvSpPr>
          <p:spPr bwMode="auto">
            <a:xfrm>
              <a:off x="2949" y="2744"/>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1</a:t>
              </a:r>
            </a:p>
          </p:txBody>
        </p:sp>
        <p:sp>
          <p:nvSpPr>
            <p:cNvPr id="85009" name="Rectangle 19"/>
            <p:cNvSpPr>
              <a:spLocks noChangeArrowheads="1"/>
            </p:cNvSpPr>
            <p:nvPr/>
          </p:nvSpPr>
          <p:spPr bwMode="auto">
            <a:xfrm>
              <a:off x="3957" y="2744"/>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2</a:t>
              </a:r>
            </a:p>
          </p:txBody>
        </p:sp>
        <p:sp>
          <p:nvSpPr>
            <p:cNvPr id="85010" name="Rectangle 20"/>
            <p:cNvSpPr>
              <a:spLocks noChangeArrowheads="1"/>
            </p:cNvSpPr>
            <p:nvPr/>
          </p:nvSpPr>
          <p:spPr bwMode="auto">
            <a:xfrm>
              <a:off x="2948" y="3216"/>
              <a:ext cx="9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1</a:t>
              </a:r>
            </a:p>
          </p:txBody>
        </p:sp>
        <p:sp>
          <p:nvSpPr>
            <p:cNvPr id="85011" name="Rectangle 21"/>
            <p:cNvSpPr>
              <a:spLocks noChangeArrowheads="1"/>
            </p:cNvSpPr>
            <p:nvPr/>
          </p:nvSpPr>
          <p:spPr bwMode="auto">
            <a:xfrm>
              <a:off x="3956" y="3216"/>
              <a:ext cx="9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2</a:t>
              </a:r>
            </a:p>
          </p:txBody>
        </p:sp>
        <p:sp>
          <p:nvSpPr>
            <p:cNvPr id="85012" name="Text Box 22"/>
            <p:cNvSpPr txBox="1">
              <a:spLocks noChangeArrowheads="1"/>
            </p:cNvSpPr>
            <p:nvPr/>
          </p:nvSpPr>
          <p:spPr bwMode="auto">
            <a:xfrm>
              <a:off x="3386" y="2688"/>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1</a:t>
              </a:r>
            </a:p>
          </p:txBody>
        </p:sp>
        <p:sp>
          <p:nvSpPr>
            <p:cNvPr id="85013" name="Text Box 23"/>
            <p:cNvSpPr txBox="1">
              <a:spLocks noChangeArrowheads="1"/>
            </p:cNvSpPr>
            <p:nvPr/>
          </p:nvSpPr>
          <p:spPr bwMode="auto">
            <a:xfrm>
              <a:off x="4416" y="2688"/>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2</a:t>
              </a:r>
            </a:p>
          </p:txBody>
        </p:sp>
        <p:grpSp>
          <p:nvGrpSpPr>
            <p:cNvPr id="85014" name="Group 24"/>
            <p:cNvGrpSpPr>
              <a:grpSpLocks/>
            </p:cNvGrpSpPr>
            <p:nvPr/>
          </p:nvGrpSpPr>
          <p:grpSpPr bwMode="auto">
            <a:xfrm>
              <a:off x="3264" y="3120"/>
              <a:ext cx="240" cy="173"/>
              <a:chOff x="3264" y="3120"/>
              <a:chExt cx="240" cy="173"/>
            </a:xfrm>
          </p:grpSpPr>
          <p:sp>
            <p:nvSpPr>
              <p:cNvPr id="85016" name="Text Box 25"/>
              <p:cNvSpPr txBox="1">
                <a:spLocks noChangeArrowheads="1"/>
              </p:cNvSpPr>
              <p:nvPr/>
            </p:nvSpPr>
            <p:spPr bwMode="auto">
              <a:xfrm>
                <a:off x="3264" y="3120"/>
                <a:ext cx="24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1</a:t>
                </a:r>
              </a:p>
            </p:txBody>
          </p:sp>
          <p:sp>
            <p:nvSpPr>
              <p:cNvPr id="85017" name="Line 26"/>
              <p:cNvSpPr>
                <a:spLocks noChangeShapeType="1"/>
              </p:cNvSpPr>
              <p:nvPr/>
            </p:nvSpPr>
            <p:spPr bwMode="auto">
              <a:xfrm>
                <a:off x="3334" y="3156"/>
                <a:ext cx="96"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5015" name="Rectangle 27"/>
            <p:cNvSpPr>
              <a:spLocks noChangeArrowheads="1"/>
            </p:cNvSpPr>
            <p:nvPr/>
          </p:nvSpPr>
          <p:spPr bwMode="auto">
            <a:xfrm>
              <a:off x="1296" y="2477"/>
              <a:ext cx="23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a:solidFill>
                    <a:srgbClr val="000000"/>
                  </a:solidFill>
                  <a:latin typeface="Times" panose="02020603050405020304" pitchFamily="18" charset="0"/>
                  <a:ea typeface="宋体" panose="02010600030101010101" pitchFamily="2" charset="-122"/>
                </a:rPr>
                <a:t>HIGH</a:t>
              </a:r>
              <a:endParaRPr lang="en-US" altLang="zh-CN" sz="1200">
                <a:ea typeface="宋体" panose="02010600030101010101" pitchFamily="2" charset="-122"/>
              </a:endParaRPr>
            </a:p>
          </p:txBody>
        </p:sp>
      </p:grpSp>
      <p:sp>
        <p:nvSpPr>
          <p:cNvPr id="28" name="圆角矩形 27"/>
          <p:cNvSpPr/>
          <p:nvPr/>
        </p:nvSpPr>
        <p:spPr bwMode="auto">
          <a:xfrm>
            <a:off x="7696200" y="914400"/>
            <a:ext cx="9144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smtClean="0">
                <a:ln>
                  <a:noFill/>
                </a:ln>
                <a:solidFill>
                  <a:schemeClr val="tx1"/>
                </a:solidFill>
                <a:effectLst/>
                <a:latin typeface="Times New Roman" panose="02020603050405020304" pitchFamily="18" charset="0"/>
              </a:rPr>
              <a:t>d</a:t>
            </a:r>
            <a:endParaRPr kumimoji="0" lang="zh-CN" altLang="en-US" sz="3200" b="0" i="0" u="none" strike="noStrike" cap="none" normalizeH="0" baseline="0" dirty="0" smtClean="0">
              <a:ln>
                <a:noFill/>
              </a:ln>
              <a:solidFill>
                <a:schemeClr val="tx1"/>
              </a:solidFill>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Group 46"/>
          <p:cNvGrpSpPr>
            <a:grpSpLocks/>
          </p:cNvGrpSpPr>
          <p:nvPr/>
        </p:nvGrpSpPr>
        <p:grpSpPr bwMode="auto">
          <a:xfrm>
            <a:off x="1524000" y="1033463"/>
            <a:ext cx="5489575" cy="2066925"/>
            <a:chOff x="1246" y="2256"/>
            <a:chExt cx="3458" cy="1302"/>
          </a:xfrm>
        </p:grpSpPr>
        <p:graphicFrame>
          <p:nvGraphicFramePr>
            <p:cNvPr id="24583" name="Object 17"/>
            <p:cNvGraphicFramePr>
              <a:graphicFrameLocks noChangeAspect="1"/>
            </p:cNvGraphicFramePr>
            <p:nvPr/>
          </p:nvGraphicFramePr>
          <p:xfrm>
            <a:off x="1488" y="2256"/>
            <a:ext cx="3216" cy="1302"/>
          </p:xfrm>
          <a:graphic>
            <a:graphicData uri="http://schemas.openxmlformats.org/presentationml/2006/ole">
              <mc:AlternateContent xmlns:mc="http://schemas.openxmlformats.org/markup-compatibility/2006">
                <mc:Choice xmlns:v="urn:schemas-microsoft-com:vml" Requires="v">
                  <p:oleObj spid="_x0000_s24685" name="CorelDRAW" r:id="rId4" imgW="3785937" imgH="1533591" progId="CorelDRAW.Graphic.13">
                    <p:embed/>
                  </p:oleObj>
                </mc:Choice>
                <mc:Fallback>
                  <p:oleObj name="CorelDRAW" r:id="rId4" imgW="3785937" imgH="1533591" progId="CorelDRAW.Graphic.13">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 y="2256"/>
                          <a:ext cx="3216" cy="1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4" name="Rectangle 20"/>
            <p:cNvSpPr>
              <a:spLocks noChangeArrowheads="1"/>
            </p:cNvSpPr>
            <p:nvPr/>
          </p:nvSpPr>
          <p:spPr bwMode="auto">
            <a:xfrm>
              <a:off x="1307" y="2915"/>
              <a:ext cx="18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CLK</a:t>
              </a:r>
              <a:endParaRPr lang="en-US" altLang="zh-CN" sz="1200">
                <a:ea typeface="宋体" panose="02010600030101010101" pitchFamily="2" charset="-122"/>
              </a:endParaRPr>
            </a:p>
          </p:txBody>
        </p:sp>
        <p:sp>
          <p:nvSpPr>
            <p:cNvPr id="24585" name="Rectangle 21"/>
            <p:cNvSpPr>
              <a:spLocks noChangeArrowheads="1"/>
            </p:cNvSpPr>
            <p:nvPr/>
          </p:nvSpPr>
          <p:spPr bwMode="auto">
            <a:xfrm>
              <a:off x="1726" y="3139"/>
              <a:ext cx="9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0</a:t>
              </a:r>
            </a:p>
          </p:txBody>
        </p:sp>
        <p:sp>
          <p:nvSpPr>
            <p:cNvPr id="24586" name="Rectangle 22"/>
            <p:cNvSpPr>
              <a:spLocks noChangeArrowheads="1"/>
            </p:cNvSpPr>
            <p:nvPr/>
          </p:nvSpPr>
          <p:spPr bwMode="auto">
            <a:xfrm>
              <a:off x="1750" y="2667"/>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0</a:t>
              </a:r>
            </a:p>
          </p:txBody>
        </p:sp>
        <p:sp>
          <p:nvSpPr>
            <p:cNvPr id="24587" name="Text Box 26"/>
            <p:cNvSpPr txBox="1">
              <a:spLocks noChangeArrowheads="1"/>
            </p:cNvSpPr>
            <p:nvPr/>
          </p:nvSpPr>
          <p:spPr bwMode="auto">
            <a:xfrm>
              <a:off x="1994" y="2563"/>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0</a:t>
              </a:r>
            </a:p>
          </p:txBody>
        </p:sp>
        <p:sp>
          <p:nvSpPr>
            <p:cNvPr id="24588" name="Rectangle 27"/>
            <p:cNvSpPr>
              <a:spLocks noChangeArrowheads="1"/>
            </p:cNvSpPr>
            <p:nvPr/>
          </p:nvSpPr>
          <p:spPr bwMode="auto">
            <a:xfrm>
              <a:off x="1797" y="2915"/>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24589" name="Rectangle 28"/>
            <p:cNvSpPr>
              <a:spLocks noChangeArrowheads="1"/>
            </p:cNvSpPr>
            <p:nvPr/>
          </p:nvSpPr>
          <p:spPr bwMode="auto">
            <a:xfrm>
              <a:off x="2480" y="2915"/>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24590" name="Rectangle 29"/>
            <p:cNvSpPr>
              <a:spLocks noChangeArrowheads="1"/>
            </p:cNvSpPr>
            <p:nvPr/>
          </p:nvSpPr>
          <p:spPr bwMode="auto">
            <a:xfrm>
              <a:off x="3141" y="2915"/>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24591" name="Rectangle 30"/>
            <p:cNvSpPr>
              <a:spLocks noChangeArrowheads="1"/>
            </p:cNvSpPr>
            <p:nvPr/>
          </p:nvSpPr>
          <p:spPr bwMode="auto">
            <a:xfrm>
              <a:off x="2427" y="2667"/>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1</a:t>
              </a:r>
            </a:p>
          </p:txBody>
        </p:sp>
        <p:sp>
          <p:nvSpPr>
            <p:cNvPr id="24592" name="Rectangle 31"/>
            <p:cNvSpPr>
              <a:spLocks noChangeArrowheads="1"/>
            </p:cNvSpPr>
            <p:nvPr/>
          </p:nvSpPr>
          <p:spPr bwMode="auto">
            <a:xfrm>
              <a:off x="3099" y="2667"/>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2</a:t>
              </a:r>
            </a:p>
          </p:txBody>
        </p:sp>
        <p:sp>
          <p:nvSpPr>
            <p:cNvPr id="24593" name="Rectangle 32"/>
            <p:cNvSpPr>
              <a:spLocks noChangeArrowheads="1"/>
            </p:cNvSpPr>
            <p:nvPr/>
          </p:nvSpPr>
          <p:spPr bwMode="auto">
            <a:xfrm>
              <a:off x="2426" y="3139"/>
              <a:ext cx="9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1</a:t>
              </a:r>
            </a:p>
          </p:txBody>
        </p:sp>
        <p:sp>
          <p:nvSpPr>
            <p:cNvPr id="24594" name="Rectangle 33"/>
            <p:cNvSpPr>
              <a:spLocks noChangeArrowheads="1"/>
            </p:cNvSpPr>
            <p:nvPr/>
          </p:nvSpPr>
          <p:spPr bwMode="auto">
            <a:xfrm>
              <a:off x="3098" y="3139"/>
              <a:ext cx="9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2</a:t>
              </a:r>
            </a:p>
          </p:txBody>
        </p:sp>
        <p:sp>
          <p:nvSpPr>
            <p:cNvPr id="24595" name="Text Box 34"/>
            <p:cNvSpPr txBox="1">
              <a:spLocks noChangeArrowheads="1"/>
            </p:cNvSpPr>
            <p:nvPr/>
          </p:nvSpPr>
          <p:spPr bwMode="auto">
            <a:xfrm>
              <a:off x="2631" y="2563"/>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1</a:t>
              </a:r>
            </a:p>
          </p:txBody>
        </p:sp>
        <p:sp>
          <p:nvSpPr>
            <p:cNvPr id="24596" name="Text Box 35"/>
            <p:cNvSpPr txBox="1">
              <a:spLocks noChangeArrowheads="1"/>
            </p:cNvSpPr>
            <p:nvPr/>
          </p:nvSpPr>
          <p:spPr bwMode="auto">
            <a:xfrm>
              <a:off x="3338" y="2563"/>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2</a:t>
              </a:r>
            </a:p>
          </p:txBody>
        </p:sp>
        <p:sp>
          <p:nvSpPr>
            <p:cNvPr id="24597" name="Rectangle 39"/>
            <p:cNvSpPr>
              <a:spLocks noChangeArrowheads="1"/>
            </p:cNvSpPr>
            <p:nvPr/>
          </p:nvSpPr>
          <p:spPr bwMode="auto">
            <a:xfrm>
              <a:off x="1246" y="2400"/>
              <a:ext cx="23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a:solidFill>
                    <a:srgbClr val="000000"/>
                  </a:solidFill>
                  <a:latin typeface="Times" panose="02020603050405020304" pitchFamily="18" charset="0"/>
                  <a:ea typeface="宋体" panose="02010600030101010101" pitchFamily="2" charset="-122"/>
                </a:rPr>
                <a:t>HIGH</a:t>
              </a:r>
              <a:endParaRPr lang="en-US" altLang="zh-CN" sz="1200">
                <a:ea typeface="宋体" panose="02010600030101010101" pitchFamily="2" charset="-122"/>
              </a:endParaRPr>
            </a:p>
          </p:txBody>
        </p:sp>
        <p:sp>
          <p:nvSpPr>
            <p:cNvPr id="24598" name="Rectangle 42"/>
            <p:cNvSpPr>
              <a:spLocks noChangeArrowheads="1"/>
            </p:cNvSpPr>
            <p:nvPr/>
          </p:nvSpPr>
          <p:spPr bwMode="auto">
            <a:xfrm>
              <a:off x="3801" y="2915"/>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24599" name="Rectangle 43"/>
            <p:cNvSpPr>
              <a:spLocks noChangeArrowheads="1"/>
            </p:cNvSpPr>
            <p:nvPr/>
          </p:nvSpPr>
          <p:spPr bwMode="auto">
            <a:xfrm>
              <a:off x="3759" y="2667"/>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3</a:t>
              </a:r>
            </a:p>
          </p:txBody>
        </p:sp>
        <p:sp>
          <p:nvSpPr>
            <p:cNvPr id="24600" name="Rectangle 44"/>
            <p:cNvSpPr>
              <a:spLocks noChangeArrowheads="1"/>
            </p:cNvSpPr>
            <p:nvPr/>
          </p:nvSpPr>
          <p:spPr bwMode="auto">
            <a:xfrm>
              <a:off x="3758" y="3139"/>
              <a:ext cx="9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3</a:t>
              </a:r>
            </a:p>
          </p:txBody>
        </p:sp>
        <p:sp>
          <p:nvSpPr>
            <p:cNvPr id="24601" name="Text Box 45"/>
            <p:cNvSpPr txBox="1">
              <a:spLocks noChangeArrowheads="1"/>
            </p:cNvSpPr>
            <p:nvPr/>
          </p:nvSpPr>
          <p:spPr bwMode="auto">
            <a:xfrm>
              <a:off x="3998" y="2558"/>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3</a:t>
              </a:r>
            </a:p>
          </p:txBody>
        </p:sp>
      </p:grpSp>
      <p:sp>
        <p:nvSpPr>
          <p:cNvPr id="46" name="椭圆 45"/>
          <p:cNvSpPr>
            <a:spLocks noChangeArrowheads="1"/>
          </p:cNvSpPr>
          <p:nvPr/>
        </p:nvSpPr>
        <p:spPr bwMode="auto">
          <a:xfrm>
            <a:off x="6172200" y="685800"/>
            <a:ext cx="1143000" cy="957263"/>
          </a:xfrm>
          <a:prstGeom prst="ellipse">
            <a:avLst/>
          </a:prstGeom>
          <a:noFill/>
          <a:ln w="25400" algn="ctr">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7" name="文本框 46"/>
          <p:cNvSpPr txBox="1">
            <a:spLocks noChangeArrowheads="1"/>
          </p:cNvSpPr>
          <p:nvPr/>
        </p:nvSpPr>
        <p:spPr bwMode="auto">
          <a:xfrm>
            <a:off x="7281863" y="1033463"/>
            <a:ext cx="1228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a:ea typeface="宋体" panose="02010600030101010101" pitchFamily="2" charset="-122"/>
              </a:rPr>
              <a:t>WHY</a:t>
            </a:r>
            <a:r>
              <a:rPr lang="zh-CN" altLang="en-US">
                <a:ea typeface="宋体" panose="02010600030101010101" pitchFamily="2" charset="-122"/>
              </a:rPr>
              <a:t>？</a:t>
            </a:r>
          </a:p>
        </p:txBody>
      </p:sp>
      <p:sp>
        <p:nvSpPr>
          <p:cNvPr id="24581" name="文本框 47"/>
          <p:cNvSpPr txBox="1">
            <a:spLocks noChangeArrowheads="1"/>
          </p:cNvSpPr>
          <p:nvPr/>
        </p:nvSpPr>
        <p:spPr bwMode="auto">
          <a:xfrm>
            <a:off x="914400" y="3581400"/>
            <a:ext cx="75120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2800" dirty="0">
                <a:ea typeface="宋体" panose="02010600030101010101" pitchFamily="2" charset="-122"/>
              </a:rPr>
              <a:t>One way to truncate the sequence is to decode ten (1010) with an active-low output.</a:t>
            </a:r>
            <a:endParaRPr lang="zh-CN" altLang="en-US" sz="2800" dirty="0">
              <a:ea typeface="宋体" panose="02010600030101010101" pitchFamily="2" charset="-122"/>
            </a:endParaRPr>
          </a:p>
        </p:txBody>
      </p:sp>
      <p:sp>
        <p:nvSpPr>
          <p:cNvPr id="49" name="文本框 48"/>
          <p:cNvSpPr txBox="1">
            <a:spLocks noChangeArrowheads="1"/>
          </p:cNvSpPr>
          <p:nvPr/>
        </p:nvSpPr>
        <p:spPr bwMode="auto">
          <a:xfrm>
            <a:off x="927100" y="4648200"/>
            <a:ext cx="74993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2800">
                <a:ea typeface="宋体" panose="02010600030101010101" pitchFamily="2" charset="-122"/>
              </a:rPr>
              <a:t>Partial Decoding(</a:t>
            </a:r>
            <a:r>
              <a:rPr lang="zh-CN" altLang="en-US" sz="2800">
                <a:ea typeface="宋体" panose="02010600030101010101" pitchFamily="2" charset="-122"/>
              </a:rPr>
              <a:t>部分译码</a:t>
            </a:r>
            <a:r>
              <a:rPr lang="en-US" altLang="zh-CN" sz="2800">
                <a:ea typeface="宋体" panose="02010600030101010101" pitchFamily="2" charset="-122"/>
              </a:rPr>
              <a:t>): the two unique states(Q1=1 and Q3=1) are sufficient to decode the count of ten.</a:t>
            </a:r>
            <a:r>
              <a:rPr lang="zh-CN" altLang="en-US" sz="2800">
                <a:ea typeface="宋体" panose="02010600030101010101" pitchFamily="2" charset="-122"/>
              </a:rPr>
              <a:t>（</a:t>
            </a:r>
            <a:r>
              <a:rPr lang="en-US" altLang="zh-CN" sz="2800">
                <a:ea typeface="宋体" panose="02010600030101010101" pitchFamily="2" charset="-122"/>
              </a:rPr>
              <a:t>Verify it with K-map)</a:t>
            </a:r>
            <a:endParaRPr lang="zh-CN" altLang="en-US" sz="28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inVertical)">
                                      <p:cBhvr>
                                        <p:cTn id="7" dur="500"/>
                                        <p:tgtEl>
                                          <p:spTgt spid="4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barn(inVertical)">
                                      <p:cBhvr>
                                        <p:cTn id="10" dur="500"/>
                                        <p:tgtEl>
                                          <p:spTgt spid="4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1000"/>
                                        <p:tgtEl>
                                          <p:spTgt spid="49"/>
                                        </p:tgtEl>
                                      </p:cBhvr>
                                    </p:animEffect>
                                    <p:anim calcmode="lin" valueType="num">
                                      <p:cBhvr>
                                        <p:cTn id="16" dur="1000" fill="hold"/>
                                        <p:tgtEl>
                                          <p:spTgt spid="49"/>
                                        </p:tgtEl>
                                        <p:attrNameLst>
                                          <p:attrName>ppt_x</p:attrName>
                                        </p:attrNameLst>
                                      </p:cBhvr>
                                      <p:tavLst>
                                        <p:tav tm="0">
                                          <p:val>
                                            <p:strVal val="#ppt_x"/>
                                          </p:val>
                                        </p:tav>
                                        <p:tav tm="100000">
                                          <p:val>
                                            <p:strVal val="#ppt_x"/>
                                          </p:val>
                                        </p:tav>
                                      </p:tavLst>
                                    </p:anim>
                                    <p:anim calcmode="lin" valueType="num">
                                      <p:cBhvr>
                                        <p:cTn id="17"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0" y="0"/>
            <a:ext cx="9144000" cy="68580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87043" name="Text Box 3"/>
          <p:cNvSpPr txBox="1">
            <a:spLocks noChangeArrowheads="1"/>
          </p:cNvSpPr>
          <p:nvPr/>
        </p:nvSpPr>
        <p:spPr bwMode="auto">
          <a:xfrm>
            <a:off x="914400" y="1676400"/>
            <a:ext cx="7467600" cy="319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a:solidFill>
                  <a:schemeClr val="tx2"/>
                </a:solidFill>
                <a:ea typeface="宋体" panose="02010600030101010101" pitchFamily="2" charset="-122"/>
              </a:rPr>
              <a:t>3. To cause a D flip-flop to toggle, connect the</a:t>
            </a:r>
          </a:p>
          <a:p>
            <a:pPr eaLnBrk="1" hangingPunct="1">
              <a:spcBef>
                <a:spcPct val="50000"/>
              </a:spcBef>
            </a:pPr>
            <a:r>
              <a:rPr lang="en-US" altLang="zh-CN">
                <a:solidFill>
                  <a:schemeClr val="tx2"/>
                </a:solidFill>
                <a:ea typeface="宋体" panose="02010600030101010101" pitchFamily="2" charset="-122"/>
              </a:rPr>
              <a:t>	a. clock to the </a:t>
            </a:r>
            <a:r>
              <a:rPr lang="en-US" altLang="zh-CN" i="1">
                <a:solidFill>
                  <a:schemeClr val="tx2"/>
                </a:solidFill>
                <a:ea typeface="宋体" panose="02010600030101010101" pitchFamily="2" charset="-122"/>
              </a:rPr>
              <a:t>D</a:t>
            </a:r>
            <a:r>
              <a:rPr lang="en-US" altLang="zh-CN">
                <a:solidFill>
                  <a:schemeClr val="tx2"/>
                </a:solidFill>
                <a:ea typeface="宋体" panose="02010600030101010101" pitchFamily="2" charset="-122"/>
              </a:rPr>
              <a:t> input</a:t>
            </a:r>
            <a:endParaRPr lang="en-US" altLang="zh-CN" baseline="30000">
              <a:solidFill>
                <a:schemeClr val="tx2"/>
              </a:solidFill>
              <a:ea typeface="宋体" panose="02010600030101010101" pitchFamily="2" charset="-122"/>
            </a:endParaRPr>
          </a:p>
          <a:p>
            <a:pPr eaLnBrk="1" hangingPunct="1">
              <a:spcBef>
                <a:spcPct val="50000"/>
              </a:spcBef>
            </a:pPr>
            <a:r>
              <a:rPr lang="en-US" altLang="zh-CN">
                <a:solidFill>
                  <a:schemeClr val="tx2"/>
                </a:solidFill>
                <a:ea typeface="宋体" panose="02010600030101010101" pitchFamily="2" charset="-122"/>
              </a:rPr>
              <a:t>	b. </a:t>
            </a:r>
            <a:r>
              <a:rPr lang="en-US" altLang="zh-CN" i="1">
                <a:solidFill>
                  <a:schemeClr val="tx2"/>
                </a:solidFill>
                <a:ea typeface="宋体" panose="02010600030101010101" pitchFamily="2" charset="-122"/>
              </a:rPr>
              <a:t>Q</a:t>
            </a:r>
            <a:r>
              <a:rPr lang="en-US" altLang="zh-CN">
                <a:solidFill>
                  <a:schemeClr val="tx2"/>
                </a:solidFill>
                <a:ea typeface="宋体" panose="02010600030101010101" pitchFamily="2" charset="-122"/>
              </a:rPr>
              <a:t> output to the </a:t>
            </a:r>
            <a:r>
              <a:rPr lang="en-US" altLang="zh-CN" i="1">
                <a:solidFill>
                  <a:schemeClr val="tx2"/>
                </a:solidFill>
                <a:ea typeface="宋体" panose="02010600030101010101" pitchFamily="2" charset="-122"/>
              </a:rPr>
              <a:t>D</a:t>
            </a:r>
            <a:r>
              <a:rPr lang="en-US" altLang="zh-CN">
                <a:solidFill>
                  <a:schemeClr val="tx2"/>
                </a:solidFill>
                <a:ea typeface="宋体" panose="02010600030101010101" pitchFamily="2" charset="-122"/>
              </a:rPr>
              <a:t> input</a:t>
            </a:r>
          </a:p>
          <a:p>
            <a:pPr eaLnBrk="1" hangingPunct="1">
              <a:spcBef>
                <a:spcPct val="50000"/>
              </a:spcBef>
            </a:pPr>
            <a:r>
              <a:rPr lang="en-US" altLang="zh-CN">
                <a:solidFill>
                  <a:schemeClr val="tx2"/>
                </a:solidFill>
                <a:ea typeface="宋体" panose="02010600030101010101" pitchFamily="2" charset="-122"/>
              </a:rPr>
              <a:t>	c. </a:t>
            </a:r>
            <a:r>
              <a:rPr lang="en-US" altLang="zh-CN" i="1">
                <a:solidFill>
                  <a:schemeClr val="tx2"/>
                </a:solidFill>
                <a:ea typeface="宋体" panose="02010600030101010101" pitchFamily="2" charset="-122"/>
              </a:rPr>
              <a:t>Q</a:t>
            </a:r>
            <a:r>
              <a:rPr lang="en-US" altLang="zh-CN">
                <a:solidFill>
                  <a:schemeClr val="tx2"/>
                </a:solidFill>
                <a:ea typeface="宋体" panose="02010600030101010101" pitchFamily="2" charset="-122"/>
              </a:rPr>
              <a:t> output to the </a:t>
            </a:r>
            <a:r>
              <a:rPr lang="en-US" altLang="zh-CN" i="1">
                <a:solidFill>
                  <a:schemeClr val="tx2"/>
                </a:solidFill>
                <a:ea typeface="宋体" panose="02010600030101010101" pitchFamily="2" charset="-122"/>
              </a:rPr>
              <a:t>D</a:t>
            </a:r>
            <a:r>
              <a:rPr lang="en-US" altLang="zh-CN">
                <a:solidFill>
                  <a:schemeClr val="tx2"/>
                </a:solidFill>
                <a:ea typeface="宋体" panose="02010600030101010101" pitchFamily="2" charset="-122"/>
              </a:rPr>
              <a:t> input</a:t>
            </a:r>
          </a:p>
          <a:p>
            <a:pPr eaLnBrk="1" hangingPunct="1">
              <a:spcBef>
                <a:spcPct val="50000"/>
              </a:spcBef>
            </a:pPr>
            <a:r>
              <a:rPr lang="en-US" altLang="zh-CN">
                <a:solidFill>
                  <a:schemeClr val="tx2"/>
                </a:solidFill>
                <a:ea typeface="宋体" panose="02010600030101010101" pitchFamily="2" charset="-122"/>
              </a:rPr>
              <a:t>	d. clock to the preset input</a:t>
            </a:r>
          </a:p>
          <a:p>
            <a:pPr eaLnBrk="1" hangingPunct="1">
              <a:spcBef>
                <a:spcPct val="50000"/>
              </a:spcBef>
            </a:pPr>
            <a:endParaRPr lang="en-US" altLang="zh-CN">
              <a:solidFill>
                <a:schemeClr val="tx2"/>
              </a:solidFill>
              <a:ea typeface="宋体" panose="02010600030101010101" pitchFamily="2" charset="-122"/>
            </a:endParaRPr>
          </a:p>
        </p:txBody>
      </p:sp>
      <p:sp>
        <p:nvSpPr>
          <p:cNvPr id="87044" name="Text Box 4"/>
          <p:cNvSpPr txBox="1">
            <a:spLocks noChangeArrowheads="1"/>
          </p:cNvSpPr>
          <p:nvPr/>
        </p:nvSpPr>
        <p:spPr bwMode="auto">
          <a:xfrm>
            <a:off x="7239000" y="6507163"/>
            <a:ext cx="2438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1200">
                <a:solidFill>
                  <a:srgbClr val="996633"/>
                </a:solidFill>
                <a:ea typeface="宋体" panose="02010600030101010101" pitchFamily="2" charset="-122"/>
              </a:rPr>
              <a:t>© 2008 Pearson Education</a:t>
            </a:r>
          </a:p>
        </p:txBody>
      </p:sp>
      <p:sp>
        <p:nvSpPr>
          <p:cNvPr id="87045" name="WordArt 5" descr="White marble"/>
          <p:cNvSpPr>
            <a:spLocks noChangeArrowheads="1" noChangeShapeType="1" noTextEdit="1"/>
          </p:cNvSpPr>
          <p:nvPr/>
        </p:nvSpPr>
        <p:spPr bwMode="auto">
          <a:xfrm>
            <a:off x="3886200" y="381000"/>
            <a:ext cx="1371600" cy="4572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altLang="zh-CN" sz="3600" kern="10">
                <a:ln w="9525">
                  <a:round/>
                  <a:headEnd/>
                  <a:tailEnd/>
                </a:ln>
                <a:blipFill dpi="0" rotWithShape="0">
                  <a:blip r:embed="rId3"/>
                  <a:srcRect/>
                  <a:tile tx="0" ty="0" sx="100000" sy="100000" flip="none" algn="tl"/>
                </a:blipFill>
                <a:cs typeface="Times New Roman" panose="02020603050405020304" pitchFamily="18" charset="0"/>
              </a:rPr>
              <a:t>Quiz</a:t>
            </a:r>
            <a:endParaRPr lang="zh-CN" altLang="en-US" sz="3600" kern="10">
              <a:ln w="9525">
                <a:round/>
                <a:headEnd/>
                <a:tailEnd/>
              </a:ln>
              <a:blipFill dpi="0" rotWithShape="0">
                <a:blip r:embed="rId3"/>
                <a:srcRect/>
                <a:tile tx="0" ty="0" sx="100000" sy="100000" flip="none" algn="tl"/>
              </a:blipFill>
              <a:cs typeface="Times New Roman" panose="02020603050405020304" pitchFamily="18" charset="0"/>
            </a:endParaRPr>
          </a:p>
        </p:txBody>
      </p:sp>
      <p:sp>
        <p:nvSpPr>
          <p:cNvPr id="87046" name="Line 6"/>
          <p:cNvSpPr>
            <a:spLocks noChangeShapeType="1"/>
          </p:cNvSpPr>
          <p:nvPr/>
        </p:nvSpPr>
        <p:spPr bwMode="auto">
          <a:xfrm>
            <a:off x="2166938" y="339725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圆角矩形 6"/>
          <p:cNvSpPr/>
          <p:nvPr/>
        </p:nvSpPr>
        <p:spPr bwMode="auto">
          <a:xfrm>
            <a:off x="7696200" y="914400"/>
            <a:ext cx="9144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smtClean="0">
                <a:ln>
                  <a:noFill/>
                </a:ln>
                <a:solidFill>
                  <a:schemeClr val="tx1"/>
                </a:solidFill>
                <a:effectLst/>
                <a:latin typeface="Times New Roman" panose="02020603050405020304" pitchFamily="18" charset="0"/>
              </a:rPr>
              <a:t>c</a:t>
            </a:r>
            <a:endParaRPr kumimoji="0" lang="zh-CN" altLang="en-US" sz="3200" b="0" i="0" u="none" strike="noStrike" cap="none" normalizeH="0" baseline="0" dirty="0" smtClean="0">
              <a:ln>
                <a:noFill/>
              </a:ln>
              <a:solidFill>
                <a:schemeClr val="tx1"/>
              </a:solidFill>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0" y="0"/>
            <a:ext cx="9144000" cy="68580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89091" name="Text Box 3"/>
          <p:cNvSpPr txBox="1">
            <a:spLocks noChangeArrowheads="1"/>
          </p:cNvSpPr>
          <p:nvPr/>
        </p:nvSpPr>
        <p:spPr bwMode="auto">
          <a:xfrm>
            <a:off x="914400" y="1295400"/>
            <a:ext cx="7620000" cy="347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5000"/>
              </a:spcBef>
            </a:pPr>
            <a:r>
              <a:rPr lang="en-US" altLang="zh-CN">
                <a:solidFill>
                  <a:schemeClr val="tx2"/>
                </a:solidFill>
                <a:ea typeface="宋体" panose="02010600030101010101" pitchFamily="2" charset="-122"/>
              </a:rPr>
              <a:t>4. The 7493A asynchronous counter diagram is shown (</a:t>
            </a:r>
            <a:r>
              <a:rPr lang="en-US" altLang="zh-CN" i="1">
                <a:solidFill>
                  <a:schemeClr val="tx2"/>
                </a:solidFill>
                <a:ea typeface="宋体" panose="02010600030101010101" pitchFamily="2" charset="-122"/>
              </a:rPr>
              <a:t>J</a:t>
            </a:r>
            <a:r>
              <a:rPr lang="en-US" altLang="zh-CN">
                <a:solidFill>
                  <a:schemeClr val="tx2"/>
                </a:solidFill>
                <a:ea typeface="宋体" panose="02010600030101010101" pitchFamily="2" charset="-122"/>
              </a:rPr>
              <a:t>’s and </a:t>
            </a:r>
            <a:r>
              <a:rPr lang="en-US" altLang="zh-CN" i="1">
                <a:solidFill>
                  <a:schemeClr val="tx2"/>
                </a:solidFill>
                <a:ea typeface="宋体" panose="02010600030101010101" pitchFamily="2" charset="-122"/>
              </a:rPr>
              <a:t>K</a:t>
            </a:r>
            <a:r>
              <a:rPr lang="en-US" altLang="zh-CN">
                <a:solidFill>
                  <a:schemeClr val="tx2"/>
                </a:solidFill>
                <a:ea typeface="宋体" panose="02010600030101010101" pitchFamily="2" charset="-122"/>
              </a:rPr>
              <a:t>’s are HIGH.) To make the count have a modulus of 16, connect</a:t>
            </a:r>
          </a:p>
          <a:p>
            <a:pPr eaLnBrk="1" hangingPunct="1">
              <a:spcBef>
                <a:spcPct val="25000"/>
              </a:spcBef>
            </a:pPr>
            <a:r>
              <a:rPr lang="en-US" altLang="zh-CN">
                <a:solidFill>
                  <a:schemeClr val="tx2"/>
                </a:solidFill>
                <a:ea typeface="宋体" panose="02010600030101010101" pitchFamily="2" charset="-122"/>
              </a:rPr>
              <a:t>	a. </a:t>
            </a:r>
            <a:r>
              <a:rPr lang="en-US" altLang="zh-CN" i="1">
                <a:solidFill>
                  <a:schemeClr val="tx2"/>
                </a:solidFill>
                <a:ea typeface="宋体" panose="02010600030101010101" pitchFamily="2" charset="-122"/>
              </a:rPr>
              <a:t>Q</a:t>
            </a:r>
            <a:r>
              <a:rPr lang="en-US" altLang="zh-CN" baseline="-25000">
                <a:solidFill>
                  <a:schemeClr val="tx2"/>
                </a:solidFill>
                <a:ea typeface="宋体" panose="02010600030101010101" pitchFamily="2" charset="-122"/>
              </a:rPr>
              <a:t>0</a:t>
            </a:r>
            <a:r>
              <a:rPr lang="en-US" altLang="zh-CN">
                <a:ea typeface="宋体" panose="02010600030101010101" pitchFamily="2" charset="-122"/>
              </a:rPr>
              <a:t> </a:t>
            </a:r>
            <a:r>
              <a:rPr lang="en-US" altLang="zh-CN">
                <a:solidFill>
                  <a:schemeClr val="tx2"/>
                </a:solidFill>
                <a:ea typeface="宋体" panose="02010600030101010101" pitchFamily="2" charset="-122"/>
              </a:rPr>
              <a:t>to</a:t>
            </a:r>
            <a:r>
              <a:rPr lang="en-US" altLang="zh-CN">
                <a:ea typeface="宋体" panose="02010600030101010101" pitchFamily="2" charset="-122"/>
              </a:rPr>
              <a:t> </a:t>
            </a:r>
            <a:r>
              <a:rPr lang="en-US" altLang="zh-CN">
                <a:solidFill>
                  <a:schemeClr val="tx2"/>
                </a:solidFill>
                <a:ea typeface="宋体" panose="02010600030101010101" pitchFamily="2" charset="-122"/>
              </a:rPr>
              <a:t>RO(1) and RO(2) to</a:t>
            </a:r>
            <a:endParaRPr lang="en-US" altLang="zh-CN" baseline="-25000">
              <a:solidFill>
                <a:schemeClr val="tx2"/>
              </a:solidFill>
              <a:ea typeface="宋体" panose="02010600030101010101" pitchFamily="2" charset="-122"/>
            </a:endParaRPr>
          </a:p>
          <a:p>
            <a:pPr eaLnBrk="1" hangingPunct="1">
              <a:spcBef>
                <a:spcPct val="25000"/>
              </a:spcBef>
            </a:pPr>
            <a:r>
              <a:rPr lang="en-US" altLang="zh-CN">
                <a:solidFill>
                  <a:schemeClr val="tx2"/>
                </a:solidFill>
                <a:ea typeface="宋体" panose="02010600030101010101" pitchFamily="2" charset="-122"/>
              </a:rPr>
              <a:t>	b. </a:t>
            </a:r>
            <a:r>
              <a:rPr lang="en-US" altLang="zh-CN" i="1">
                <a:solidFill>
                  <a:schemeClr val="tx2"/>
                </a:solidFill>
                <a:ea typeface="宋体" panose="02010600030101010101" pitchFamily="2" charset="-122"/>
              </a:rPr>
              <a:t>Q</a:t>
            </a:r>
            <a:r>
              <a:rPr lang="en-US" altLang="zh-CN" baseline="-25000">
                <a:solidFill>
                  <a:schemeClr val="tx2"/>
                </a:solidFill>
                <a:ea typeface="宋体" panose="02010600030101010101" pitchFamily="2" charset="-122"/>
              </a:rPr>
              <a:t>3</a:t>
            </a:r>
            <a:r>
              <a:rPr lang="en-US" altLang="zh-CN">
                <a:solidFill>
                  <a:schemeClr val="tx2"/>
                </a:solidFill>
                <a:ea typeface="宋体" panose="02010600030101010101" pitchFamily="2" charset="-122"/>
              </a:rPr>
              <a:t> to</a:t>
            </a:r>
            <a:r>
              <a:rPr lang="en-US" altLang="zh-CN">
                <a:ea typeface="宋体" panose="02010600030101010101" pitchFamily="2" charset="-122"/>
              </a:rPr>
              <a:t> </a:t>
            </a:r>
            <a:r>
              <a:rPr lang="en-US" altLang="zh-CN">
                <a:solidFill>
                  <a:schemeClr val="tx2"/>
                </a:solidFill>
                <a:ea typeface="宋体" panose="02010600030101010101" pitchFamily="2" charset="-122"/>
              </a:rPr>
              <a:t>RO(1) and RO(2)</a:t>
            </a:r>
            <a:endParaRPr lang="en-US" altLang="zh-CN" baseline="-25000">
              <a:solidFill>
                <a:schemeClr val="tx2"/>
              </a:solidFill>
              <a:ea typeface="宋体" panose="02010600030101010101" pitchFamily="2" charset="-122"/>
            </a:endParaRPr>
          </a:p>
          <a:p>
            <a:pPr eaLnBrk="1" hangingPunct="1">
              <a:spcBef>
                <a:spcPct val="25000"/>
              </a:spcBef>
            </a:pPr>
            <a:r>
              <a:rPr lang="en-US" altLang="zh-CN">
                <a:solidFill>
                  <a:schemeClr val="tx2"/>
                </a:solidFill>
                <a:ea typeface="宋体" panose="02010600030101010101" pitchFamily="2" charset="-122"/>
              </a:rPr>
              <a:t>	c. </a:t>
            </a:r>
            <a:r>
              <a:rPr lang="en-US" altLang="zh-CN" i="1">
                <a:solidFill>
                  <a:schemeClr val="tx2"/>
                </a:solidFill>
                <a:ea typeface="宋体" panose="02010600030101010101" pitchFamily="2" charset="-122"/>
              </a:rPr>
              <a:t>CLK</a:t>
            </a:r>
            <a:r>
              <a:rPr lang="en-US" altLang="zh-CN">
                <a:solidFill>
                  <a:schemeClr val="tx2"/>
                </a:solidFill>
                <a:ea typeface="宋体" panose="02010600030101010101" pitchFamily="2" charset="-122"/>
              </a:rPr>
              <a:t> A and </a:t>
            </a:r>
            <a:r>
              <a:rPr lang="en-US" altLang="zh-CN" i="1">
                <a:solidFill>
                  <a:schemeClr val="tx2"/>
                </a:solidFill>
                <a:ea typeface="宋体" panose="02010600030101010101" pitchFamily="2" charset="-122"/>
              </a:rPr>
              <a:t>CLK</a:t>
            </a:r>
            <a:r>
              <a:rPr lang="en-US" altLang="zh-CN">
                <a:solidFill>
                  <a:schemeClr val="tx2"/>
                </a:solidFill>
                <a:ea typeface="宋体" panose="02010600030101010101" pitchFamily="2" charset="-122"/>
              </a:rPr>
              <a:t> B together</a:t>
            </a:r>
          </a:p>
          <a:p>
            <a:pPr eaLnBrk="1" hangingPunct="1">
              <a:spcBef>
                <a:spcPct val="25000"/>
              </a:spcBef>
            </a:pPr>
            <a:r>
              <a:rPr lang="en-US" altLang="zh-CN">
                <a:solidFill>
                  <a:schemeClr val="tx2"/>
                </a:solidFill>
                <a:ea typeface="宋体" panose="02010600030101010101" pitchFamily="2" charset="-122"/>
              </a:rPr>
              <a:t>	d. </a:t>
            </a:r>
            <a:r>
              <a:rPr lang="en-US" altLang="zh-CN" i="1">
                <a:solidFill>
                  <a:schemeClr val="tx2"/>
                </a:solidFill>
                <a:ea typeface="宋体" panose="02010600030101010101" pitchFamily="2" charset="-122"/>
              </a:rPr>
              <a:t>Q</a:t>
            </a:r>
            <a:r>
              <a:rPr lang="en-US" altLang="zh-CN" baseline="-25000">
                <a:solidFill>
                  <a:schemeClr val="tx2"/>
                </a:solidFill>
                <a:ea typeface="宋体" panose="02010600030101010101" pitchFamily="2" charset="-122"/>
              </a:rPr>
              <a:t>0 </a:t>
            </a:r>
            <a:r>
              <a:rPr lang="en-US" altLang="zh-CN">
                <a:solidFill>
                  <a:schemeClr val="tx2"/>
                </a:solidFill>
                <a:ea typeface="宋体" panose="02010600030101010101" pitchFamily="2" charset="-122"/>
              </a:rPr>
              <a:t>to </a:t>
            </a:r>
            <a:r>
              <a:rPr lang="en-US" altLang="zh-CN" i="1">
                <a:solidFill>
                  <a:schemeClr val="tx2"/>
                </a:solidFill>
                <a:ea typeface="宋体" panose="02010600030101010101" pitchFamily="2" charset="-122"/>
              </a:rPr>
              <a:t>CLK</a:t>
            </a:r>
            <a:r>
              <a:rPr lang="en-US" altLang="zh-CN">
                <a:solidFill>
                  <a:schemeClr val="tx2"/>
                </a:solidFill>
                <a:ea typeface="宋体" panose="02010600030101010101" pitchFamily="2" charset="-122"/>
              </a:rPr>
              <a:t> B</a:t>
            </a:r>
          </a:p>
          <a:p>
            <a:pPr eaLnBrk="1" hangingPunct="1">
              <a:spcBef>
                <a:spcPct val="25000"/>
              </a:spcBef>
            </a:pPr>
            <a:endParaRPr lang="en-US" altLang="zh-CN">
              <a:solidFill>
                <a:schemeClr val="tx2"/>
              </a:solidFill>
              <a:ea typeface="宋体" panose="02010600030101010101" pitchFamily="2" charset="-122"/>
            </a:endParaRPr>
          </a:p>
        </p:txBody>
      </p:sp>
      <p:sp>
        <p:nvSpPr>
          <p:cNvPr id="89092" name="WordArt 5" descr="White marble"/>
          <p:cNvSpPr>
            <a:spLocks noChangeArrowheads="1" noChangeShapeType="1" noTextEdit="1"/>
          </p:cNvSpPr>
          <p:nvPr/>
        </p:nvSpPr>
        <p:spPr bwMode="auto">
          <a:xfrm>
            <a:off x="3886200" y="381000"/>
            <a:ext cx="1371600" cy="4572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altLang="zh-CN" sz="3600" kern="10">
                <a:ln w="9525">
                  <a:round/>
                  <a:headEnd/>
                  <a:tailEnd/>
                </a:ln>
                <a:blipFill dpi="0" rotWithShape="0">
                  <a:blip r:embed="rId3"/>
                  <a:srcRect/>
                  <a:tile tx="0" ty="0" sx="100000" sy="100000" flip="none" algn="tl"/>
                </a:blipFill>
                <a:cs typeface="Times New Roman" panose="02020603050405020304" pitchFamily="18" charset="0"/>
              </a:rPr>
              <a:t>Quiz</a:t>
            </a:r>
            <a:endParaRPr lang="zh-CN" altLang="en-US" sz="3600" kern="10">
              <a:ln w="9525">
                <a:round/>
                <a:headEnd/>
                <a:tailEnd/>
              </a:ln>
              <a:blipFill dpi="0" rotWithShape="0">
                <a:blip r:embed="rId3"/>
                <a:srcRect/>
                <a:tile tx="0" ty="0" sx="100000" sy="100000" flip="none" algn="tl"/>
              </a:blipFill>
              <a:cs typeface="Times New Roman" panose="02020603050405020304" pitchFamily="18" charset="0"/>
            </a:endParaRPr>
          </a:p>
        </p:txBody>
      </p:sp>
      <p:pic>
        <p:nvPicPr>
          <p:cNvPr id="89093"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419600"/>
            <a:ext cx="4914900" cy="222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094" name="Text Box 28"/>
          <p:cNvSpPr txBox="1">
            <a:spLocks noChangeArrowheads="1"/>
          </p:cNvSpPr>
          <p:nvPr/>
        </p:nvSpPr>
        <p:spPr bwMode="auto">
          <a:xfrm>
            <a:off x="7239000" y="6507163"/>
            <a:ext cx="2438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1200">
                <a:solidFill>
                  <a:srgbClr val="996633"/>
                </a:solidFill>
                <a:ea typeface="宋体" panose="02010600030101010101" pitchFamily="2" charset="-122"/>
              </a:rPr>
              <a:t>© 2008 Pearson Education</a:t>
            </a:r>
          </a:p>
        </p:txBody>
      </p:sp>
      <p:sp>
        <p:nvSpPr>
          <p:cNvPr id="7" name="圆角矩形 6"/>
          <p:cNvSpPr/>
          <p:nvPr/>
        </p:nvSpPr>
        <p:spPr bwMode="auto">
          <a:xfrm>
            <a:off x="7696200" y="914400"/>
            <a:ext cx="9144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smtClean="0">
                <a:ln>
                  <a:noFill/>
                </a:ln>
                <a:solidFill>
                  <a:schemeClr val="tx1"/>
                </a:solidFill>
                <a:effectLst/>
                <a:latin typeface="Times New Roman" panose="02020603050405020304" pitchFamily="18" charset="0"/>
              </a:rPr>
              <a:t>d</a:t>
            </a:r>
            <a:endParaRPr kumimoji="0" lang="zh-CN" altLang="en-US" sz="3200" b="0" i="0" u="none" strike="noStrike" cap="none" normalizeH="0" baseline="0" dirty="0" smtClean="0">
              <a:ln>
                <a:noFill/>
              </a:ln>
              <a:solidFill>
                <a:schemeClr val="tx1"/>
              </a:solidFill>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0" y="0"/>
            <a:ext cx="9144000" cy="68580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aphicFrame>
        <p:nvGraphicFramePr>
          <p:cNvPr id="91139" name="Object 9"/>
          <p:cNvGraphicFramePr>
            <a:graphicFrameLocks noChangeAspect="1"/>
          </p:cNvGraphicFramePr>
          <p:nvPr/>
        </p:nvGraphicFramePr>
        <p:xfrm>
          <a:off x="1371600" y="4114800"/>
          <a:ext cx="6629400" cy="2074863"/>
        </p:xfrm>
        <a:graphic>
          <a:graphicData uri="http://schemas.openxmlformats.org/presentationml/2006/ole">
            <mc:AlternateContent xmlns:mc="http://schemas.openxmlformats.org/markup-compatibility/2006">
              <mc:Choice xmlns:v="urn:schemas-microsoft-com:vml" Requires="v">
                <p:oleObj spid="_x0000_s91230" name="CorelDRAW" r:id="rId4" imgW="4267200" imgH="1335024" progId="CorelDRAW.Graphic.13">
                  <p:embed/>
                </p:oleObj>
              </mc:Choice>
              <mc:Fallback>
                <p:oleObj name="CorelDRAW" r:id="rId4" imgW="4267200" imgH="1335024" progId="CorelDRAW.Graphic.1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4114800"/>
                        <a:ext cx="6629400" cy="207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140" name="Text Box 4"/>
          <p:cNvSpPr txBox="1">
            <a:spLocks noChangeArrowheads="1"/>
          </p:cNvSpPr>
          <p:nvPr/>
        </p:nvSpPr>
        <p:spPr bwMode="auto">
          <a:xfrm>
            <a:off x="7239000" y="6507163"/>
            <a:ext cx="2438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1200">
                <a:solidFill>
                  <a:srgbClr val="996633"/>
                </a:solidFill>
                <a:ea typeface="宋体" panose="02010600030101010101" pitchFamily="2" charset="-122"/>
              </a:rPr>
              <a:t>© 2008 Pearson Education</a:t>
            </a:r>
          </a:p>
        </p:txBody>
      </p:sp>
      <p:sp>
        <p:nvSpPr>
          <p:cNvPr id="91141" name="WordArt 5" descr="White marble"/>
          <p:cNvSpPr>
            <a:spLocks noChangeArrowheads="1" noChangeShapeType="1" noTextEdit="1"/>
          </p:cNvSpPr>
          <p:nvPr/>
        </p:nvSpPr>
        <p:spPr bwMode="auto">
          <a:xfrm>
            <a:off x="3886200" y="381000"/>
            <a:ext cx="1371600" cy="4572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altLang="zh-CN" sz="3600" kern="10">
                <a:ln w="9525">
                  <a:round/>
                  <a:headEnd/>
                  <a:tailEnd/>
                </a:ln>
                <a:blipFill dpi="0" rotWithShape="0">
                  <a:blip r:embed="rId6"/>
                  <a:srcRect/>
                  <a:tile tx="0" ty="0" sx="100000" sy="100000" flip="none" algn="tl"/>
                </a:blipFill>
                <a:cs typeface="Times New Roman" panose="02020603050405020304" pitchFamily="18" charset="0"/>
              </a:rPr>
              <a:t>Quiz</a:t>
            </a:r>
            <a:endParaRPr lang="zh-CN" altLang="en-US" sz="3600" kern="10">
              <a:ln w="9525">
                <a:round/>
                <a:headEnd/>
                <a:tailEnd/>
              </a:ln>
              <a:blipFill dpi="0" rotWithShape="0">
                <a:blip r:embed="rId6"/>
                <a:srcRect/>
                <a:tile tx="0" ty="0" sx="100000" sy="100000" flip="none" algn="tl"/>
              </a:blipFill>
              <a:cs typeface="Times New Roman" panose="02020603050405020304" pitchFamily="18" charset="0"/>
            </a:endParaRPr>
          </a:p>
        </p:txBody>
      </p:sp>
      <p:sp>
        <p:nvSpPr>
          <p:cNvPr id="91142" name="Text Box 6"/>
          <p:cNvSpPr txBox="1">
            <a:spLocks noChangeArrowheads="1"/>
          </p:cNvSpPr>
          <p:nvPr/>
        </p:nvSpPr>
        <p:spPr bwMode="auto">
          <a:xfrm>
            <a:off x="2492375" y="4146550"/>
            <a:ext cx="914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1600">
                <a:solidFill>
                  <a:schemeClr val="tx2"/>
                </a:solidFill>
                <a:ea typeface="宋体" panose="02010600030101010101" pitchFamily="2" charset="-122"/>
              </a:rPr>
              <a:t>FF0</a:t>
            </a:r>
          </a:p>
        </p:txBody>
      </p:sp>
      <p:sp>
        <p:nvSpPr>
          <p:cNvPr id="91143" name="Text Box 7"/>
          <p:cNvSpPr txBox="1">
            <a:spLocks noChangeArrowheads="1"/>
          </p:cNvSpPr>
          <p:nvPr/>
        </p:nvSpPr>
        <p:spPr bwMode="auto">
          <a:xfrm>
            <a:off x="4549775" y="4135438"/>
            <a:ext cx="914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1600">
                <a:solidFill>
                  <a:schemeClr val="tx2"/>
                </a:solidFill>
                <a:ea typeface="宋体" panose="02010600030101010101" pitchFamily="2" charset="-122"/>
              </a:rPr>
              <a:t>FF1</a:t>
            </a:r>
          </a:p>
        </p:txBody>
      </p:sp>
      <p:sp>
        <p:nvSpPr>
          <p:cNvPr id="91144" name="Text Box 8"/>
          <p:cNvSpPr txBox="1">
            <a:spLocks noChangeArrowheads="1"/>
          </p:cNvSpPr>
          <p:nvPr/>
        </p:nvSpPr>
        <p:spPr bwMode="auto">
          <a:xfrm>
            <a:off x="6988175" y="4135438"/>
            <a:ext cx="914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1600">
                <a:solidFill>
                  <a:schemeClr val="tx2"/>
                </a:solidFill>
                <a:ea typeface="宋体" panose="02010600030101010101" pitchFamily="2" charset="-122"/>
              </a:rPr>
              <a:t>FF2</a:t>
            </a:r>
          </a:p>
        </p:txBody>
      </p:sp>
      <p:sp>
        <p:nvSpPr>
          <p:cNvPr id="91145" name="Text Box 10"/>
          <p:cNvSpPr txBox="1">
            <a:spLocks noChangeArrowheads="1"/>
          </p:cNvSpPr>
          <p:nvPr/>
        </p:nvSpPr>
        <p:spPr bwMode="auto">
          <a:xfrm>
            <a:off x="1066800" y="1371600"/>
            <a:ext cx="7086600"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30000"/>
              </a:spcBef>
            </a:pPr>
            <a:r>
              <a:rPr lang="en-US" altLang="zh-CN">
                <a:solidFill>
                  <a:schemeClr val="tx2"/>
                </a:solidFill>
                <a:ea typeface="宋体" panose="02010600030101010101" pitchFamily="2" charset="-122"/>
              </a:rPr>
              <a:t>5.	Assume </a:t>
            </a:r>
            <a:r>
              <a:rPr lang="en-US" altLang="zh-CN" i="1">
                <a:solidFill>
                  <a:schemeClr val="tx2"/>
                </a:solidFill>
                <a:ea typeface="宋体" panose="02010600030101010101" pitchFamily="2" charset="-122"/>
              </a:rPr>
              <a:t>Q</a:t>
            </a:r>
            <a:r>
              <a:rPr lang="en-US" altLang="zh-CN" baseline="-25000">
                <a:solidFill>
                  <a:schemeClr val="tx2"/>
                </a:solidFill>
                <a:ea typeface="宋体" panose="02010600030101010101" pitchFamily="2" charset="-122"/>
              </a:rPr>
              <a:t>0</a:t>
            </a:r>
            <a:r>
              <a:rPr lang="en-US" altLang="zh-CN">
                <a:solidFill>
                  <a:schemeClr val="tx2"/>
                </a:solidFill>
                <a:ea typeface="宋体" panose="02010600030101010101" pitchFamily="2" charset="-122"/>
              </a:rPr>
              <a:t> is LOW. The next clock pulse will cause </a:t>
            </a:r>
            <a:endParaRPr lang="en-US" altLang="zh-CN" i="1">
              <a:solidFill>
                <a:schemeClr val="tx2"/>
              </a:solidFill>
              <a:ea typeface="宋体" panose="02010600030101010101" pitchFamily="2" charset="-122"/>
            </a:endParaRPr>
          </a:p>
          <a:p>
            <a:pPr eaLnBrk="1" hangingPunct="1">
              <a:spcBef>
                <a:spcPct val="30000"/>
              </a:spcBef>
            </a:pPr>
            <a:r>
              <a:rPr lang="en-US" altLang="zh-CN" i="1">
                <a:solidFill>
                  <a:schemeClr val="tx2"/>
                </a:solidFill>
                <a:ea typeface="宋体" panose="02010600030101010101" pitchFamily="2" charset="-122"/>
              </a:rPr>
              <a:t>	</a:t>
            </a:r>
            <a:r>
              <a:rPr lang="en-US" altLang="zh-CN">
                <a:solidFill>
                  <a:schemeClr val="tx2"/>
                </a:solidFill>
                <a:ea typeface="宋体" panose="02010600030101010101" pitchFamily="2" charset="-122"/>
              </a:rPr>
              <a:t>a. FF1 and FF2 to both toggle</a:t>
            </a:r>
            <a:r>
              <a:rPr lang="en-US" altLang="zh-CN">
                <a:ea typeface="宋体" panose="02010600030101010101" pitchFamily="2" charset="-122"/>
              </a:rPr>
              <a:t> </a:t>
            </a:r>
          </a:p>
          <a:p>
            <a:pPr eaLnBrk="1" hangingPunct="1">
              <a:spcBef>
                <a:spcPct val="30000"/>
              </a:spcBef>
            </a:pPr>
            <a:r>
              <a:rPr lang="en-US" altLang="zh-CN">
                <a:solidFill>
                  <a:schemeClr val="tx2"/>
                </a:solidFill>
                <a:ea typeface="宋体" panose="02010600030101010101" pitchFamily="2" charset="-122"/>
              </a:rPr>
              <a:t>	b. FF1 and FF2 to both latch</a:t>
            </a:r>
            <a:r>
              <a:rPr lang="en-US" altLang="zh-CN">
                <a:ea typeface="宋体" panose="02010600030101010101" pitchFamily="2" charset="-122"/>
              </a:rPr>
              <a:t> </a:t>
            </a:r>
            <a:endParaRPr lang="en-US" altLang="zh-CN">
              <a:solidFill>
                <a:schemeClr val="tx2"/>
              </a:solidFill>
              <a:ea typeface="宋体" panose="02010600030101010101" pitchFamily="2" charset="-122"/>
            </a:endParaRPr>
          </a:p>
          <a:p>
            <a:pPr eaLnBrk="1" hangingPunct="1">
              <a:spcBef>
                <a:spcPct val="30000"/>
              </a:spcBef>
            </a:pPr>
            <a:r>
              <a:rPr lang="en-US" altLang="zh-CN">
                <a:solidFill>
                  <a:schemeClr val="tx2"/>
                </a:solidFill>
                <a:ea typeface="宋体" panose="02010600030101010101" pitchFamily="2" charset="-122"/>
              </a:rPr>
              <a:t>	c. FF1 to latch; FF2 to toggle</a:t>
            </a:r>
            <a:r>
              <a:rPr lang="en-US" altLang="zh-CN">
                <a:ea typeface="宋体" panose="02010600030101010101" pitchFamily="2" charset="-122"/>
              </a:rPr>
              <a:t> </a:t>
            </a:r>
          </a:p>
          <a:p>
            <a:pPr eaLnBrk="1" hangingPunct="1">
              <a:spcBef>
                <a:spcPct val="30000"/>
              </a:spcBef>
            </a:pPr>
            <a:r>
              <a:rPr lang="en-US" altLang="zh-CN">
                <a:solidFill>
                  <a:schemeClr val="tx2"/>
                </a:solidFill>
                <a:ea typeface="宋体" panose="02010600030101010101" pitchFamily="2" charset="-122"/>
              </a:rPr>
              <a:t>	d. FF1 to toggle; FF2 to latch</a:t>
            </a:r>
          </a:p>
          <a:p>
            <a:pPr eaLnBrk="1" hangingPunct="1">
              <a:spcBef>
                <a:spcPct val="30000"/>
              </a:spcBef>
            </a:pPr>
            <a:endParaRPr lang="en-US" altLang="zh-CN" i="1">
              <a:solidFill>
                <a:schemeClr val="tx2"/>
              </a:solidFill>
              <a:ea typeface="宋体" panose="02010600030101010101" pitchFamily="2" charset="-122"/>
            </a:endParaRPr>
          </a:p>
          <a:p>
            <a:pPr eaLnBrk="1" hangingPunct="1">
              <a:spcBef>
                <a:spcPct val="30000"/>
              </a:spcBef>
            </a:pPr>
            <a:endParaRPr lang="en-US" altLang="zh-CN">
              <a:solidFill>
                <a:schemeClr val="tx2"/>
              </a:solidFill>
              <a:ea typeface="宋体" panose="02010600030101010101" pitchFamily="2" charset="-122"/>
            </a:endParaRPr>
          </a:p>
        </p:txBody>
      </p:sp>
      <p:sp>
        <p:nvSpPr>
          <p:cNvPr id="91146" name="Text Box 11"/>
          <p:cNvSpPr txBox="1">
            <a:spLocks noChangeArrowheads="1"/>
          </p:cNvSpPr>
          <p:nvPr/>
        </p:nvSpPr>
        <p:spPr bwMode="auto">
          <a:xfrm>
            <a:off x="3276600" y="4419600"/>
            <a:ext cx="914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1600">
                <a:solidFill>
                  <a:srgbClr val="FF3300"/>
                </a:solidFill>
                <a:ea typeface="宋体" panose="02010600030101010101" pitchFamily="2" charset="-122"/>
              </a:rPr>
              <a:t>LOW</a:t>
            </a:r>
          </a:p>
        </p:txBody>
      </p:sp>
      <p:sp>
        <p:nvSpPr>
          <p:cNvPr id="11" name="圆角矩形 10"/>
          <p:cNvSpPr/>
          <p:nvPr/>
        </p:nvSpPr>
        <p:spPr bwMode="auto">
          <a:xfrm>
            <a:off x="7696200" y="914400"/>
            <a:ext cx="9144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smtClean="0">
                <a:ln>
                  <a:noFill/>
                </a:ln>
                <a:solidFill>
                  <a:schemeClr val="tx1"/>
                </a:solidFill>
                <a:effectLst/>
                <a:latin typeface="Times New Roman" panose="02020603050405020304" pitchFamily="18" charset="0"/>
              </a:rPr>
              <a:t>b</a:t>
            </a:r>
            <a:endParaRPr kumimoji="0" lang="zh-CN" altLang="en-US" sz="3200" b="0" i="0" u="none" strike="noStrike" cap="none" normalizeH="0" baseline="0" dirty="0" smtClean="0">
              <a:ln>
                <a:noFill/>
              </a:ln>
              <a:solidFill>
                <a:schemeClr val="tx1"/>
              </a:solidFill>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0" y="0"/>
            <a:ext cx="9144000" cy="68580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3187" name="Text Box 4"/>
          <p:cNvSpPr txBox="1">
            <a:spLocks noChangeArrowheads="1"/>
          </p:cNvSpPr>
          <p:nvPr/>
        </p:nvSpPr>
        <p:spPr bwMode="auto">
          <a:xfrm>
            <a:off x="7239000" y="6507163"/>
            <a:ext cx="2438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1200">
                <a:solidFill>
                  <a:srgbClr val="996633"/>
                </a:solidFill>
                <a:ea typeface="宋体" panose="02010600030101010101" pitchFamily="2" charset="-122"/>
              </a:rPr>
              <a:t>© 2008 Pearson Education</a:t>
            </a:r>
          </a:p>
        </p:txBody>
      </p:sp>
      <p:sp>
        <p:nvSpPr>
          <p:cNvPr id="93188" name="WordArt 5" descr="White marble"/>
          <p:cNvSpPr>
            <a:spLocks noChangeArrowheads="1" noChangeShapeType="1" noTextEdit="1"/>
          </p:cNvSpPr>
          <p:nvPr/>
        </p:nvSpPr>
        <p:spPr bwMode="auto">
          <a:xfrm>
            <a:off x="3886200" y="381000"/>
            <a:ext cx="1371600" cy="4572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altLang="zh-CN" sz="3600" kern="10">
                <a:ln w="9525">
                  <a:round/>
                  <a:headEnd/>
                  <a:tailEnd/>
                </a:ln>
                <a:blipFill dpi="0" rotWithShape="0">
                  <a:blip r:embed="rId3"/>
                  <a:srcRect/>
                  <a:tile tx="0" ty="0" sx="100000" sy="100000" flip="none" algn="tl"/>
                </a:blipFill>
                <a:cs typeface="Times New Roman" panose="02020603050405020304" pitchFamily="18" charset="0"/>
              </a:rPr>
              <a:t>Quiz</a:t>
            </a:r>
            <a:endParaRPr lang="zh-CN" altLang="en-US" sz="3600" kern="10">
              <a:ln w="9525">
                <a:round/>
                <a:headEnd/>
                <a:tailEnd/>
              </a:ln>
              <a:blipFill dpi="0" rotWithShape="0">
                <a:blip r:embed="rId3"/>
                <a:srcRect/>
                <a:tile tx="0" ty="0" sx="100000" sy="100000" flip="none" algn="tl"/>
              </a:blipFill>
              <a:cs typeface="Times New Roman" panose="02020603050405020304" pitchFamily="18" charset="0"/>
            </a:endParaRPr>
          </a:p>
        </p:txBody>
      </p:sp>
      <p:sp>
        <p:nvSpPr>
          <p:cNvPr id="93189" name="Text Box 6"/>
          <p:cNvSpPr txBox="1">
            <a:spLocks noChangeArrowheads="1"/>
          </p:cNvSpPr>
          <p:nvPr/>
        </p:nvSpPr>
        <p:spPr bwMode="auto">
          <a:xfrm>
            <a:off x="1066800" y="1752600"/>
            <a:ext cx="6858000"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30000"/>
              </a:spcBef>
            </a:pPr>
            <a:r>
              <a:rPr lang="en-US" altLang="zh-CN">
                <a:solidFill>
                  <a:schemeClr val="tx2"/>
                </a:solidFill>
                <a:ea typeface="宋体" panose="02010600030101010101" pitchFamily="2" charset="-122"/>
              </a:rPr>
              <a:t>6.	A 4-bit binary counter has a terminal count of </a:t>
            </a:r>
          </a:p>
          <a:p>
            <a:pPr eaLnBrk="1" hangingPunct="1">
              <a:spcBef>
                <a:spcPct val="30000"/>
              </a:spcBef>
            </a:pPr>
            <a:r>
              <a:rPr lang="en-US" altLang="zh-CN">
                <a:solidFill>
                  <a:schemeClr val="tx2"/>
                </a:solidFill>
                <a:ea typeface="宋体" panose="02010600030101010101" pitchFamily="2" charset="-122"/>
              </a:rPr>
              <a:t>	a.  4</a:t>
            </a:r>
          </a:p>
          <a:p>
            <a:pPr eaLnBrk="1" hangingPunct="1">
              <a:spcBef>
                <a:spcPct val="30000"/>
              </a:spcBef>
            </a:pPr>
            <a:r>
              <a:rPr lang="en-US" altLang="zh-CN">
                <a:solidFill>
                  <a:schemeClr val="tx2"/>
                </a:solidFill>
                <a:ea typeface="宋体" panose="02010600030101010101" pitchFamily="2" charset="-122"/>
              </a:rPr>
              <a:t>	b.  10</a:t>
            </a:r>
            <a:endParaRPr lang="en-US" altLang="zh-CN" i="1">
              <a:solidFill>
                <a:schemeClr val="tx2"/>
              </a:solidFill>
              <a:ea typeface="宋体" panose="02010600030101010101" pitchFamily="2" charset="-122"/>
            </a:endParaRPr>
          </a:p>
          <a:p>
            <a:pPr eaLnBrk="1" hangingPunct="1">
              <a:spcBef>
                <a:spcPct val="30000"/>
              </a:spcBef>
            </a:pPr>
            <a:r>
              <a:rPr lang="en-US" altLang="zh-CN" i="1">
                <a:solidFill>
                  <a:schemeClr val="tx2"/>
                </a:solidFill>
                <a:ea typeface="宋体" panose="02010600030101010101" pitchFamily="2" charset="-122"/>
              </a:rPr>
              <a:t>	</a:t>
            </a:r>
            <a:r>
              <a:rPr lang="en-US" altLang="zh-CN">
                <a:solidFill>
                  <a:schemeClr val="tx2"/>
                </a:solidFill>
                <a:ea typeface="宋体" panose="02010600030101010101" pitchFamily="2" charset="-122"/>
              </a:rPr>
              <a:t>c.  15</a:t>
            </a:r>
          </a:p>
          <a:p>
            <a:pPr eaLnBrk="1" hangingPunct="1">
              <a:spcBef>
                <a:spcPct val="30000"/>
              </a:spcBef>
            </a:pPr>
            <a:r>
              <a:rPr lang="en-US" altLang="zh-CN">
                <a:solidFill>
                  <a:schemeClr val="tx2"/>
                </a:solidFill>
                <a:ea typeface="宋体" panose="02010600030101010101" pitchFamily="2" charset="-122"/>
              </a:rPr>
              <a:t>	d.  16</a:t>
            </a:r>
            <a:endParaRPr lang="en-US" altLang="zh-CN" i="1">
              <a:solidFill>
                <a:schemeClr val="tx2"/>
              </a:solidFill>
              <a:ea typeface="宋体" panose="02010600030101010101" pitchFamily="2" charset="-122"/>
            </a:endParaRPr>
          </a:p>
          <a:p>
            <a:pPr eaLnBrk="1" hangingPunct="1">
              <a:spcBef>
                <a:spcPct val="30000"/>
              </a:spcBef>
            </a:pPr>
            <a:endParaRPr lang="en-US" altLang="zh-CN">
              <a:solidFill>
                <a:schemeClr val="tx2"/>
              </a:solidFill>
              <a:ea typeface="宋体" panose="02010600030101010101" pitchFamily="2" charset="-122"/>
            </a:endParaRPr>
          </a:p>
        </p:txBody>
      </p:sp>
      <p:sp>
        <p:nvSpPr>
          <p:cNvPr id="6" name="圆角矩形 5"/>
          <p:cNvSpPr/>
          <p:nvPr/>
        </p:nvSpPr>
        <p:spPr bwMode="auto">
          <a:xfrm>
            <a:off x="7696200" y="914400"/>
            <a:ext cx="9144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smtClean="0">
                <a:ln>
                  <a:noFill/>
                </a:ln>
                <a:solidFill>
                  <a:schemeClr val="tx1"/>
                </a:solidFill>
                <a:effectLst/>
                <a:latin typeface="Times New Roman" panose="02020603050405020304" pitchFamily="18" charset="0"/>
              </a:rPr>
              <a:t>c</a:t>
            </a:r>
            <a:endParaRPr kumimoji="0" lang="zh-CN" altLang="en-US" sz="3200" b="0" i="0" u="none" strike="noStrike" cap="none" normalizeH="0" baseline="0" dirty="0" smtClean="0">
              <a:ln>
                <a:noFill/>
              </a:ln>
              <a:solidFill>
                <a:schemeClr val="tx1"/>
              </a:solidFill>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0" y="0"/>
            <a:ext cx="9144000" cy="68580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5235" name="Text Box 4"/>
          <p:cNvSpPr txBox="1">
            <a:spLocks noChangeArrowheads="1"/>
          </p:cNvSpPr>
          <p:nvPr/>
        </p:nvSpPr>
        <p:spPr bwMode="auto">
          <a:xfrm>
            <a:off x="7239000" y="6507163"/>
            <a:ext cx="2438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1200">
                <a:solidFill>
                  <a:srgbClr val="996633"/>
                </a:solidFill>
                <a:ea typeface="宋体" panose="02010600030101010101" pitchFamily="2" charset="-122"/>
              </a:rPr>
              <a:t>© 2008 Pearson Education</a:t>
            </a:r>
          </a:p>
        </p:txBody>
      </p:sp>
      <p:sp>
        <p:nvSpPr>
          <p:cNvPr id="95236" name="WordArt 5" descr="White marble"/>
          <p:cNvSpPr>
            <a:spLocks noChangeArrowheads="1" noChangeShapeType="1" noTextEdit="1"/>
          </p:cNvSpPr>
          <p:nvPr/>
        </p:nvSpPr>
        <p:spPr bwMode="auto">
          <a:xfrm>
            <a:off x="3886200" y="381000"/>
            <a:ext cx="1371600" cy="4572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altLang="zh-CN" sz="3600" kern="10">
                <a:ln w="9525">
                  <a:round/>
                  <a:headEnd/>
                  <a:tailEnd/>
                </a:ln>
                <a:blipFill dpi="0" rotWithShape="0">
                  <a:blip r:embed="rId3"/>
                  <a:srcRect/>
                  <a:tile tx="0" ty="0" sx="100000" sy="100000" flip="none" algn="tl"/>
                </a:blipFill>
                <a:cs typeface="Times New Roman" panose="02020603050405020304" pitchFamily="18" charset="0"/>
              </a:rPr>
              <a:t>Quiz</a:t>
            </a:r>
            <a:endParaRPr lang="zh-CN" altLang="en-US" sz="3600" kern="10">
              <a:ln w="9525">
                <a:round/>
                <a:headEnd/>
                <a:tailEnd/>
              </a:ln>
              <a:blipFill dpi="0" rotWithShape="0">
                <a:blip r:embed="rId3"/>
                <a:srcRect/>
                <a:tile tx="0" ty="0" sx="100000" sy="100000" flip="none" algn="tl"/>
              </a:blipFill>
              <a:cs typeface="Times New Roman" panose="02020603050405020304" pitchFamily="18" charset="0"/>
            </a:endParaRPr>
          </a:p>
        </p:txBody>
      </p:sp>
      <p:sp>
        <p:nvSpPr>
          <p:cNvPr id="95237" name="Text Box 6"/>
          <p:cNvSpPr txBox="1">
            <a:spLocks noChangeArrowheads="1"/>
          </p:cNvSpPr>
          <p:nvPr/>
        </p:nvSpPr>
        <p:spPr bwMode="auto">
          <a:xfrm>
            <a:off x="1066800" y="1600200"/>
            <a:ext cx="7239000" cy="319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30000"/>
              </a:spcBef>
            </a:pPr>
            <a:r>
              <a:rPr lang="en-US" altLang="zh-CN">
                <a:solidFill>
                  <a:schemeClr val="tx2"/>
                </a:solidFill>
                <a:ea typeface="宋体" panose="02010600030101010101" pitchFamily="2" charset="-122"/>
              </a:rPr>
              <a:t>7.	Assume the clock for a 4-bit binary counter is 80 kHz. The output frequency of the fourth stage (</a:t>
            </a:r>
            <a:r>
              <a:rPr lang="en-US" altLang="zh-CN" i="1">
                <a:solidFill>
                  <a:schemeClr val="tx2"/>
                </a:solidFill>
                <a:ea typeface="宋体" panose="02010600030101010101" pitchFamily="2" charset="-122"/>
              </a:rPr>
              <a:t>Q</a:t>
            </a:r>
            <a:r>
              <a:rPr lang="en-US" altLang="zh-CN" baseline="-25000">
                <a:solidFill>
                  <a:schemeClr val="tx2"/>
                </a:solidFill>
                <a:ea typeface="宋体" panose="02010600030101010101" pitchFamily="2" charset="-122"/>
              </a:rPr>
              <a:t>3</a:t>
            </a:r>
            <a:r>
              <a:rPr lang="en-US" altLang="zh-CN">
                <a:solidFill>
                  <a:schemeClr val="tx2"/>
                </a:solidFill>
                <a:ea typeface="宋体" panose="02010600030101010101" pitchFamily="2" charset="-122"/>
              </a:rPr>
              <a:t>) is</a:t>
            </a:r>
          </a:p>
          <a:p>
            <a:pPr eaLnBrk="1" hangingPunct="1">
              <a:spcBef>
                <a:spcPct val="30000"/>
              </a:spcBef>
            </a:pPr>
            <a:r>
              <a:rPr lang="en-US" altLang="zh-CN">
                <a:solidFill>
                  <a:schemeClr val="tx2"/>
                </a:solidFill>
                <a:ea typeface="宋体" panose="02010600030101010101" pitchFamily="2" charset="-122"/>
              </a:rPr>
              <a:t>	a.  5 kHz</a:t>
            </a:r>
          </a:p>
          <a:p>
            <a:pPr eaLnBrk="1" hangingPunct="1">
              <a:spcBef>
                <a:spcPct val="30000"/>
              </a:spcBef>
            </a:pPr>
            <a:r>
              <a:rPr lang="en-US" altLang="zh-CN">
                <a:solidFill>
                  <a:schemeClr val="tx2"/>
                </a:solidFill>
                <a:ea typeface="宋体" panose="02010600030101010101" pitchFamily="2" charset="-122"/>
              </a:rPr>
              <a:t>	b.  10 kHz </a:t>
            </a:r>
            <a:endParaRPr lang="en-US" altLang="zh-CN" i="1">
              <a:solidFill>
                <a:schemeClr val="tx2"/>
              </a:solidFill>
              <a:ea typeface="宋体" panose="02010600030101010101" pitchFamily="2" charset="-122"/>
            </a:endParaRPr>
          </a:p>
          <a:p>
            <a:pPr eaLnBrk="1" hangingPunct="1">
              <a:spcBef>
                <a:spcPct val="30000"/>
              </a:spcBef>
            </a:pPr>
            <a:r>
              <a:rPr lang="en-US" altLang="zh-CN" i="1">
                <a:solidFill>
                  <a:schemeClr val="tx2"/>
                </a:solidFill>
                <a:ea typeface="宋体" panose="02010600030101010101" pitchFamily="2" charset="-122"/>
              </a:rPr>
              <a:t>	</a:t>
            </a:r>
            <a:r>
              <a:rPr lang="en-US" altLang="zh-CN">
                <a:solidFill>
                  <a:schemeClr val="tx2"/>
                </a:solidFill>
                <a:ea typeface="宋体" panose="02010600030101010101" pitchFamily="2" charset="-122"/>
              </a:rPr>
              <a:t>c.  20 kHz</a:t>
            </a:r>
          </a:p>
          <a:p>
            <a:pPr eaLnBrk="1" hangingPunct="1">
              <a:spcBef>
                <a:spcPct val="30000"/>
              </a:spcBef>
            </a:pPr>
            <a:r>
              <a:rPr lang="en-US" altLang="zh-CN">
                <a:solidFill>
                  <a:schemeClr val="tx2"/>
                </a:solidFill>
                <a:ea typeface="宋体" panose="02010600030101010101" pitchFamily="2" charset="-122"/>
              </a:rPr>
              <a:t>	d.  320 kHz</a:t>
            </a:r>
            <a:endParaRPr lang="en-US" altLang="zh-CN" i="1">
              <a:solidFill>
                <a:schemeClr val="tx2"/>
              </a:solidFill>
              <a:ea typeface="宋体" panose="02010600030101010101" pitchFamily="2" charset="-122"/>
            </a:endParaRPr>
          </a:p>
          <a:p>
            <a:pPr eaLnBrk="1" hangingPunct="1">
              <a:spcBef>
                <a:spcPct val="30000"/>
              </a:spcBef>
            </a:pPr>
            <a:endParaRPr lang="en-US" altLang="zh-CN">
              <a:solidFill>
                <a:schemeClr val="tx2"/>
              </a:solidFill>
              <a:ea typeface="宋体" panose="02010600030101010101" pitchFamily="2" charset="-122"/>
            </a:endParaRPr>
          </a:p>
        </p:txBody>
      </p:sp>
      <p:sp>
        <p:nvSpPr>
          <p:cNvPr id="6" name="圆角矩形 5"/>
          <p:cNvSpPr/>
          <p:nvPr/>
        </p:nvSpPr>
        <p:spPr bwMode="auto">
          <a:xfrm>
            <a:off x="7696200" y="914400"/>
            <a:ext cx="9144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smtClean="0">
                <a:ln>
                  <a:noFill/>
                </a:ln>
                <a:solidFill>
                  <a:schemeClr val="tx1"/>
                </a:solidFill>
                <a:effectLst/>
                <a:latin typeface="Times New Roman" panose="02020603050405020304" pitchFamily="18" charset="0"/>
              </a:rPr>
              <a:t>a</a:t>
            </a:r>
            <a:endParaRPr kumimoji="0" lang="zh-CN" altLang="en-US" sz="3200" b="0" i="0" u="none" strike="noStrike" cap="none" normalizeH="0" baseline="0" dirty="0" smtClean="0">
              <a:ln>
                <a:noFill/>
              </a:ln>
              <a:solidFill>
                <a:schemeClr val="tx1"/>
              </a:solidFill>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0" y="0"/>
            <a:ext cx="9144000" cy="68580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7283" name="Text Box 3"/>
          <p:cNvSpPr txBox="1">
            <a:spLocks noChangeArrowheads="1"/>
          </p:cNvSpPr>
          <p:nvPr/>
        </p:nvSpPr>
        <p:spPr bwMode="auto">
          <a:xfrm>
            <a:off x="914400" y="1676400"/>
            <a:ext cx="7467600" cy="319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30000"/>
              </a:spcBef>
            </a:pPr>
            <a:r>
              <a:rPr lang="en-US" altLang="zh-CN">
                <a:solidFill>
                  <a:schemeClr val="tx2"/>
                </a:solidFill>
                <a:ea typeface="宋体" panose="02010600030101010101" pitchFamily="2" charset="-122"/>
              </a:rPr>
              <a:t>8. A 3-bit count sequence is shown for a counter (</a:t>
            </a:r>
            <a:r>
              <a:rPr lang="en-US" altLang="zh-CN" i="1">
                <a:solidFill>
                  <a:schemeClr val="tx2"/>
                </a:solidFill>
                <a:ea typeface="宋体" panose="02010600030101010101" pitchFamily="2" charset="-122"/>
              </a:rPr>
              <a:t>Q</a:t>
            </a:r>
            <a:r>
              <a:rPr lang="en-US" altLang="zh-CN" baseline="-25000">
                <a:solidFill>
                  <a:schemeClr val="tx2"/>
                </a:solidFill>
                <a:ea typeface="宋体" panose="02010600030101010101" pitchFamily="2" charset="-122"/>
              </a:rPr>
              <a:t>2</a:t>
            </a:r>
            <a:r>
              <a:rPr lang="en-US" altLang="zh-CN">
                <a:solidFill>
                  <a:schemeClr val="tx2"/>
                </a:solidFill>
                <a:ea typeface="宋体" panose="02010600030101010101" pitchFamily="2" charset="-122"/>
              </a:rPr>
              <a:t> is the MSB). The sequence is</a:t>
            </a:r>
          </a:p>
          <a:p>
            <a:pPr eaLnBrk="1" hangingPunct="1">
              <a:spcBef>
                <a:spcPct val="30000"/>
              </a:spcBef>
            </a:pPr>
            <a:r>
              <a:rPr lang="en-US" altLang="zh-CN">
                <a:solidFill>
                  <a:schemeClr val="tx2"/>
                </a:solidFill>
                <a:ea typeface="宋体" panose="02010600030101010101" pitchFamily="2" charset="-122"/>
              </a:rPr>
              <a:t>	a. 0-1-2-3-4-5-6-7-0 (repeat)</a:t>
            </a:r>
            <a:endParaRPr lang="en-US" altLang="zh-CN" baseline="30000">
              <a:solidFill>
                <a:schemeClr val="tx2"/>
              </a:solidFill>
              <a:ea typeface="宋体" panose="02010600030101010101" pitchFamily="2" charset="-122"/>
            </a:endParaRPr>
          </a:p>
          <a:p>
            <a:pPr eaLnBrk="1" hangingPunct="1">
              <a:spcBef>
                <a:spcPct val="30000"/>
              </a:spcBef>
            </a:pPr>
            <a:r>
              <a:rPr lang="en-US" altLang="zh-CN">
                <a:solidFill>
                  <a:schemeClr val="tx2"/>
                </a:solidFill>
                <a:ea typeface="宋体" panose="02010600030101010101" pitchFamily="2" charset="-122"/>
              </a:rPr>
              <a:t>	b. 0-1-3-2-6-7-5-4-0 (repeat)</a:t>
            </a:r>
          </a:p>
          <a:p>
            <a:pPr eaLnBrk="1" hangingPunct="1">
              <a:spcBef>
                <a:spcPct val="30000"/>
              </a:spcBef>
            </a:pPr>
            <a:r>
              <a:rPr lang="en-US" altLang="zh-CN">
                <a:solidFill>
                  <a:schemeClr val="tx2"/>
                </a:solidFill>
                <a:ea typeface="宋体" panose="02010600030101010101" pitchFamily="2" charset="-122"/>
              </a:rPr>
              <a:t>	c. 0-2-4-6-1-3-5-7-0 (repeat)</a:t>
            </a:r>
          </a:p>
          <a:p>
            <a:pPr eaLnBrk="1" hangingPunct="1">
              <a:spcBef>
                <a:spcPct val="30000"/>
              </a:spcBef>
            </a:pPr>
            <a:r>
              <a:rPr lang="en-US" altLang="zh-CN">
                <a:solidFill>
                  <a:schemeClr val="tx2"/>
                </a:solidFill>
                <a:ea typeface="宋体" panose="02010600030101010101" pitchFamily="2" charset="-122"/>
              </a:rPr>
              <a:t>	d. 0-4-6-2-3-7-5-1-0 (repeat)</a:t>
            </a:r>
          </a:p>
          <a:p>
            <a:pPr eaLnBrk="1" hangingPunct="1">
              <a:spcBef>
                <a:spcPct val="30000"/>
              </a:spcBef>
            </a:pPr>
            <a:endParaRPr lang="en-US" altLang="zh-CN">
              <a:solidFill>
                <a:schemeClr val="tx2"/>
              </a:solidFill>
              <a:ea typeface="宋体" panose="02010600030101010101" pitchFamily="2" charset="-122"/>
            </a:endParaRPr>
          </a:p>
        </p:txBody>
      </p:sp>
      <p:sp>
        <p:nvSpPr>
          <p:cNvPr id="97284" name="Text Box 4"/>
          <p:cNvSpPr txBox="1">
            <a:spLocks noChangeArrowheads="1"/>
          </p:cNvSpPr>
          <p:nvPr/>
        </p:nvSpPr>
        <p:spPr bwMode="auto">
          <a:xfrm>
            <a:off x="7239000" y="6507163"/>
            <a:ext cx="2438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1200">
                <a:solidFill>
                  <a:srgbClr val="996633"/>
                </a:solidFill>
                <a:ea typeface="宋体" panose="02010600030101010101" pitchFamily="2" charset="-122"/>
              </a:rPr>
              <a:t>© 2008 Pearson Education</a:t>
            </a:r>
          </a:p>
        </p:txBody>
      </p:sp>
      <p:sp>
        <p:nvSpPr>
          <p:cNvPr id="97285" name="WordArt 5" descr="White marble"/>
          <p:cNvSpPr>
            <a:spLocks noChangeArrowheads="1" noChangeShapeType="1" noTextEdit="1"/>
          </p:cNvSpPr>
          <p:nvPr/>
        </p:nvSpPr>
        <p:spPr bwMode="auto">
          <a:xfrm>
            <a:off x="3886200" y="381000"/>
            <a:ext cx="1371600" cy="4572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altLang="zh-CN" sz="3600" kern="10">
                <a:ln w="9525">
                  <a:round/>
                  <a:headEnd/>
                  <a:tailEnd/>
                </a:ln>
                <a:blipFill dpi="0" rotWithShape="0">
                  <a:blip r:embed="rId3"/>
                  <a:srcRect/>
                  <a:tile tx="0" ty="0" sx="100000" sy="100000" flip="none" algn="tl"/>
                </a:blipFill>
                <a:cs typeface="Times New Roman" panose="02020603050405020304" pitchFamily="18" charset="0"/>
              </a:rPr>
              <a:t>Quiz</a:t>
            </a:r>
            <a:endParaRPr lang="zh-CN" altLang="en-US" sz="3600" kern="10">
              <a:ln w="9525">
                <a:round/>
                <a:headEnd/>
                <a:tailEnd/>
              </a:ln>
              <a:blipFill dpi="0" rotWithShape="0">
                <a:blip r:embed="rId3"/>
                <a:srcRect/>
                <a:tile tx="0" ty="0" sx="100000" sy="100000" flip="none" algn="tl"/>
              </a:blipFill>
              <a:cs typeface="Times New Roman" panose="02020603050405020304" pitchFamily="18" charset="0"/>
            </a:endParaRPr>
          </a:p>
        </p:txBody>
      </p:sp>
      <p:pic>
        <p:nvPicPr>
          <p:cNvPr id="9728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648200"/>
            <a:ext cx="5581650" cy="17811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287" name="Text Box 8"/>
          <p:cNvSpPr txBox="1">
            <a:spLocks noChangeArrowheads="1"/>
          </p:cNvSpPr>
          <p:nvPr/>
        </p:nvSpPr>
        <p:spPr bwMode="auto">
          <a:xfrm>
            <a:off x="1981200" y="5002213"/>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i="1">
                <a:solidFill>
                  <a:srgbClr val="CC3300"/>
                </a:solidFill>
                <a:ea typeface="宋体" panose="02010600030101010101" pitchFamily="2" charset="-122"/>
              </a:rPr>
              <a:t>Q</a:t>
            </a:r>
            <a:r>
              <a:rPr lang="en-US" altLang="zh-CN" sz="1600" baseline="-25000">
                <a:solidFill>
                  <a:srgbClr val="CC3300"/>
                </a:solidFill>
                <a:ea typeface="宋体" panose="02010600030101010101" pitchFamily="2" charset="-122"/>
              </a:rPr>
              <a:t>0</a:t>
            </a:r>
          </a:p>
        </p:txBody>
      </p:sp>
      <p:sp>
        <p:nvSpPr>
          <p:cNvPr id="97288" name="Text Box 9"/>
          <p:cNvSpPr txBox="1">
            <a:spLocks noChangeArrowheads="1"/>
          </p:cNvSpPr>
          <p:nvPr/>
        </p:nvSpPr>
        <p:spPr bwMode="auto">
          <a:xfrm>
            <a:off x="1966913" y="5334000"/>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i="1">
                <a:solidFill>
                  <a:srgbClr val="FF0000"/>
                </a:solidFill>
                <a:ea typeface="宋体" panose="02010600030101010101" pitchFamily="2" charset="-122"/>
              </a:rPr>
              <a:t>Q</a:t>
            </a:r>
            <a:r>
              <a:rPr lang="en-US" altLang="zh-CN" sz="1600" baseline="-25000">
                <a:solidFill>
                  <a:srgbClr val="FF0000"/>
                </a:solidFill>
                <a:ea typeface="宋体" panose="02010600030101010101" pitchFamily="2" charset="-122"/>
              </a:rPr>
              <a:t>1</a:t>
            </a:r>
          </a:p>
        </p:txBody>
      </p:sp>
      <p:sp>
        <p:nvSpPr>
          <p:cNvPr id="97289" name="Text Box 10"/>
          <p:cNvSpPr txBox="1">
            <a:spLocks noChangeArrowheads="1"/>
          </p:cNvSpPr>
          <p:nvPr/>
        </p:nvSpPr>
        <p:spPr bwMode="auto">
          <a:xfrm>
            <a:off x="1981200" y="5715000"/>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i="1">
                <a:solidFill>
                  <a:srgbClr val="FF6600"/>
                </a:solidFill>
                <a:ea typeface="宋体" panose="02010600030101010101" pitchFamily="2" charset="-122"/>
              </a:rPr>
              <a:t>Q</a:t>
            </a:r>
            <a:r>
              <a:rPr lang="en-US" altLang="zh-CN" sz="1600" baseline="-25000">
                <a:solidFill>
                  <a:srgbClr val="FF6600"/>
                </a:solidFill>
                <a:ea typeface="宋体" panose="02010600030101010101" pitchFamily="2" charset="-122"/>
              </a:rPr>
              <a:t>2</a:t>
            </a:r>
          </a:p>
        </p:txBody>
      </p:sp>
      <p:sp>
        <p:nvSpPr>
          <p:cNvPr id="10" name="圆角矩形 9"/>
          <p:cNvSpPr/>
          <p:nvPr/>
        </p:nvSpPr>
        <p:spPr bwMode="auto">
          <a:xfrm>
            <a:off x="7696200" y="914400"/>
            <a:ext cx="9144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smtClean="0">
                <a:ln>
                  <a:noFill/>
                </a:ln>
                <a:solidFill>
                  <a:schemeClr val="tx1"/>
                </a:solidFill>
                <a:effectLst/>
                <a:latin typeface="Times New Roman" panose="02020603050405020304" pitchFamily="18" charset="0"/>
              </a:rPr>
              <a:t>b</a:t>
            </a:r>
            <a:endParaRPr kumimoji="0" lang="zh-CN" altLang="en-US" sz="3200" b="0" i="0" u="none" strike="noStrike" cap="none" normalizeH="0" baseline="0" dirty="0" smtClean="0">
              <a:ln>
                <a:noFill/>
              </a:ln>
              <a:solidFill>
                <a:schemeClr val="tx1"/>
              </a:solidFill>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0" y="0"/>
            <a:ext cx="9144000" cy="68580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99331" name="Text Box 3"/>
          <p:cNvSpPr txBox="1">
            <a:spLocks noChangeArrowheads="1"/>
          </p:cNvSpPr>
          <p:nvPr/>
        </p:nvSpPr>
        <p:spPr bwMode="auto">
          <a:xfrm>
            <a:off x="914400" y="1789113"/>
            <a:ext cx="7467600" cy="319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30000"/>
              </a:spcBef>
            </a:pPr>
            <a:r>
              <a:rPr lang="en-US" altLang="zh-CN">
                <a:solidFill>
                  <a:schemeClr val="tx2"/>
                </a:solidFill>
                <a:ea typeface="宋体" panose="02010600030101010101" pitchFamily="2" charset="-122"/>
              </a:rPr>
              <a:t>9. FF2 represents the MSB. The counts that are being decoded by the 3-input AND gates are</a:t>
            </a:r>
          </a:p>
          <a:p>
            <a:pPr>
              <a:spcBef>
                <a:spcPct val="30000"/>
              </a:spcBef>
            </a:pPr>
            <a:r>
              <a:rPr lang="en-US" altLang="zh-CN">
                <a:solidFill>
                  <a:schemeClr val="tx2"/>
                </a:solidFill>
                <a:ea typeface="宋体" panose="02010600030101010101" pitchFamily="2" charset="-122"/>
              </a:rPr>
              <a:t>	a.  2 and 3</a:t>
            </a:r>
          </a:p>
          <a:p>
            <a:pPr>
              <a:spcBef>
                <a:spcPct val="30000"/>
              </a:spcBef>
            </a:pPr>
            <a:r>
              <a:rPr lang="en-US" altLang="zh-CN">
                <a:solidFill>
                  <a:schemeClr val="tx2"/>
                </a:solidFill>
                <a:ea typeface="宋体" panose="02010600030101010101" pitchFamily="2" charset="-122"/>
              </a:rPr>
              <a:t>	b.  3 and 6</a:t>
            </a:r>
            <a:endParaRPr lang="en-US" altLang="zh-CN" i="1">
              <a:solidFill>
                <a:schemeClr val="tx2"/>
              </a:solidFill>
              <a:ea typeface="宋体" panose="02010600030101010101" pitchFamily="2" charset="-122"/>
            </a:endParaRPr>
          </a:p>
          <a:p>
            <a:pPr>
              <a:spcBef>
                <a:spcPct val="30000"/>
              </a:spcBef>
            </a:pPr>
            <a:r>
              <a:rPr lang="en-US" altLang="zh-CN" i="1">
                <a:solidFill>
                  <a:schemeClr val="tx2"/>
                </a:solidFill>
                <a:ea typeface="宋体" panose="02010600030101010101" pitchFamily="2" charset="-122"/>
              </a:rPr>
              <a:t>	</a:t>
            </a:r>
            <a:r>
              <a:rPr lang="en-US" altLang="zh-CN">
                <a:solidFill>
                  <a:schemeClr val="tx2"/>
                </a:solidFill>
                <a:ea typeface="宋体" panose="02010600030101010101" pitchFamily="2" charset="-122"/>
              </a:rPr>
              <a:t>c.  2 and 5</a:t>
            </a:r>
          </a:p>
          <a:p>
            <a:pPr>
              <a:spcBef>
                <a:spcPct val="30000"/>
              </a:spcBef>
            </a:pPr>
            <a:r>
              <a:rPr lang="en-US" altLang="zh-CN">
                <a:solidFill>
                  <a:schemeClr val="tx2"/>
                </a:solidFill>
                <a:ea typeface="宋体" panose="02010600030101010101" pitchFamily="2" charset="-122"/>
              </a:rPr>
              <a:t>	d.  5 and 6</a:t>
            </a:r>
            <a:endParaRPr lang="en-US" altLang="zh-CN" i="1">
              <a:solidFill>
                <a:schemeClr val="tx2"/>
              </a:solidFill>
              <a:ea typeface="宋体" panose="02010600030101010101" pitchFamily="2" charset="-122"/>
            </a:endParaRPr>
          </a:p>
          <a:p>
            <a:pPr eaLnBrk="1" hangingPunct="1">
              <a:spcBef>
                <a:spcPct val="30000"/>
              </a:spcBef>
            </a:pPr>
            <a:endParaRPr lang="en-US" altLang="zh-CN">
              <a:solidFill>
                <a:schemeClr val="tx2"/>
              </a:solidFill>
              <a:ea typeface="宋体" panose="02010600030101010101" pitchFamily="2" charset="-122"/>
            </a:endParaRPr>
          </a:p>
        </p:txBody>
      </p:sp>
      <p:sp>
        <p:nvSpPr>
          <p:cNvPr id="99332" name="Text Box 4"/>
          <p:cNvSpPr txBox="1">
            <a:spLocks noChangeArrowheads="1"/>
          </p:cNvSpPr>
          <p:nvPr/>
        </p:nvSpPr>
        <p:spPr bwMode="auto">
          <a:xfrm>
            <a:off x="7239000" y="6507163"/>
            <a:ext cx="2438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1200">
                <a:solidFill>
                  <a:srgbClr val="996633"/>
                </a:solidFill>
                <a:ea typeface="宋体" panose="02010600030101010101" pitchFamily="2" charset="-122"/>
              </a:rPr>
              <a:t>© 2008 Pearson Education</a:t>
            </a:r>
          </a:p>
        </p:txBody>
      </p:sp>
      <p:sp>
        <p:nvSpPr>
          <p:cNvPr id="99333" name="WordArt 5" descr="White marble"/>
          <p:cNvSpPr>
            <a:spLocks noChangeArrowheads="1" noChangeShapeType="1" noTextEdit="1"/>
          </p:cNvSpPr>
          <p:nvPr/>
        </p:nvSpPr>
        <p:spPr bwMode="auto">
          <a:xfrm>
            <a:off x="3886200" y="381000"/>
            <a:ext cx="1371600" cy="4572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altLang="zh-CN" sz="3600" kern="10">
                <a:ln w="9525">
                  <a:round/>
                  <a:headEnd/>
                  <a:tailEnd/>
                </a:ln>
                <a:blipFill dpi="0" rotWithShape="0">
                  <a:blip r:embed="rId4"/>
                  <a:srcRect/>
                  <a:tile tx="0" ty="0" sx="100000" sy="100000" flip="none" algn="tl"/>
                </a:blipFill>
                <a:cs typeface="Times New Roman" panose="02020603050405020304" pitchFamily="18" charset="0"/>
              </a:rPr>
              <a:t>Quiz</a:t>
            </a:r>
            <a:endParaRPr lang="zh-CN" altLang="en-US" sz="3600" kern="10">
              <a:ln w="9525">
                <a:round/>
                <a:headEnd/>
                <a:tailEnd/>
              </a:ln>
              <a:blipFill dpi="0" rotWithShape="0">
                <a:blip r:embed="rId4"/>
                <a:srcRect/>
                <a:tile tx="0" ty="0" sx="100000" sy="100000" flip="none" algn="tl"/>
              </a:blipFill>
              <a:cs typeface="Times New Roman" panose="02020603050405020304" pitchFamily="18" charset="0"/>
            </a:endParaRPr>
          </a:p>
        </p:txBody>
      </p:sp>
      <p:graphicFrame>
        <p:nvGraphicFramePr>
          <p:cNvPr id="99334" name="Object 7"/>
          <p:cNvGraphicFramePr>
            <a:graphicFrameLocks noChangeAspect="1"/>
          </p:cNvGraphicFramePr>
          <p:nvPr/>
        </p:nvGraphicFramePr>
        <p:xfrm>
          <a:off x="3657600" y="2895600"/>
          <a:ext cx="5022850" cy="2695575"/>
        </p:xfrm>
        <a:graphic>
          <a:graphicData uri="http://schemas.openxmlformats.org/presentationml/2006/ole">
            <mc:AlternateContent xmlns:mc="http://schemas.openxmlformats.org/markup-compatibility/2006">
              <mc:Choice xmlns:v="urn:schemas-microsoft-com:vml" Requires="v">
                <p:oleObj spid="_x0000_s99418" name="CorelDRAW" r:id="rId5" imgW="3950513" imgH="2120494" progId="CorelDRAW.Graphic.12">
                  <p:embed/>
                </p:oleObj>
              </mc:Choice>
              <mc:Fallback>
                <p:oleObj name="CorelDRAW" r:id="rId5" imgW="3950513" imgH="2120494" progId="CorelDRAW.Graphic.12">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2895600"/>
                        <a:ext cx="502285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圆角矩形 6"/>
          <p:cNvSpPr/>
          <p:nvPr/>
        </p:nvSpPr>
        <p:spPr bwMode="auto">
          <a:xfrm>
            <a:off x="7696200" y="914400"/>
            <a:ext cx="9144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smtClean="0">
                <a:ln>
                  <a:noFill/>
                </a:ln>
                <a:solidFill>
                  <a:schemeClr val="tx1"/>
                </a:solidFill>
                <a:effectLst/>
                <a:latin typeface="Times New Roman" panose="02020603050405020304" pitchFamily="18" charset="0"/>
              </a:rPr>
              <a:t>b</a:t>
            </a:r>
            <a:endParaRPr kumimoji="0" lang="zh-CN" altLang="en-US" sz="3200" b="0" i="0" u="none" strike="noStrike" cap="none" normalizeH="0" baseline="0" dirty="0" smtClean="0">
              <a:ln>
                <a:noFill/>
              </a:ln>
              <a:solidFill>
                <a:schemeClr val="tx1"/>
              </a:solidFill>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0" y="0"/>
            <a:ext cx="9144000" cy="68580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01379" name="Text Box 3"/>
          <p:cNvSpPr txBox="1">
            <a:spLocks noChangeArrowheads="1"/>
          </p:cNvSpPr>
          <p:nvPr/>
        </p:nvSpPr>
        <p:spPr bwMode="auto">
          <a:xfrm>
            <a:off x="914400" y="1676400"/>
            <a:ext cx="7467600" cy="326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30000"/>
              </a:spcBef>
            </a:pPr>
            <a:r>
              <a:rPr lang="en-US" altLang="zh-CN">
                <a:solidFill>
                  <a:schemeClr val="tx2"/>
                </a:solidFill>
                <a:ea typeface="宋体" panose="02010600030101010101" pitchFamily="2" charset="-122"/>
              </a:rPr>
              <a:t>10. Assume the input frequency (</a:t>
            </a:r>
            <a:r>
              <a:rPr lang="en-US" altLang="zh-CN" i="1">
                <a:solidFill>
                  <a:schemeClr val="tx2"/>
                </a:solidFill>
                <a:ea typeface="宋体" panose="02010600030101010101" pitchFamily="2" charset="-122"/>
              </a:rPr>
              <a:t>f</a:t>
            </a:r>
            <a:r>
              <a:rPr lang="en-US" altLang="zh-CN" i="1" baseline="-25000">
                <a:solidFill>
                  <a:schemeClr val="tx2"/>
                </a:solidFill>
                <a:ea typeface="宋体" panose="02010600030101010101" pitchFamily="2" charset="-122"/>
              </a:rPr>
              <a:t>in</a:t>
            </a:r>
            <a:r>
              <a:rPr lang="en-US" altLang="zh-CN">
                <a:solidFill>
                  <a:schemeClr val="tx2"/>
                </a:solidFill>
                <a:ea typeface="宋体" panose="02010600030101010101" pitchFamily="2" charset="-122"/>
              </a:rPr>
              <a:t>) is 256 Hz. The output frequency (</a:t>
            </a:r>
            <a:r>
              <a:rPr lang="en-US" altLang="zh-CN" i="1">
                <a:solidFill>
                  <a:schemeClr val="tx2"/>
                </a:solidFill>
                <a:ea typeface="宋体" panose="02010600030101010101" pitchFamily="2" charset="-122"/>
              </a:rPr>
              <a:t>f</a:t>
            </a:r>
            <a:r>
              <a:rPr lang="en-US" altLang="zh-CN" i="1" baseline="-25000">
                <a:solidFill>
                  <a:schemeClr val="tx2"/>
                </a:solidFill>
                <a:ea typeface="宋体" panose="02010600030101010101" pitchFamily="2" charset="-122"/>
              </a:rPr>
              <a:t>out</a:t>
            </a:r>
            <a:r>
              <a:rPr lang="en-US" altLang="zh-CN">
                <a:solidFill>
                  <a:schemeClr val="tx2"/>
                </a:solidFill>
                <a:ea typeface="宋体" panose="02010600030101010101" pitchFamily="2" charset="-122"/>
              </a:rPr>
              <a:t>) will be</a:t>
            </a:r>
          </a:p>
          <a:p>
            <a:pPr eaLnBrk="1" hangingPunct="1">
              <a:spcBef>
                <a:spcPct val="30000"/>
              </a:spcBef>
            </a:pPr>
            <a:r>
              <a:rPr lang="en-US" altLang="zh-CN">
                <a:solidFill>
                  <a:schemeClr val="tx2"/>
                </a:solidFill>
                <a:ea typeface="宋体" panose="02010600030101010101" pitchFamily="2" charset="-122"/>
              </a:rPr>
              <a:t>	a. 16 Hz</a:t>
            </a:r>
            <a:endParaRPr lang="en-US" altLang="zh-CN" baseline="30000">
              <a:solidFill>
                <a:schemeClr val="tx2"/>
              </a:solidFill>
              <a:ea typeface="宋体" panose="02010600030101010101" pitchFamily="2" charset="-122"/>
            </a:endParaRPr>
          </a:p>
          <a:p>
            <a:pPr eaLnBrk="1" hangingPunct="1">
              <a:spcBef>
                <a:spcPct val="30000"/>
              </a:spcBef>
            </a:pPr>
            <a:r>
              <a:rPr lang="en-US" altLang="zh-CN">
                <a:solidFill>
                  <a:schemeClr val="tx2"/>
                </a:solidFill>
                <a:ea typeface="宋体" panose="02010600030101010101" pitchFamily="2" charset="-122"/>
              </a:rPr>
              <a:t>	b. 1 kHz</a:t>
            </a:r>
          </a:p>
          <a:p>
            <a:pPr eaLnBrk="1" hangingPunct="1">
              <a:spcBef>
                <a:spcPct val="30000"/>
              </a:spcBef>
            </a:pPr>
            <a:r>
              <a:rPr lang="en-US" altLang="zh-CN">
                <a:solidFill>
                  <a:schemeClr val="tx2"/>
                </a:solidFill>
                <a:ea typeface="宋体" panose="02010600030101010101" pitchFamily="2" charset="-122"/>
              </a:rPr>
              <a:t>	c. 65 kHz</a:t>
            </a:r>
          </a:p>
          <a:p>
            <a:pPr eaLnBrk="1" hangingPunct="1">
              <a:spcBef>
                <a:spcPct val="30000"/>
              </a:spcBef>
            </a:pPr>
            <a:r>
              <a:rPr lang="en-US" altLang="zh-CN">
                <a:solidFill>
                  <a:schemeClr val="tx2"/>
                </a:solidFill>
                <a:ea typeface="宋体" panose="02010600030101010101" pitchFamily="2" charset="-122"/>
              </a:rPr>
              <a:t>	d. none of the above</a:t>
            </a:r>
          </a:p>
          <a:p>
            <a:pPr eaLnBrk="1" hangingPunct="1">
              <a:spcBef>
                <a:spcPct val="50000"/>
              </a:spcBef>
            </a:pPr>
            <a:endParaRPr lang="en-US" altLang="zh-CN">
              <a:solidFill>
                <a:schemeClr val="tx2"/>
              </a:solidFill>
              <a:ea typeface="宋体" panose="02010600030101010101" pitchFamily="2" charset="-122"/>
            </a:endParaRPr>
          </a:p>
        </p:txBody>
      </p:sp>
      <p:sp>
        <p:nvSpPr>
          <p:cNvPr id="101380" name="Text Box 4"/>
          <p:cNvSpPr txBox="1">
            <a:spLocks noChangeArrowheads="1"/>
          </p:cNvSpPr>
          <p:nvPr/>
        </p:nvSpPr>
        <p:spPr bwMode="auto">
          <a:xfrm>
            <a:off x="7239000" y="6507163"/>
            <a:ext cx="2438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1200">
                <a:solidFill>
                  <a:srgbClr val="996633"/>
                </a:solidFill>
                <a:ea typeface="宋体" panose="02010600030101010101" pitchFamily="2" charset="-122"/>
              </a:rPr>
              <a:t>© 2008 Pearson Education</a:t>
            </a:r>
          </a:p>
        </p:txBody>
      </p:sp>
      <p:sp>
        <p:nvSpPr>
          <p:cNvPr id="101381" name="WordArt 5" descr="White marble"/>
          <p:cNvSpPr>
            <a:spLocks noChangeArrowheads="1" noChangeShapeType="1" noTextEdit="1"/>
          </p:cNvSpPr>
          <p:nvPr/>
        </p:nvSpPr>
        <p:spPr bwMode="auto">
          <a:xfrm>
            <a:off x="3886200" y="381000"/>
            <a:ext cx="1371600" cy="4572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altLang="zh-CN" sz="3600" kern="10">
                <a:ln w="9525">
                  <a:round/>
                  <a:headEnd/>
                  <a:tailEnd/>
                </a:ln>
                <a:blipFill dpi="0" rotWithShape="0">
                  <a:blip r:embed="rId4"/>
                  <a:srcRect/>
                  <a:tile tx="0" ty="0" sx="100000" sy="100000" flip="none" algn="tl"/>
                </a:blipFill>
                <a:cs typeface="Times New Roman" panose="02020603050405020304" pitchFamily="18" charset="0"/>
              </a:rPr>
              <a:t>Quiz</a:t>
            </a:r>
            <a:endParaRPr lang="zh-CN" altLang="en-US" sz="3600" kern="10">
              <a:ln w="9525">
                <a:round/>
                <a:headEnd/>
                <a:tailEnd/>
              </a:ln>
              <a:blipFill dpi="0" rotWithShape="0">
                <a:blip r:embed="rId4"/>
                <a:srcRect/>
                <a:tile tx="0" ty="0" sx="100000" sy="100000" flip="none" algn="tl"/>
              </a:blipFill>
              <a:cs typeface="Times New Roman" panose="02020603050405020304" pitchFamily="18" charset="0"/>
            </a:endParaRPr>
          </a:p>
        </p:txBody>
      </p:sp>
      <p:grpSp>
        <p:nvGrpSpPr>
          <p:cNvPr id="101382" name="Group 6"/>
          <p:cNvGrpSpPr>
            <a:grpSpLocks/>
          </p:cNvGrpSpPr>
          <p:nvPr/>
        </p:nvGrpSpPr>
        <p:grpSpPr bwMode="auto">
          <a:xfrm>
            <a:off x="1752600" y="4495800"/>
            <a:ext cx="5791200" cy="1743075"/>
            <a:chOff x="1104" y="1680"/>
            <a:chExt cx="3648" cy="1098"/>
          </a:xfrm>
        </p:grpSpPr>
        <p:graphicFrame>
          <p:nvGraphicFramePr>
            <p:cNvPr id="101386" name="Object 7"/>
            <p:cNvGraphicFramePr>
              <a:graphicFrameLocks noChangeAspect="1"/>
            </p:cNvGraphicFramePr>
            <p:nvPr/>
          </p:nvGraphicFramePr>
          <p:xfrm>
            <a:off x="1392" y="1824"/>
            <a:ext cx="3360" cy="954"/>
          </p:xfrm>
          <a:graphic>
            <a:graphicData uri="http://schemas.openxmlformats.org/presentationml/2006/ole">
              <mc:AlternateContent xmlns:mc="http://schemas.openxmlformats.org/markup-compatibility/2006">
                <mc:Choice xmlns:v="urn:schemas-microsoft-com:vml" Requires="v">
                  <p:oleObj spid="_x0000_s101492" name="CorelDRAW" r:id="rId5" imgW="3595677" imgH="1020877" progId="CorelDRAW.Graphic.13">
                    <p:embed/>
                  </p:oleObj>
                </mc:Choice>
                <mc:Fallback>
                  <p:oleObj name="CorelDRAW" r:id="rId5" imgW="3595677" imgH="1020877" progId="CorelDRAW.Graphic.1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2" y="1824"/>
                          <a:ext cx="3360" cy="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1387" name="Group 8"/>
            <p:cNvGrpSpPr>
              <a:grpSpLocks/>
            </p:cNvGrpSpPr>
            <p:nvPr/>
          </p:nvGrpSpPr>
          <p:grpSpPr bwMode="auto">
            <a:xfrm>
              <a:off x="1104" y="1680"/>
              <a:ext cx="3392" cy="1008"/>
              <a:chOff x="1104" y="1680"/>
              <a:chExt cx="3392" cy="1008"/>
            </a:xfrm>
          </p:grpSpPr>
          <p:sp>
            <p:nvSpPr>
              <p:cNvPr id="101388" name="Text Box 9"/>
              <p:cNvSpPr txBox="1">
                <a:spLocks noChangeArrowheads="1"/>
              </p:cNvSpPr>
              <p:nvPr/>
            </p:nvSpPr>
            <p:spPr bwMode="auto">
              <a:xfrm>
                <a:off x="1296" y="1680"/>
                <a:ext cx="6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a:ea typeface="宋体" panose="02010600030101010101" pitchFamily="2" charset="-122"/>
                  </a:rPr>
                  <a:t>HIGH</a:t>
                </a:r>
              </a:p>
            </p:txBody>
          </p:sp>
          <p:sp>
            <p:nvSpPr>
              <p:cNvPr id="101389" name="Text Box 10"/>
              <p:cNvSpPr txBox="1">
                <a:spLocks noChangeArrowheads="1"/>
              </p:cNvSpPr>
              <p:nvPr/>
            </p:nvSpPr>
            <p:spPr bwMode="auto">
              <a:xfrm>
                <a:off x="1104" y="2304"/>
                <a:ext cx="3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a:ea typeface="宋体" panose="02010600030101010101" pitchFamily="2" charset="-122"/>
                  </a:rPr>
                  <a:t>CLK</a:t>
                </a:r>
              </a:p>
            </p:txBody>
          </p:sp>
          <p:sp>
            <p:nvSpPr>
              <p:cNvPr id="101390" name="Text Box 11"/>
              <p:cNvSpPr txBox="1">
                <a:spLocks noChangeArrowheads="1"/>
              </p:cNvSpPr>
              <p:nvPr/>
            </p:nvSpPr>
            <p:spPr bwMode="auto">
              <a:xfrm>
                <a:off x="2052" y="2352"/>
                <a:ext cx="24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Q</a:t>
                </a:r>
                <a:r>
                  <a:rPr lang="en-US" altLang="zh-CN" sz="1200" baseline="-25000">
                    <a:ea typeface="宋体" panose="02010600030101010101" pitchFamily="2" charset="-122"/>
                  </a:rPr>
                  <a:t>0</a:t>
                </a:r>
              </a:p>
            </p:txBody>
          </p:sp>
          <p:sp>
            <p:nvSpPr>
              <p:cNvPr id="101391" name="Text Box 12"/>
              <p:cNvSpPr txBox="1">
                <a:spLocks noChangeArrowheads="1"/>
              </p:cNvSpPr>
              <p:nvPr/>
            </p:nvSpPr>
            <p:spPr bwMode="auto">
              <a:xfrm>
                <a:off x="2184" y="2352"/>
                <a:ext cx="27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Q</a:t>
                </a:r>
                <a:r>
                  <a:rPr lang="en-US" altLang="zh-CN" sz="1200" baseline="-25000">
                    <a:ea typeface="宋体" panose="02010600030101010101" pitchFamily="2" charset="-122"/>
                  </a:rPr>
                  <a:t>1</a:t>
                </a:r>
              </a:p>
            </p:txBody>
          </p:sp>
          <p:sp>
            <p:nvSpPr>
              <p:cNvPr id="101392" name="Text Box 13"/>
              <p:cNvSpPr txBox="1">
                <a:spLocks noChangeArrowheads="1"/>
              </p:cNvSpPr>
              <p:nvPr/>
            </p:nvSpPr>
            <p:spPr bwMode="auto">
              <a:xfrm>
                <a:off x="2316" y="2348"/>
                <a:ext cx="24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Q</a:t>
                </a:r>
                <a:r>
                  <a:rPr lang="en-US" altLang="zh-CN" sz="1200" baseline="-25000">
                    <a:ea typeface="宋体" panose="02010600030101010101" pitchFamily="2" charset="-122"/>
                  </a:rPr>
                  <a:t>2</a:t>
                </a:r>
              </a:p>
            </p:txBody>
          </p:sp>
          <p:sp>
            <p:nvSpPr>
              <p:cNvPr id="101393" name="Rectangle 14"/>
              <p:cNvSpPr>
                <a:spLocks noChangeArrowheads="1"/>
              </p:cNvSpPr>
              <p:nvPr/>
            </p:nvSpPr>
            <p:spPr bwMode="auto">
              <a:xfrm>
                <a:off x="1740" y="2344"/>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101394" name="Text Box 15"/>
              <p:cNvSpPr txBox="1">
                <a:spLocks noChangeArrowheads="1"/>
              </p:cNvSpPr>
              <p:nvPr/>
            </p:nvSpPr>
            <p:spPr bwMode="auto">
              <a:xfrm>
                <a:off x="1632" y="1824"/>
                <a:ext cx="52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a:ea typeface="宋体" panose="02010600030101010101" pitchFamily="2" charset="-122"/>
                  </a:rPr>
                  <a:t>Counter 1</a:t>
                </a:r>
              </a:p>
            </p:txBody>
          </p:sp>
          <p:sp>
            <p:nvSpPr>
              <p:cNvPr id="101395" name="Text Box 16"/>
              <p:cNvSpPr txBox="1">
                <a:spLocks noChangeArrowheads="1"/>
              </p:cNvSpPr>
              <p:nvPr/>
            </p:nvSpPr>
            <p:spPr bwMode="auto">
              <a:xfrm>
                <a:off x="3360" y="1818"/>
                <a:ext cx="52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a:ea typeface="宋体" panose="02010600030101010101" pitchFamily="2" charset="-122"/>
                  </a:rPr>
                  <a:t>Counter 2</a:t>
                </a:r>
              </a:p>
            </p:txBody>
          </p:sp>
          <p:sp>
            <p:nvSpPr>
              <p:cNvPr id="101396" name="Rectangle 17"/>
              <p:cNvSpPr>
                <a:spLocks noChangeArrowheads="1"/>
              </p:cNvSpPr>
              <p:nvPr/>
            </p:nvSpPr>
            <p:spPr bwMode="auto">
              <a:xfrm>
                <a:off x="3456" y="2352"/>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101397" name="Rectangle 18"/>
              <p:cNvSpPr>
                <a:spLocks noChangeArrowheads="1"/>
              </p:cNvSpPr>
              <p:nvPr/>
            </p:nvSpPr>
            <p:spPr bwMode="auto">
              <a:xfrm>
                <a:off x="1660" y="2050"/>
                <a:ext cx="32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CTEN</a:t>
                </a:r>
                <a:endParaRPr lang="en-US" altLang="zh-CN" sz="1200">
                  <a:ea typeface="宋体" panose="02010600030101010101" pitchFamily="2" charset="-122"/>
                </a:endParaRPr>
              </a:p>
            </p:txBody>
          </p:sp>
          <p:sp>
            <p:nvSpPr>
              <p:cNvPr id="101398" name="Rectangle 19"/>
              <p:cNvSpPr>
                <a:spLocks noChangeArrowheads="1"/>
              </p:cNvSpPr>
              <p:nvPr/>
            </p:nvSpPr>
            <p:spPr bwMode="auto">
              <a:xfrm>
                <a:off x="3360" y="2064"/>
                <a:ext cx="32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CTEN</a:t>
                </a:r>
                <a:endParaRPr lang="en-US" altLang="zh-CN" sz="1200">
                  <a:ea typeface="宋体" panose="02010600030101010101" pitchFamily="2" charset="-122"/>
                </a:endParaRPr>
              </a:p>
            </p:txBody>
          </p:sp>
          <p:sp>
            <p:nvSpPr>
              <p:cNvPr id="101399" name="Text Box 20"/>
              <p:cNvSpPr txBox="1">
                <a:spLocks noChangeArrowheads="1"/>
              </p:cNvSpPr>
              <p:nvPr/>
            </p:nvSpPr>
            <p:spPr bwMode="auto">
              <a:xfrm>
                <a:off x="1776" y="2160"/>
                <a:ext cx="7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a:ea typeface="宋体" panose="02010600030101010101" pitchFamily="2" charset="-122"/>
                  </a:rPr>
                  <a:t>CTR DIV 16</a:t>
                </a:r>
              </a:p>
            </p:txBody>
          </p:sp>
          <p:sp>
            <p:nvSpPr>
              <p:cNvPr id="101400" name="Text Box 21"/>
              <p:cNvSpPr txBox="1">
                <a:spLocks noChangeArrowheads="1"/>
              </p:cNvSpPr>
              <p:nvPr/>
            </p:nvSpPr>
            <p:spPr bwMode="auto">
              <a:xfrm>
                <a:off x="3600" y="2160"/>
                <a:ext cx="7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a:ea typeface="宋体" panose="02010600030101010101" pitchFamily="2" charset="-122"/>
                  </a:rPr>
                  <a:t>CTR DIV 16</a:t>
                </a:r>
              </a:p>
            </p:txBody>
          </p:sp>
          <p:sp>
            <p:nvSpPr>
              <p:cNvPr id="101401" name="Text Box 22"/>
              <p:cNvSpPr txBox="1">
                <a:spLocks noChangeArrowheads="1"/>
              </p:cNvSpPr>
              <p:nvPr/>
            </p:nvSpPr>
            <p:spPr bwMode="auto">
              <a:xfrm>
                <a:off x="2448" y="2352"/>
                <a:ext cx="24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Q</a:t>
                </a:r>
                <a:r>
                  <a:rPr lang="en-US" altLang="zh-CN" sz="1200" baseline="-25000">
                    <a:ea typeface="宋体" panose="02010600030101010101" pitchFamily="2" charset="-122"/>
                  </a:rPr>
                  <a:t>3</a:t>
                </a:r>
              </a:p>
            </p:txBody>
          </p:sp>
          <p:sp>
            <p:nvSpPr>
              <p:cNvPr id="101402" name="Text Box 23"/>
              <p:cNvSpPr txBox="1">
                <a:spLocks noChangeArrowheads="1"/>
              </p:cNvSpPr>
              <p:nvPr/>
            </p:nvSpPr>
            <p:spPr bwMode="auto">
              <a:xfrm>
                <a:off x="3792" y="2356"/>
                <a:ext cx="24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Q</a:t>
                </a:r>
                <a:r>
                  <a:rPr lang="en-US" altLang="zh-CN" sz="1200" baseline="-25000">
                    <a:ea typeface="宋体" panose="02010600030101010101" pitchFamily="2" charset="-122"/>
                  </a:rPr>
                  <a:t>0</a:t>
                </a:r>
              </a:p>
            </p:txBody>
          </p:sp>
          <p:sp>
            <p:nvSpPr>
              <p:cNvPr id="101403" name="Text Box 24"/>
              <p:cNvSpPr txBox="1">
                <a:spLocks noChangeArrowheads="1"/>
              </p:cNvSpPr>
              <p:nvPr/>
            </p:nvSpPr>
            <p:spPr bwMode="auto">
              <a:xfrm>
                <a:off x="3924" y="2356"/>
                <a:ext cx="27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Q</a:t>
                </a:r>
                <a:r>
                  <a:rPr lang="en-US" altLang="zh-CN" sz="1200" baseline="-25000">
                    <a:ea typeface="宋体" panose="02010600030101010101" pitchFamily="2" charset="-122"/>
                  </a:rPr>
                  <a:t>1</a:t>
                </a:r>
              </a:p>
            </p:txBody>
          </p:sp>
          <p:sp>
            <p:nvSpPr>
              <p:cNvPr id="101404" name="Text Box 25"/>
              <p:cNvSpPr txBox="1">
                <a:spLocks noChangeArrowheads="1"/>
              </p:cNvSpPr>
              <p:nvPr/>
            </p:nvSpPr>
            <p:spPr bwMode="auto">
              <a:xfrm>
                <a:off x="4056" y="2352"/>
                <a:ext cx="24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Q</a:t>
                </a:r>
                <a:r>
                  <a:rPr lang="en-US" altLang="zh-CN" sz="1200" baseline="-25000">
                    <a:ea typeface="宋体" panose="02010600030101010101" pitchFamily="2" charset="-122"/>
                  </a:rPr>
                  <a:t>2</a:t>
                </a:r>
              </a:p>
            </p:txBody>
          </p:sp>
          <p:sp>
            <p:nvSpPr>
              <p:cNvPr id="101405" name="Text Box 26"/>
              <p:cNvSpPr txBox="1">
                <a:spLocks noChangeArrowheads="1"/>
              </p:cNvSpPr>
              <p:nvPr/>
            </p:nvSpPr>
            <p:spPr bwMode="auto">
              <a:xfrm>
                <a:off x="4188" y="2356"/>
                <a:ext cx="24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Q</a:t>
                </a:r>
                <a:r>
                  <a:rPr lang="en-US" altLang="zh-CN" sz="1200" baseline="-25000">
                    <a:ea typeface="宋体" panose="02010600030101010101" pitchFamily="2" charset="-122"/>
                  </a:rPr>
                  <a:t>3</a:t>
                </a:r>
              </a:p>
            </p:txBody>
          </p:sp>
          <p:sp>
            <p:nvSpPr>
              <p:cNvPr id="101406" name="Rectangle 27"/>
              <p:cNvSpPr>
                <a:spLocks noChangeArrowheads="1"/>
              </p:cNvSpPr>
              <p:nvPr/>
            </p:nvSpPr>
            <p:spPr bwMode="auto">
              <a:xfrm>
                <a:off x="2544" y="2064"/>
                <a:ext cx="22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TC</a:t>
                </a:r>
                <a:endParaRPr lang="en-US" altLang="zh-CN" sz="1200">
                  <a:ea typeface="宋体" panose="02010600030101010101" pitchFamily="2" charset="-122"/>
                </a:endParaRPr>
              </a:p>
            </p:txBody>
          </p:sp>
          <p:sp>
            <p:nvSpPr>
              <p:cNvPr id="101407" name="Rectangle 28"/>
              <p:cNvSpPr>
                <a:spLocks noChangeArrowheads="1"/>
              </p:cNvSpPr>
              <p:nvPr/>
            </p:nvSpPr>
            <p:spPr bwMode="auto">
              <a:xfrm>
                <a:off x="4272" y="2064"/>
                <a:ext cx="22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TC</a:t>
                </a:r>
                <a:endParaRPr lang="en-US" altLang="zh-CN" sz="1200">
                  <a:ea typeface="宋体" panose="02010600030101010101" pitchFamily="2" charset="-122"/>
                </a:endParaRPr>
              </a:p>
            </p:txBody>
          </p:sp>
          <p:sp>
            <p:nvSpPr>
              <p:cNvPr id="101408" name="Text Box 29"/>
              <p:cNvSpPr txBox="1">
                <a:spLocks noChangeArrowheads="1"/>
              </p:cNvSpPr>
              <p:nvPr/>
            </p:nvSpPr>
            <p:spPr bwMode="auto">
              <a:xfrm>
                <a:off x="1296" y="2496"/>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i="1">
                    <a:solidFill>
                      <a:srgbClr val="FF0000"/>
                    </a:solidFill>
                    <a:ea typeface="宋体" panose="02010600030101010101" pitchFamily="2" charset="-122"/>
                  </a:rPr>
                  <a:t>f</a:t>
                </a:r>
                <a:r>
                  <a:rPr lang="en-US" altLang="zh-CN" sz="1400" baseline="-25000">
                    <a:solidFill>
                      <a:srgbClr val="FF0000"/>
                    </a:solidFill>
                    <a:ea typeface="宋体" panose="02010600030101010101" pitchFamily="2" charset="-122"/>
                  </a:rPr>
                  <a:t>in</a:t>
                </a:r>
              </a:p>
            </p:txBody>
          </p:sp>
        </p:grpSp>
      </p:grpSp>
      <p:sp>
        <p:nvSpPr>
          <p:cNvPr id="101383" name="Rectangle 30"/>
          <p:cNvSpPr>
            <a:spLocks noChangeArrowheads="1"/>
          </p:cNvSpPr>
          <p:nvPr/>
        </p:nvSpPr>
        <p:spPr bwMode="auto">
          <a:xfrm>
            <a:off x="4724400" y="4714875"/>
            <a:ext cx="457200" cy="4572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01384" name="Rectangle 31"/>
          <p:cNvSpPr>
            <a:spLocks noChangeArrowheads="1"/>
          </p:cNvSpPr>
          <p:nvPr/>
        </p:nvSpPr>
        <p:spPr bwMode="auto">
          <a:xfrm>
            <a:off x="7239000" y="4943475"/>
            <a:ext cx="457200" cy="4572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01385" name="Text Box 32"/>
          <p:cNvSpPr txBox="1">
            <a:spLocks noChangeArrowheads="1"/>
          </p:cNvSpPr>
          <p:nvPr/>
        </p:nvSpPr>
        <p:spPr bwMode="auto">
          <a:xfrm>
            <a:off x="7010400" y="48133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i="1">
                <a:solidFill>
                  <a:srgbClr val="FF3300"/>
                </a:solidFill>
                <a:ea typeface="宋体" panose="02010600030101010101" pitchFamily="2" charset="-122"/>
              </a:rPr>
              <a:t>f</a:t>
            </a:r>
            <a:r>
              <a:rPr lang="en-US" altLang="zh-CN" sz="1400" i="1" baseline="-25000">
                <a:solidFill>
                  <a:srgbClr val="FF3300"/>
                </a:solidFill>
                <a:ea typeface="宋体" panose="02010600030101010101" pitchFamily="2" charset="-122"/>
              </a:rPr>
              <a:t>out</a:t>
            </a:r>
          </a:p>
        </p:txBody>
      </p:sp>
      <p:sp>
        <p:nvSpPr>
          <p:cNvPr id="33" name="圆角矩形 32"/>
          <p:cNvSpPr/>
          <p:nvPr/>
        </p:nvSpPr>
        <p:spPr bwMode="auto">
          <a:xfrm>
            <a:off x="7696200" y="914400"/>
            <a:ext cx="9144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smtClean="0">
                <a:ln>
                  <a:noFill/>
                </a:ln>
                <a:solidFill>
                  <a:schemeClr val="tx1"/>
                </a:solidFill>
                <a:effectLst/>
                <a:latin typeface="Times New Roman" panose="02020603050405020304" pitchFamily="18" charset="0"/>
              </a:rPr>
              <a:t>d</a:t>
            </a:r>
            <a:endParaRPr kumimoji="0" lang="zh-CN" altLang="en-US" sz="3200" b="0" i="0" u="none" strike="noStrike" cap="none" normalizeH="0" baseline="0" dirty="0" smtClean="0">
              <a:ln>
                <a:noFill/>
              </a:ln>
              <a:solidFill>
                <a:schemeClr val="tx1"/>
              </a:solidFill>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ChangeArrowheads="1"/>
          </p:cNvSpPr>
          <p:nvPr/>
        </p:nvSpPr>
        <p:spPr bwMode="auto">
          <a:xfrm>
            <a:off x="3200400" y="1981200"/>
            <a:ext cx="2819400" cy="3429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03427" name="Text Box 8"/>
          <p:cNvSpPr txBox="1">
            <a:spLocks noChangeArrowheads="1"/>
          </p:cNvSpPr>
          <p:nvPr/>
        </p:nvSpPr>
        <p:spPr bwMode="auto">
          <a:xfrm>
            <a:off x="3657600" y="2057400"/>
            <a:ext cx="1828800" cy="319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dirty="0">
                <a:ea typeface="宋体" panose="02010600030101010101" pitchFamily="2" charset="-122"/>
              </a:rPr>
              <a:t>Answers:</a:t>
            </a:r>
          </a:p>
          <a:p>
            <a:pPr eaLnBrk="1" hangingPunct="1">
              <a:spcBef>
                <a:spcPct val="50000"/>
              </a:spcBef>
            </a:pPr>
            <a:r>
              <a:rPr lang="en-US" altLang="zh-CN" dirty="0">
                <a:ea typeface="宋体" panose="02010600030101010101" pitchFamily="2" charset="-122"/>
              </a:rPr>
              <a:t>1.  a</a:t>
            </a:r>
          </a:p>
          <a:p>
            <a:pPr eaLnBrk="1" hangingPunct="1">
              <a:spcBef>
                <a:spcPct val="50000"/>
              </a:spcBef>
            </a:pPr>
            <a:r>
              <a:rPr lang="en-US" altLang="zh-CN" dirty="0">
                <a:ea typeface="宋体" panose="02010600030101010101" pitchFamily="2" charset="-122"/>
              </a:rPr>
              <a:t>2.  d</a:t>
            </a:r>
          </a:p>
          <a:p>
            <a:pPr eaLnBrk="1" hangingPunct="1">
              <a:spcBef>
                <a:spcPct val="50000"/>
              </a:spcBef>
            </a:pPr>
            <a:r>
              <a:rPr lang="en-US" altLang="zh-CN" dirty="0">
                <a:ea typeface="宋体" panose="02010600030101010101" pitchFamily="2" charset="-122"/>
              </a:rPr>
              <a:t>3.  c</a:t>
            </a:r>
          </a:p>
          <a:p>
            <a:pPr eaLnBrk="1" hangingPunct="1">
              <a:spcBef>
                <a:spcPct val="50000"/>
              </a:spcBef>
            </a:pPr>
            <a:r>
              <a:rPr lang="en-US" altLang="zh-CN" dirty="0">
                <a:ea typeface="宋体" panose="02010600030101010101" pitchFamily="2" charset="-122"/>
              </a:rPr>
              <a:t>4.  d</a:t>
            </a:r>
          </a:p>
          <a:p>
            <a:pPr eaLnBrk="1" hangingPunct="1">
              <a:spcBef>
                <a:spcPct val="50000"/>
              </a:spcBef>
            </a:pPr>
            <a:r>
              <a:rPr lang="en-US" altLang="zh-CN" dirty="0">
                <a:ea typeface="宋体" panose="02010600030101010101" pitchFamily="2" charset="-122"/>
              </a:rPr>
              <a:t>5.  b</a:t>
            </a:r>
          </a:p>
        </p:txBody>
      </p:sp>
      <p:sp>
        <p:nvSpPr>
          <p:cNvPr id="103428" name="Text Box 9"/>
          <p:cNvSpPr txBox="1">
            <a:spLocks noChangeArrowheads="1"/>
          </p:cNvSpPr>
          <p:nvPr/>
        </p:nvSpPr>
        <p:spPr bwMode="auto">
          <a:xfrm>
            <a:off x="4800600" y="2590800"/>
            <a:ext cx="1752600" cy="319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dirty="0">
                <a:ea typeface="宋体" panose="02010600030101010101" pitchFamily="2" charset="-122"/>
              </a:rPr>
              <a:t>6.  c</a:t>
            </a:r>
          </a:p>
          <a:p>
            <a:pPr eaLnBrk="1" hangingPunct="1">
              <a:spcBef>
                <a:spcPct val="50000"/>
              </a:spcBef>
            </a:pPr>
            <a:r>
              <a:rPr lang="en-US" altLang="zh-CN" dirty="0">
                <a:ea typeface="宋体" panose="02010600030101010101" pitchFamily="2" charset="-122"/>
              </a:rPr>
              <a:t>7.  a</a:t>
            </a:r>
          </a:p>
          <a:p>
            <a:pPr eaLnBrk="1" hangingPunct="1">
              <a:spcBef>
                <a:spcPct val="50000"/>
              </a:spcBef>
            </a:pPr>
            <a:r>
              <a:rPr lang="en-US" altLang="zh-CN" dirty="0">
                <a:ea typeface="宋体" panose="02010600030101010101" pitchFamily="2" charset="-122"/>
              </a:rPr>
              <a:t>8.  b</a:t>
            </a:r>
          </a:p>
          <a:p>
            <a:pPr eaLnBrk="1" hangingPunct="1">
              <a:spcBef>
                <a:spcPct val="50000"/>
              </a:spcBef>
            </a:pPr>
            <a:r>
              <a:rPr lang="en-US" altLang="zh-CN" dirty="0">
                <a:ea typeface="宋体" panose="02010600030101010101" pitchFamily="2" charset="-122"/>
              </a:rPr>
              <a:t>9.  b</a:t>
            </a:r>
          </a:p>
          <a:p>
            <a:pPr eaLnBrk="1" hangingPunct="1">
              <a:spcBef>
                <a:spcPct val="50000"/>
              </a:spcBef>
            </a:pPr>
            <a:r>
              <a:rPr lang="en-US" altLang="zh-CN" dirty="0">
                <a:ea typeface="宋体" panose="02010600030101010101" pitchFamily="2" charset="-122"/>
              </a:rPr>
              <a:t>10. d</a:t>
            </a:r>
          </a:p>
          <a:p>
            <a:pPr eaLnBrk="1" hangingPunct="1">
              <a:spcBef>
                <a:spcPct val="50000"/>
              </a:spcBef>
            </a:pPr>
            <a:endParaRPr lang="en-US" altLang="zh-CN" dirty="0">
              <a:ea typeface="宋体" panose="02010600030101010101" pitchFamily="2" charset="-122"/>
            </a:endParaRPr>
          </a:p>
        </p:txBody>
      </p:sp>
      <p:sp>
        <p:nvSpPr>
          <p:cNvPr id="103429" name="WordArt 10" descr="White marble"/>
          <p:cNvSpPr>
            <a:spLocks noChangeArrowheads="1" noChangeShapeType="1" noTextEdit="1"/>
          </p:cNvSpPr>
          <p:nvPr/>
        </p:nvSpPr>
        <p:spPr bwMode="auto">
          <a:xfrm>
            <a:off x="3886200" y="381000"/>
            <a:ext cx="1371600" cy="4572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altLang="zh-CN" sz="3600" kern="10">
                <a:ln w="9525">
                  <a:round/>
                  <a:headEnd/>
                  <a:tailEnd/>
                </a:ln>
                <a:blipFill dpi="0" rotWithShape="0">
                  <a:blip r:embed="rId3"/>
                  <a:srcRect/>
                  <a:tile tx="0" ty="0" sx="100000" sy="100000" flip="none" algn="tl"/>
                </a:blipFill>
                <a:cs typeface="Times New Roman" panose="02020603050405020304" pitchFamily="18" charset="0"/>
              </a:rPr>
              <a:t>Quiz</a:t>
            </a:r>
            <a:endParaRPr lang="zh-CN" altLang="en-US" sz="3600" kern="10">
              <a:ln w="9525">
                <a:round/>
                <a:headEnd/>
                <a:tailEnd/>
              </a:ln>
              <a:blipFill dpi="0" rotWithShape="0">
                <a:blip r:embed="rId3"/>
                <a:srcRect/>
                <a:tile tx="0" ty="0" sx="100000" sy="100000" flip="none" algn="tl"/>
              </a:blipFill>
              <a:cs typeface="Times New Roman" panose="02020603050405020304" pitchFamily="18" charset="0"/>
            </a:endParaRPr>
          </a:p>
        </p:txBody>
      </p:sp>
    </p:spTree>
  </p:cSld>
  <p:clrMapOvr>
    <a:masterClrMapping/>
  </p:clrMapOvr>
  <p:transition>
    <p:split orient="ver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a:t>
            </a:r>
            <a:endParaRPr lang="zh-CN" altLang="en-US" dirty="0"/>
          </a:p>
        </p:txBody>
      </p:sp>
      <p:sp>
        <p:nvSpPr>
          <p:cNvPr id="3" name="内容占位符 2"/>
          <p:cNvSpPr>
            <a:spLocks noGrp="1"/>
          </p:cNvSpPr>
          <p:nvPr>
            <p:ph idx="1"/>
          </p:nvPr>
        </p:nvSpPr>
        <p:spPr>
          <a:xfrm>
            <a:off x="381000" y="1447800"/>
            <a:ext cx="8305800" cy="4729163"/>
          </a:xfrm>
        </p:spPr>
        <p:txBody>
          <a:bodyPr/>
          <a:lstStyle/>
          <a:p>
            <a:r>
              <a:rPr lang="en-US" altLang="zh-CN" sz="3600" dirty="0" smtClean="0"/>
              <a:t>1. Design a modulu-13 binary counter.</a:t>
            </a:r>
          </a:p>
          <a:p>
            <a:pPr lvl="1"/>
            <a:r>
              <a:rPr lang="en-US" altLang="zh-CN" sz="3200" dirty="0"/>
              <a:t>1) </a:t>
            </a:r>
            <a:r>
              <a:rPr lang="en-US" altLang="zh-CN" sz="3200" dirty="0" smtClean="0"/>
              <a:t>asynchronous</a:t>
            </a:r>
          </a:p>
          <a:p>
            <a:pPr lvl="1"/>
            <a:r>
              <a:rPr lang="en-US" altLang="zh-CN" sz="3200" dirty="0" smtClean="0"/>
              <a:t>2)</a:t>
            </a:r>
            <a:r>
              <a:rPr lang="en-US" altLang="zh-CN" sz="3200" dirty="0"/>
              <a:t> </a:t>
            </a:r>
            <a:r>
              <a:rPr lang="en-US" altLang="zh-CN" sz="3200" dirty="0" smtClean="0"/>
              <a:t>synchronous</a:t>
            </a:r>
          </a:p>
          <a:p>
            <a:r>
              <a:rPr lang="en-US" altLang="zh-CN" sz="3600" dirty="0" smtClean="0"/>
              <a:t>2. Design a synchronous counter to produce the 3-bit gray code sequences:000,001,011,010,110,111,101,100,000…</a:t>
            </a:r>
          </a:p>
        </p:txBody>
      </p:sp>
    </p:spTree>
    <p:extLst>
      <p:ext uri="{BB962C8B-B14F-4D97-AF65-F5344CB8AC3E}">
        <p14:creationId xmlns:p14="http://schemas.microsoft.com/office/powerpoint/2010/main" val="38209578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SH2507-cr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57699" name="Text Box 3"/>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26628" name="Rectangle 4"/>
          <p:cNvSpPr>
            <a:spLocks noChangeArrowheads="1"/>
          </p:cNvSpPr>
          <p:nvPr/>
        </p:nvSpPr>
        <p:spPr bwMode="auto">
          <a:xfrm>
            <a:off x="914400" y="1143000"/>
            <a:ext cx="4002088"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a:solidFill>
                  <a:srgbClr val="FFFF99"/>
                </a:solidFill>
                <a:ea typeface="宋体" panose="02010600030101010101" pitchFamily="2" charset="-122"/>
              </a:rPr>
              <a:t>Asynchronous Decade Counter</a:t>
            </a:r>
          </a:p>
        </p:txBody>
      </p:sp>
      <p:sp>
        <p:nvSpPr>
          <p:cNvPr id="26629" name="Text Box 5"/>
          <p:cNvSpPr txBox="1">
            <a:spLocks noChangeArrowheads="1"/>
          </p:cNvSpPr>
          <p:nvPr/>
        </p:nvSpPr>
        <p:spPr bwMode="auto">
          <a:xfrm>
            <a:off x="1066800" y="1752600"/>
            <a:ext cx="71628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dirty="0">
                <a:ea typeface="宋体" panose="02010600030101010101" pitchFamily="2" charset="-122"/>
              </a:rPr>
              <a:t>When </a:t>
            </a:r>
            <a:r>
              <a:rPr lang="en-US" altLang="zh-CN" i="1" dirty="0">
                <a:ea typeface="宋体" panose="02010600030101010101" pitchFamily="2" charset="-122"/>
              </a:rPr>
              <a:t>Q</a:t>
            </a:r>
            <a:r>
              <a:rPr lang="en-US" altLang="zh-CN" baseline="-25000" dirty="0">
                <a:ea typeface="宋体" panose="02010600030101010101" pitchFamily="2" charset="-122"/>
              </a:rPr>
              <a:t>1</a:t>
            </a:r>
            <a:r>
              <a:rPr lang="en-US" altLang="zh-CN" dirty="0">
                <a:ea typeface="宋体" panose="02010600030101010101" pitchFamily="2" charset="-122"/>
              </a:rPr>
              <a:t> and </a:t>
            </a:r>
            <a:r>
              <a:rPr lang="en-US" altLang="zh-CN" i="1" dirty="0">
                <a:ea typeface="宋体" panose="02010600030101010101" pitchFamily="2" charset="-122"/>
              </a:rPr>
              <a:t>Q</a:t>
            </a:r>
            <a:r>
              <a:rPr lang="en-US" altLang="zh-CN" baseline="-25000" dirty="0">
                <a:ea typeface="宋体" panose="02010600030101010101" pitchFamily="2" charset="-122"/>
              </a:rPr>
              <a:t>3</a:t>
            </a:r>
            <a:r>
              <a:rPr lang="en-US" altLang="zh-CN" dirty="0">
                <a:ea typeface="宋体" panose="02010600030101010101" pitchFamily="2" charset="-122"/>
              </a:rPr>
              <a:t> are HIGH together, the counter is cleared by a “glitch</a:t>
            </a:r>
            <a:r>
              <a:rPr lang="en-US" altLang="zh-CN" sz="2000" dirty="0">
                <a:ea typeface="宋体" panose="02010600030101010101" pitchFamily="2" charset="-122"/>
              </a:rPr>
              <a:t>(</a:t>
            </a:r>
            <a:r>
              <a:rPr lang="zh-CN" altLang="en-US" sz="2000" dirty="0">
                <a:ea typeface="宋体" panose="02010600030101010101" pitchFamily="2" charset="-122"/>
              </a:rPr>
              <a:t>毛刺</a:t>
            </a:r>
            <a:r>
              <a:rPr lang="en-US" altLang="zh-CN" sz="2000" dirty="0">
                <a:ea typeface="宋体" panose="02010600030101010101" pitchFamily="2" charset="-122"/>
              </a:rPr>
              <a:t>)</a:t>
            </a:r>
            <a:r>
              <a:rPr lang="en-US" altLang="zh-CN" dirty="0">
                <a:ea typeface="宋体" panose="02010600030101010101" pitchFamily="2" charset="-122"/>
              </a:rPr>
              <a:t>” on the </a:t>
            </a:r>
            <a:r>
              <a:rPr lang="en-US" altLang="zh-CN" i="1" dirty="0">
                <a:ea typeface="宋体" panose="02010600030101010101" pitchFamily="2" charset="-122"/>
              </a:rPr>
              <a:t>CLR</a:t>
            </a:r>
            <a:r>
              <a:rPr lang="en-US" altLang="zh-CN" dirty="0">
                <a:ea typeface="宋体" panose="02010600030101010101" pitchFamily="2" charset="-122"/>
              </a:rPr>
              <a:t> line. </a:t>
            </a:r>
          </a:p>
        </p:txBody>
      </p:sp>
      <p:graphicFrame>
        <p:nvGraphicFramePr>
          <p:cNvPr id="26630" name="Object 29"/>
          <p:cNvGraphicFramePr>
            <a:graphicFrameLocks noChangeAspect="1"/>
          </p:cNvGraphicFramePr>
          <p:nvPr/>
        </p:nvGraphicFramePr>
        <p:xfrm>
          <a:off x="2133600" y="2878138"/>
          <a:ext cx="5638800" cy="3065462"/>
        </p:xfrm>
        <a:graphic>
          <a:graphicData uri="http://schemas.openxmlformats.org/presentationml/2006/ole">
            <mc:AlternateContent xmlns:mc="http://schemas.openxmlformats.org/markup-compatibility/2006">
              <mc:Choice xmlns:v="urn:schemas-microsoft-com:vml" Requires="v">
                <p:oleObj spid="_x0000_s26725" name="CorelDRAW" r:id="rId6" imgW="3757061" imgH="2043704" progId="CorelDRAW.Graphic.13">
                  <p:embed/>
                </p:oleObj>
              </mc:Choice>
              <mc:Fallback>
                <p:oleObj name="CorelDRAW" r:id="rId6" imgW="3757061" imgH="2043704" progId="CorelDRAW.Graphic.13">
                  <p:embed/>
                  <p:pic>
                    <p:nvPicPr>
                      <p:cNvPr id="0"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2878138"/>
                        <a:ext cx="5638800" cy="306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1" name="Rectangle 30"/>
          <p:cNvSpPr>
            <a:spLocks noChangeArrowheads="1"/>
          </p:cNvSpPr>
          <p:nvPr/>
        </p:nvSpPr>
        <p:spPr bwMode="auto">
          <a:xfrm>
            <a:off x="1598613" y="2922588"/>
            <a:ext cx="3825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600" i="1">
                <a:solidFill>
                  <a:srgbClr val="000000"/>
                </a:solidFill>
                <a:latin typeface="Times" panose="02020603050405020304" pitchFamily="18" charset="0"/>
                <a:ea typeface="宋体" panose="02010600030101010101" pitchFamily="2" charset="-122"/>
              </a:rPr>
              <a:t>CLK</a:t>
            </a:r>
            <a:endParaRPr lang="en-US" altLang="zh-CN" sz="1600">
              <a:ea typeface="宋体" panose="02010600030101010101" pitchFamily="2" charset="-122"/>
            </a:endParaRPr>
          </a:p>
        </p:txBody>
      </p:sp>
      <p:sp>
        <p:nvSpPr>
          <p:cNvPr id="26632" name="Text Box 31"/>
          <p:cNvSpPr txBox="1">
            <a:spLocks noChangeArrowheads="1"/>
          </p:cNvSpPr>
          <p:nvPr/>
        </p:nvSpPr>
        <p:spPr bwMode="auto">
          <a:xfrm>
            <a:off x="1676400" y="3259138"/>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i="1">
                <a:solidFill>
                  <a:srgbClr val="FF0000"/>
                </a:solidFill>
                <a:ea typeface="宋体" panose="02010600030101010101" pitchFamily="2" charset="-122"/>
              </a:rPr>
              <a:t>Q</a:t>
            </a:r>
            <a:r>
              <a:rPr lang="en-US" altLang="zh-CN" sz="1600" baseline="-25000">
                <a:solidFill>
                  <a:srgbClr val="FF0000"/>
                </a:solidFill>
                <a:ea typeface="宋体" panose="02010600030101010101" pitchFamily="2" charset="-122"/>
              </a:rPr>
              <a:t>0</a:t>
            </a:r>
          </a:p>
        </p:txBody>
      </p:sp>
      <p:sp>
        <p:nvSpPr>
          <p:cNvPr id="26633" name="Text Box 32"/>
          <p:cNvSpPr txBox="1">
            <a:spLocks noChangeArrowheads="1"/>
          </p:cNvSpPr>
          <p:nvPr/>
        </p:nvSpPr>
        <p:spPr bwMode="auto">
          <a:xfrm>
            <a:off x="1676400" y="3760788"/>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i="1">
                <a:solidFill>
                  <a:srgbClr val="FF0000"/>
                </a:solidFill>
                <a:ea typeface="宋体" panose="02010600030101010101" pitchFamily="2" charset="-122"/>
              </a:rPr>
              <a:t>Q</a:t>
            </a:r>
            <a:r>
              <a:rPr lang="en-US" altLang="zh-CN" sz="1600" baseline="-25000">
                <a:solidFill>
                  <a:srgbClr val="FF0000"/>
                </a:solidFill>
                <a:ea typeface="宋体" panose="02010600030101010101" pitchFamily="2" charset="-122"/>
              </a:rPr>
              <a:t>1</a:t>
            </a:r>
          </a:p>
        </p:txBody>
      </p:sp>
      <p:sp>
        <p:nvSpPr>
          <p:cNvPr id="26634" name="Text Box 33"/>
          <p:cNvSpPr txBox="1">
            <a:spLocks noChangeArrowheads="1"/>
          </p:cNvSpPr>
          <p:nvPr/>
        </p:nvSpPr>
        <p:spPr bwMode="auto">
          <a:xfrm>
            <a:off x="1676400" y="4294188"/>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i="1">
                <a:solidFill>
                  <a:srgbClr val="FF0000"/>
                </a:solidFill>
                <a:ea typeface="宋体" panose="02010600030101010101" pitchFamily="2" charset="-122"/>
              </a:rPr>
              <a:t>Q</a:t>
            </a:r>
            <a:r>
              <a:rPr lang="en-US" altLang="zh-CN" sz="1600" baseline="-25000">
                <a:solidFill>
                  <a:srgbClr val="FF0000"/>
                </a:solidFill>
                <a:ea typeface="宋体" panose="02010600030101010101" pitchFamily="2" charset="-122"/>
              </a:rPr>
              <a:t>2</a:t>
            </a:r>
          </a:p>
        </p:txBody>
      </p:sp>
      <p:sp>
        <p:nvSpPr>
          <p:cNvPr id="26635" name="Text Box 34"/>
          <p:cNvSpPr txBox="1">
            <a:spLocks noChangeArrowheads="1"/>
          </p:cNvSpPr>
          <p:nvPr/>
        </p:nvSpPr>
        <p:spPr bwMode="auto">
          <a:xfrm>
            <a:off x="1676400" y="4827588"/>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i="1">
                <a:solidFill>
                  <a:srgbClr val="FF0000"/>
                </a:solidFill>
                <a:ea typeface="宋体" panose="02010600030101010101" pitchFamily="2" charset="-122"/>
              </a:rPr>
              <a:t>Q</a:t>
            </a:r>
            <a:r>
              <a:rPr lang="en-US" altLang="zh-CN" sz="1600" baseline="-25000">
                <a:solidFill>
                  <a:srgbClr val="FF0000"/>
                </a:solidFill>
                <a:ea typeface="宋体" panose="02010600030101010101" pitchFamily="2" charset="-122"/>
              </a:rPr>
              <a:t>3</a:t>
            </a:r>
          </a:p>
        </p:txBody>
      </p:sp>
      <p:sp>
        <p:nvSpPr>
          <p:cNvPr id="26636" name="Text Box 35"/>
          <p:cNvSpPr txBox="1">
            <a:spLocks noChangeArrowheads="1"/>
          </p:cNvSpPr>
          <p:nvPr/>
        </p:nvSpPr>
        <p:spPr bwMode="auto">
          <a:xfrm>
            <a:off x="1524000" y="5437188"/>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i="1">
                <a:solidFill>
                  <a:srgbClr val="FF0000"/>
                </a:solidFill>
                <a:ea typeface="宋体" panose="02010600030101010101" pitchFamily="2" charset="-122"/>
              </a:rPr>
              <a:t>CLR</a:t>
            </a:r>
            <a:endParaRPr lang="en-US" altLang="zh-CN" sz="1600" baseline="-25000">
              <a:solidFill>
                <a:srgbClr val="FF0000"/>
              </a:solidFill>
              <a:ea typeface="宋体" panose="02010600030101010101" pitchFamily="2" charset="-122"/>
            </a:endParaRPr>
          </a:p>
        </p:txBody>
      </p:sp>
      <p:sp>
        <p:nvSpPr>
          <p:cNvPr id="26637" name="Line 37"/>
          <p:cNvSpPr>
            <a:spLocks noChangeShapeType="1"/>
          </p:cNvSpPr>
          <p:nvPr/>
        </p:nvSpPr>
        <p:spPr bwMode="auto">
          <a:xfrm>
            <a:off x="4648200" y="2209800"/>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8" name="Line 41"/>
          <p:cNvSpPr>
            <a:spLocks noChangeShapeType="1"/>
          </p:cNvSpPr>
          <p:nvPr/>
        </p:nvSpPr>
        <p:spPr bwMode="auto">
          <a:xfrm>
            <a:off x="1655763" y="5508625"/>
            <a:ext cx="3048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9" name="Text Box 42"/>
          <p:cNvSpPr txBox="1">
            <a:spLocks noChangeArrowheads="1"/>
          </p:cNvSpPr>
          <p:nvPr/>
        </p:nvSpPr>
        <p:spPr bwMode="auto">
          <a:xfrm>
            <a:off x="6502400" y="3695700"/>
            <a:ext cx="696913" cy="3365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solidFill>
                  <a:srgbClr val="FF0000"/>
                </a:solidFill>
                <a:ea typeface="宋体" panose="02010600030101010101" pitchFamily="2" charset="-122"/>
              </a:rPr>
              <a:t>Glitch</a:t>
            </a:r>
          </a:p>
        </p:txBody>
      </p:sp>
      <p:sp>
        <p:nvSpPr>
          <p:cNvPr id="26640" name="Text Box 43"/>
          <p:cNvSpPr txBox="1">
            <a:spLocks noChangeArrowheads="1"/>
          </p:cNvSpPr>
          <p:nvPr/>
        </p:nvSpPr>
        <p:spPr bwMode="auto">
          <a:xfrm>
            <a:off x="6553200" y="5703888"/>
            <a:ext cx="696913" cy="3365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solidFill>
                  <a:srgbClr val="FF0000"/>
                </a:solidFill>
                <a:ea typeface="宋体" panose="02010600030101010101" pitchFamily="2" charset="-122"/>
              </a:rPr>
              <a:t>Glitch</a:t>
            </a:r>
          </a:p>
        </p:txBody>
      </p:sp>
      <p:sp>
        <p:nvSpPr>
          <p:cNvPr id="157740" name="Rectangle 44"/>
          <p:cNvSpPr>
            <a:spLocks noChangeArrowheads="1"/>
          </p:cNvSpPr>
          <p:nvPr/>
        </p:nvSpPr>
        <p:spPr bwMode="auto">
          <a:xfrm>
            <a:off x="2133600" y="2819400"/>
            <a:ext cx="6019800" cy="32004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xit" presetSubtype="8" fill="hold" grpId="0" nodeType="afterEffect">
                                  <p:stCondLst>
                                    <p:cond delay="0"/>
                                  </p:stCondLst>
                                  <p:childTnLst>
                                    <p:animEffect transition="out" filter="wipe(left)">
                                      <p:cBhvr>
                                        <p:cTn id="6" dur="1000"/>
                                        <p:tgtEl>
                                          <p:spTgt spid="157740"/>
                                        </p:tgtEl>
                                      </p:cBhvr>
                                    </p:animEffect>
                                    <p:set>
                                      <p:cBhvr>
                                        <p:cTn id="7" dur="1" fill="hold">
                                          <p:stCondLst>
                                            <p:cond delay="999"/>
                                          </p:stCondLst>
                                        </p:cTn>
                                        <p:tgtEl>
                                          <p:spTgt spid="1577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ChangeArrowheads="1"/>
          </p:cNvSpPr>
          <p:nvPr/>
        </p:nvSpPr>
        <p:spPr bwMode="auto">
          <a:xfrm>
            <a:off x="733425" y="685800"/>
            <a:ext cx="6283325" cy="830263"/>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dirty="0">
                <a:solidFill>
                  <a:srgbClr val="FFFF99"/>
                </a:solidFill>
                <a:ea typeface="宋体" panose="02010600030101010101" pitchFamily="2" charset="-122"/>
              </a:rPr>
              <a:t>Quick design a asynchronous module-K counter: </a:t>
            </a:r>
          </a:p>
          <a:p>
            <a:pPr eaLnBrk="1" hangingPunct="1"/>
            <a:r>
              <a:rPr lang="en-US" altLang="zh-CN" dirty="0">
                <a:solidFill>
                  <a:srgbClr val="FFFF99"/>
                </a:solidFill>
                <a:ea typeface="宋体" panose="02010600030101010101" pitchFamily="2" charset="-122"/>
              </a:rPr>
              <a:t>Counting from 0 to </a:t>
            </a:r>
            <a:r>
              <a:rPr lang="en-US" altLang="zh-CN" dirty="0" smtClean="0">
                <a:solidFill>
                  <a:srgbClr val="FFFF99"/>
                </a:solidFill>
                <a:ea typeface="宋体" panose="02010600030101010101" pitchFamily="2" charset="-122"/>
              </a:rPr>
              <a:t>K-1</a:t>
            </a:r>
            <a:endParaRPr lang="en-US" altLang="zh-CN" dirty="0">
              <a:solidFill>
                <a:srgbClr val="FFFF99"/>
              </a:solidFill>
              <a:ea typeface="宋体" panose="02010600030101010101" pitchFamily="2" charset="-122"/>
            </a:endParaRPr>
          </a:p>
        </p:txBody>
      </p:sp>
      <p:sp>
        <p:nvSpPr>
          <p:cNvPr id="28675" name="文本框 5"/>
          <p:cNvSpPr txBox="1">
            <a:spLocks noChangeArrowheads="1"/>
          </p:cNvSpPr>
          <p:nvPr/>
        </p:nvSpPr>
        <p:spPr bwMode="auto">
          <a:xfrm>
            <a:off x="842963" y="2052638"/>
            <a:ext cx="6105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a:ea typeface="宋体" panose="02010600030101010101" pitchFamily="2" charset="-122"/>
              </a:rPr>
              <a:t>2. Decide the number of flip-flops: 2</a:t>
            </a:r>
            <a:r>
              <a:rPr lang="en-US" altLang="zh-CN" baseline="30000">
                <a:ea typeface="宋体" panose="02010600030101010101" pitchFamily="2" charset="-122"/>
              </a:rPr>
              <a:t>n-1</a:t>
            </a:r>
            <a:r>
              <a:rPr lang="en-US" altLang="zh-CN">
                <a:ea typeface="宋体" panose="02010600030101010101" pitchFamily="2" charset="-122"/>
              </a:rPr>
              <a:t> &lt; K </a:t>
            </a:r>
            <a:r>
              <a:rPr lang="zh-CN" altLang="en-US">
                <a:ea typeface="宋体" panose="02010600030101010101" pitchFamily="2" charset="-122"/>
              </a:rPr>
              <a:t>≤</a:t>
            </a:r>
            <a:r>
              <a:rPr lang="en-US" altLang="zh-CN">
                <a:ea typeface="宋体" panose="02010600030101010101" pitchFamily="2" charset="-122"/>
              </a:rPr>
              <a:t> 2</a:t>
            </a:r>
            <a:r>
              <a:rPr lang="en-US" altLang="zh-CN" baseline="30000">
                <a:ea typeface="宋体" panose="02010600030101010101" pitchFamily="2" charset="-122"/>
              </a:rPr>
              <a:t>n</a:t>
            </a:r>
            <a:endParaRPr lang="zh-CN" altLang="en-US" baseline="30000">
              <a:ea typeface="宋体" panose="02010600030101010101" pitchFamily="2" charset="-122"/>
            </a:endParaRPr>
          </a:p>
        </p:txBody>
      </p:sp>
      <p:sp>
        <p:nvSpPr>
          <p:cNvPr id="7" name="文本框 6"/>
          <p:cNvSpPr txBox="1">
            <a:spLocks noChangeArrowheads="1"/>
          </p:cNvSpPr>
          <p:nvPr/>
        </p:nvSpPr>
        <p:spPr bwMode="auto">
          <a:xfrm>
            <a:off x="854075" y="2557463"/>
            <a:ext cx="75279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dirty="0">
                <a:ea typeface="宋体" panose="02010600030101010101" pitchFamily="2" charset="-122"/>
              </a:rPr>
              <a:t>3. Let all the flip-flops recycle back to 0 after the K-1 state.</a:t>
            </a:r>
          </a:p>
          <a:p>
            <a:pPr>
              <a:buFontTx/>
              <a:buAutoNum type="arabicParenR"/>
            </a:pPr>
            <a:r>
              <a:rPr lang="en-US" altLang="zh-CN" dirty="0">
                <a:ea typeface="宋体" panose="02010600030101010101" pitchFamily="2" charset="-122"/>
              </a:rPr>
              <a:t>K=2</a:t>
            </a:r>
            <a:r>
              <a:rPr lang="en-US" altLang="zh-CN" baseline="30000" dirty="0">
                <a:ea typeface="宋体" panose="02010600030101010101" pitchFamily="2" charset="-122"/>
              </a:rPr>
              <a:t>n</a:t>
            </a:r>
            <a:r>
              <a:rPr lang="en-US" altLang="zh-CN" dirty="0">
                <a:ea typeface="宋体" panose="02010600030101010101" pitchFamily="2" charset="-122"/>
              </a:rPr>
              <a:t>.</a:t>
            </a:r>
            <a:r>
              <a:rPr lang="zh-CN" altLang="en-US" dirty="0">
                <a:ea typeface="宋体" panose="02010600030101010101" pitchFamily="2" charset="-122"/>
              </a:rPr>
              <a:t> </a:t>
            </a:r>
            <a:endParaRPr lang="en-US" altLang="zh-CN" dirty="0">
              <a:ea typeface="宋体" panose="02010600030101010101" pitchFamily="2" charset="-122"/>
            </a:endParaRPr>
          </a:p>
          <a:p>
            <a:pPr>
              <a:buFontTx/>
              <a:buAutoNum type="arabicParenR"/>
            </a:pPr>
            <a:r>
              <a:rPr lang="en-US" altLang="zh-CN" dirty="0">
                <a:ea typeface="宋体" panose="02010600030101010101" pitchFamily="2" charset="-122"/>
              </a:rPr>
              <a:t>K&lt;2</a:t>
            </a:r>
            <a:r>
              <a:rPr lang="en-US" altLang="zh-CN" baseline="30000" dirty="0">
                <a:ea typeface="宋体" panose="02010600030101010101" pitchFamily="2" charset="-122"/>
              </a:rPr>
              <a:t>n</a:t>
            </a:r>
            <a:r>
              <a:rPr lang="en-US" altLang="zh-CN" dirty="0">
                <a:ea typeface="宋体" panose="02010600030101010101" pitchFamily="2" charset="-122"/>
              </a:rPr>
              <a:t>. One way to make it is to decode K</a:t>
            </a:r>
            <a:r>
              <a:rPr lang="zh-CN" altLang="en-US" dirty="0">
                <a:ea typeface="宋体" panose="02010600030101010101" pitchFamily="2" charset="-122"/>
              </a:rPr>
              <a:t> </a:t>
            </a:r>
            <a:r>
              <a:rPr lang="en-US" altLang="zh-CN" dirty="0">
                <a:ea typeface="宋体" panose="02010600030101010101" pitchFamily="2" charset="-122"/>
              </a:rPr>
              <a:t>with logic gates and connect the output to the clear inputs of the flip-flops.</a:t>
            </a:r>
            <a:endParaRPr lang="zh-CN" altLang="en-US" dirty="0">
              <a:ea typeface="宋体" panose="02010600030101010101" pitchFamily="2" charset="-122"/>
            </a:endParaRPr>
          </a:p>
        </p:txBody>
      </p:sp>
      <p:grpSp>
        <p:nvGrpSpPr>
          <p:cNvPr id="20" name="组合 19"/>
          <p:cNvGrpSpPr>
            <a:grpSpLocks/>
          </p:cNvGrpSpPr>
          <p:nvPr/>
        </p:nvGrpSpPr>
        <p:grpSpPr bwMode="auto">
          <a:xfrm>
            <a:off x="5562600" y="4191000"/>
            <a:ext cx="2971800" cy="1963738"/>
            <a:chOff x="5410200" y="4132262"/>
            <a:chExt cx="2971800" cy="1963738"/>
          </a:xfrm>
        </p:grpSpPr>
        <p:graphicFrame>
          <p:nvGraphicFramePr>
            <p:cNvPr id="28680" name="Object 6"/>
            <p:cNvGraphicFramePr>
              <a:graphicFrameLocks noChangeAspect="1"/>
            </p:cNvGraphicFramePr>
            <p:nvPr/>
          </p:nvGraphicFramePr>
          <p:xfrm>
            <a:off x="5791200" y="4132262"/>
            <a:ext cx="2057400" cy="1963738"/>
          </p:xfrm>
          <a:graphic>
            <a:graphicData uri="http://schemas.openxmlformats.org/presentationml/2006/ole">
              <mc:AlternateContent xmlns:mc="http://schemas.openxmlformats.org/markup-compatibility/2006">
                <mc:Choice xmlns:v="urn:schemas-microsoft-com:vml" Requires="v">
                  <p:oleObj spid="_x0000_s28771" name="CorelDRAW" r:id="rId4" imgW="1250001" imgH="1191565" progId="CorelDRAW.Graphic.13">
                    <p:embed/>
                  </p:oleObj>
                </mc:Choice>
                <mc:Fallback>
                  <p:oleObj name="CorelDRAW" r:id="rId4" imgW="1250001" imgH="1191565" progId="CorelDRAW.Graphic.1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4132262"/>
                          <a:ext cx="2057400" cy="196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81" name="Rectangle 7"/>
            <p:cNvSpPr>
              <a:spLocks noChangeArrowheads="1"/>
            </p:cNvSpPr>
            <p:nvPr/>
          </p:nvSpPr>
          <p:spPr bwMode="auto">
            <a:xfrm>
              <a:off x="6705600" y="4894262"/>
              <a:ext cx="3365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400" i="1">
                  <a:solidFill>
                    <a:srgbClr val="000000"/>
                  </a:solidFill>
                  <a:latin typeface="Times" panose="02020603050405020304" pitchFamily="18" charset="0"/>
                  <a:ea typeface="宋体" panose="02010600030101010101" pitchFamily="2" charset="-122"/>
                </a:rPr>
                <a:t>CLK</a:t>
              </a:r>
              <a:endParaRPr lang="en-US" altLang="zh-CN">
                <a:ea typeface="宋体" panose="02010600030101010101" pitchFamily="2" charset="-122"/>
              </a:endParaRPr>
            </a:p>
          </p:txBody>
        </p:sp>
        <p:sp>
          <p:nvSpPr>
            <p:cNvPr id="28682" name="Rectangle 8"/>
            <p:cNvSpPr>
              <a:spLocks noChangeArrowheads="1"/>
            </p:cNvSpPr>
            <p:nvPr/>
          </p:nvSpPr>
          <p:spPr bwMode="auto">
            <a:xfrm>
              <a:off x="6629400" y="4360862"/>
              <a:ext cx="1285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400" i="1">
                  <a:solidFill>
                    <a:srgbClr val="000000"/>
                  </a:solidFill>
                  <a:latin typeface="Times" panose="02020603050405020304" pitchFamily="18" charset="0"/>
                  <a:ea typeface="宋体" panose="02010600030101010101" pitchFamily="2" charset="-122"/>
                </a:rPr>
                <a:t>D</a:t>
              </a:r>
              <a:endParaRPr lang="en-US" altLang="zh-CN">
                <a:ea typeface="宋体" panose="02010600030101010101" pitchFamily="2" charset="-122"/>
              </a:endParaRPr>
            </a:p>
          </p:txBody>
        </p:sp>
        <p:sp>
          <p:nvSpPr>
            <p:cNvPr id="28683" name="Rectangle 9"/>
            <p:cNvSpPr>
              <a:spLocks noChangeArrowheads="1"/>
            </p:cNvSpPr>
            <p:nvPr/>
          </p:nvSpPr>
          <p:spPr bwMode="auto">
            <a:xfrm>
              <a:off x="5410200" y="4894262"/>
              <a:ext cx="3365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400" i="1">
                  <a:solidFill>
                    <a:srgbClr val="000000"/>
                  </a:solidFill>
                  <a:latin typeface="Times" panose="02020603050405020304" pitchFamily="18" charset="0"/>
                  <a:ea typeface="宋体" panose="02010600030101010101" pitchFamily="2" charset="-122"/>
                </a:rPr>
                <a:t>CLK</a:t>
              </a:r>
              <a:endParaRPr lang="en-US" altLang="zh-CN">
                <a:ea typeface="宋体" panose="02010600030101010101" pitchFamily="2" charset="-122"/>
              </a:endParaRPr>
            </a:p>
          </p:txBody>
        </p:sp>
        <p:grpSp>
          <p:nvGrpSpPr>
            <p:cNvPr id="28684" name="Group 10"/>
            <p:cNvGrpSpPr>
              <a:grpSpLocks/>
            </p:cNvGrpSpPr>
            <p:nvPr/>
          </p:nvGrpSpPr>
          <p:grpSpPr bwMode="auto">
            <a:xfrm>
              <a:off x="7772400" y="5427662"/>
              <a:ext cx="381000" cy="336550"/>
              <a:chOff x="2454" y="3201"/>
              <a:chExt cx="240" cy="212"/>
            </a:xfrm>
          </p:grpSpPr>
          <p:sp>
            <p:nvSpPr>
              <p:cNvPr id="28686" name="Text Box 11"/>
              <p:cNvSpPr txBox="1">
                <a:spLocks noChangeArrowheads="1"/>
              </p:cNvSpPr>
              <p:nvPr/>
            </p:nvSpPr>
            <p:spPr bwMode="auto">
              <a:xfrm>
                <a:off x="2454" y="3201"/>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i="1">
                    <a:solidFill>
                      <a:srgbClr val="FF0000"/>
                    </a:solidFill>
                    <a:ea typeface="宋体" panose="02010600030101010101" pitchFamily="2" charset="-122"/>
                  </a:rPr>
                  <a:t>Q</a:t>
                </a:r>
              </a:p>
            </p:txBody>
          </p:sp>
          <p:sp>
            <p:nvSpPr>
              <p:cNvPr id="28687" name="Line 12"/>
              <p:cNvSpPr>
                <a:spLocks noChangeShapeType="1"/>
              </p:cNvSpPr>
              <p:nvPr/>
            </p:nvSpPr>
            <p:spPr bwMode="auto">
              <a:xfrm>
                <a:off x="2524" y="3237"/>
                <a:ext cx="96"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685" name="Text Box 13"/>
            <p:cNvSpPr txBox="1">
              <a:spLocks noChangeArrowheads="1"/>
            </p:cNvSpPr>
            <p:nvPr/>
          </p:nvSpPr>
          <p:spPr bwMode="auto">
            <a:xfrm>
              <a:off x="7848600" y="4284662"/>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i="1">
                  <a:solidFill>
                    <a:srgbClr val="FF0000"/>
                  </a:solidFill>
                  <a:ea typeface="宋体" panose="02010600030101010101" pitchFamily="2" charset="-122"/>
                </a:rPr>
                <a:t>Q</a:t>
              </a:r>
            </a:p>
          </p:txBody>
        </p:sp>
      </p:grpSp>
      <p:sp>
        <p:nvSpPr>
          <p:cNvPr id="19" name="圆角矩形 18"/>
          <p:cNvSpPr>
            <a:spLocks noChangeArrowheads="1"/>
          </p:cNvSpPr>
          <p:nvPr/>
        </p:nvSpPr>
        <p:spPr bwMode="auto">
          <a:xfrm>
            <a:off x="677863" y="4800600"/>
            <a:ext cx="4527550" cy="914400"/>
          </a:xfrm>
          <a:prstGeom prst="roundRect">
            <a:avLst>
              <a:gd name="adj" fmla="val 1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a:ea typeface="宋体" panose="02010600030101010101" pitchFamily="2" charset="-122"/>
              </a:rPr>
              <a:t>Verify it with Example 8-2 P.313</a:t>
            </a:r>
            <a:endParaRPr lang="zh-CN" altLang="en-US">
              <a:ea typeface="宋体" panose="02010600030101010101" pitchFamily="2" charset="-122"/>
            </a:endParaRPr>
          </a:p>
        </p:txBody>
      </p:sp>
      <p:sp>
        <p:nvSpPr>
          <p:cNvPr id="28679" name="文本框 20"/>
          <p:cNvSpPr txBox="1">
            <a:spLocks noChangeArrowheads="1"/>
          </p:cNvSpPr>
          <p:nvPr/>
        </p:nvSpPr>
        <p:spPr bwMode="auto">
          <a:xfrm>
            <a:off x="838200" y="1595438"/>
            <a:ext cx="4105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a:ea typeface="宋体" panose="02010600030101010101" pitchFamily="2" charset="-122"/>
              </a:rPr>
              <a:t>1. Choose the type of flip-flops.</a:t>
            </a:r>
            <a:endParaRPr lang="zh-CN" altLang="en-US" baseline="300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inVertic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2"/>
          <p:cNvSpPr>
            <a:spLocks noGrp="1" noChangeArrowheads="1"/>
          </p:cNvSpPr>
          <p:nvPr>
            <p:ph type="title" idx="4294967295"/>
          </p:nvPr>
        </p:nvSpPr>
        <p:spPr bwMode="auto">
          <a:xfrm>
            <a:off x="4114800" y="5586491"/>
            <a:ext cx="4629511"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dirty="0" smtClean="0">
                <a:ea typeface="宋体" panose="02010600030101010101" pitchFamily="2" charset="-122"/>
              </a:rPr>
              <a:t>Figure 8.7 </a:t>
            </a:r>
            <a:r>
              <a:rPr lang="en-US" altLang="zh-CN" sz="1200" dirty="0">
                <a:ea typeface="宋体" panose="02010600030101010101" pitchFamily="2" charset="-122"/>
              </a:rPr>
              <a:t>Asynchronously clocked modulus-12 counter with asynchronous recycling.</a:t>
            </a:r>
            <a:endParaRPr lang="en-US" altLang="zh-CN" sz="1200" dirty="0" smtClean="0">
              <a:ea typeface="宋体" panose="02010600030101010101" pitchFamily="2" charset="-122"/>
            </a:endParaRPr>
          </a:p>
        </p:txBody>
      </p:sp>
      <p:sp>
        <p:nvSpPr>
          <p:cNvPr id="113668" name="矩形 1"/>
          <p:cNvSpPr>
            <a:spLocks noChangeArrowheads="1"/>
          </p:cNvSpPr>
          <p:nvPr/>
        </p:nvSpPr>
        <p:spPr bwMode="auto">
          <a:xfrm>
            <a:off x="228600" y="119063"/>
            <a:ext cx="8686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800" dirty="0" smtClean="0"/>
              <a:t>EXAMPLE 8–2</a:t>
            </a:r>
          </a:p>
          <a:p>
            <a:r>
              <a:rPr lang="en-US" altLang="zh-CN" sz="1800" dirty="0" smtClean="0"/>
              <a:t>how </a:t>
            </a:r>
            <a:r>
              <a:rPr lang="en-US" altLang="zh-CN" sz="1800" dirty="0"/>
              <a:t>an asynchronous counter with J-K flip-flops can be implemented having a modulus of twelve with a </a:t>
            </a:r>
            <a:r>
              <a:rPr lang="en-US" altLang="zh-CN" sz="1800" dirty="0" smtClean="0"/>
              <a:t>straight binary </a:t>
            </a:r>
            <a:r>
              <a:rPr lang="en-US" altLang="zh-CN" sz="1800" dirty="0"/>
              <a:t>sequence from 0000 through 1011.</a:t>
            </a:r>
            <a:endParaRPr lang="zh-CN" altLang="en-US" sz="1800" b="1" dirty="0">
              <a:ea typeface="宋体" panose="02010600030101010101" pitchFamily="2" charset="-122"/>
            </a:endParaRPr>
          </a:p>
        </p:txBody>
      </p:sp>
      <p:sp>
        <p:nvSpPr>
          <p:cNvPr id="113669" name="矩形 1"/>
          <p:cNvSpPr>
            <a:spLocks noChangeArrowheads="1"/>
          </p:cNvSpPr>
          <p:nvPr/>
        </p:nvSpPr>
        <p:spPr bwMode="auto">
          <a:xfrm>
            <a:off x="76200" y="1186666"/>
            <a:ext cx="34290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400" dirty="0"/>
              <a:t>Since three flip-flops can produce a maximum of eight states, four flip-flops are required to produce any modulus greater</a:t>
            </a:r>
          </a:p>
          <a:p>
            <a:r>
              <a:rPr lang="en-US" altLang="zh-CN" sz="1400" dirty="0"/>
              <a:t>than eight but less than or equal to sixteen</a:t>
            </a:r>
            <a:r>
              <a:rPr lang="en-US" altLang="zh-CN" sz="1400" dirty="0" smtClean="0"/>
              <a:t>.</a:t>
            </a:r>
          </a:p>
          <a:p>
            <a:r>
              <a:rPr lang="en-US" altLang="zh-CN" sz="1400" dirty="0"/>
              <a:t>When the counter gets to its last state, 1011, it must recycle back to 0000 rather than going to its normal next state </a:t>
            </a:r>
            <a:r>
              <a:rPr lang="en-US" altLang="zh-CN" sz="1400" dirty="0" smtClean="0"/>
              <a:t>of 1100</a:t>
            </a:r>
            <a:r>
              <a:rPr lang="en-US" altLang="zh-CN" sz="1400" dirty="0"/>
              <a:t>, as illustrated in the following sequence chart:</a:t>
            </a:r>
          </a:p>
          <a:p>
            <a:r>
              <a:rPr lang="en-US" altLang="zh-CN" sz="1400" dirty="0"/>
              <a:t>Normal next state</a:t>
            </a:r>
            <a:endParaRPr lang="zh-CN" altLang="en-US" sz="1400" b="1" dirty="0">
              <a:ea typeface="宋体" panose="02010600030101010101" pitchFamily="2" charset="-122"/>
            </a:endParaRPr>
          </a:p>
        </p:txBody>
      </p:sp>
      <p:pic>
        <p:nvPicPr>
          <p:cNvPr id="6" name="Picture 3" descr="AAGIHDE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3704" y="1143001"/>
            <a:ext cx="5302971" cy="44196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191530" y="3244066"/>
            <a:ext cx="2760600" cy="1099334"/>
          </a:xfrm>
          <a:prstGeom prst="rect">
            <a:avLst/>
          </a:prstGeom>
        </p:spPr>
      </p:pic>
      <p:sp>
        <p:nvSpPr>
          <p:cNvPr id="9" name="矩形 1"/>
          <p:cNvSpPr>
            <a:spLocks noChangeArrowheads="1"/>
          </p:cNvSpPr>
          <p:nvPr/>
        </p:nvSpPr>
        <p:spPr bwMode="auto">
          <a:xfrm>
            <a:off x="76200" y="4369475"/>
            <a:ext cx="3429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400" dirty="0"/>
              <a:t>Observe that </a:t>
            </a:r>
            <a:r>
              <a:rPr lang="en-US" altLang="zh-CN" sz="1400" i="1" dirty="0"/>
              <a:t>Q</a:t>
            </a:r>
            <a:r>
              <a:rPr lang="en-US" altLang="zh-CN" sz="1400" dirty="0"/>
              <a:t>0 and </a:t>
            </a:r>
            <a:r>
              <a:rPr lang="en-US" altLang="zh-CN" sz="1400" i="1" dirty="0"/>
              <a:t>Q</a:t>
            </a:r>
            <a:r>
              <a:rPr lang="en-US" altLang="zh-CN" sz="1400" dirty="0"/>
              <a:t>1 both go to 0 anyway, but </a:t>
            </a:r>
            <a:r>
              <a:rPr lang="en-US" altLang="zh-CN" sz="1400" i="1" dirty="0"/>
              <a:t>Q</a:t>
            </a:r>
            <a:r>
              <a:rPr lang="en-US" altLang="zh-CN" sz="1400" dirty="0"/>
              <a:t>2 and </a:t>
            </a:r>
            <a:r>
              <a:rPr lang="en-US" altLang="zh-CN" sz="1400" i="1" dirty="0"/>
              <a:t>Q</a:t>
            </a:r>
            <a:r>
              <a:rPr lang="en-US" altLang="zh-CN" sz="1400" dirty="0"/>
              <a:t>3 must be forced to 0 on the twelfth clock pulse. Figure </a:t>
            </a:r>
            <a:r>
              <a:rPr lang="en-US" altLang="zh-CN" sz="1400" dirty="0" smtClean="0"/>
              <a:t>8–7</a:t>
            </a:r>
            <a:endParaRPr lang="en-US" altLang="zh-CN" sz="1400" dirty="0"/>
          </a:p>
          <a:p>
            <a:r>
              <a:rPr lang="en-US" altLang="zh-CN" sz="1400" dirty="0"/>
              <a:t>shows the modulus-12 counter. The NAND gate partially decodes count twelve (1100) and resets flip-flop 2 and flip-flop 3.</a:t>
            </a:r>
            <a:endParaRPr lang="zh-CN" altLang="en-US" sz="1400" b="1" dirty="0">
              <a:ea typeface="宋体" panose="02010600030101010101" pitchFamily="2" charset="-122"/>
            </a:endParaRPr>
          </a:p>
        </p:txBody>
      </p:sp>
    </p:spTree>
    <p:extLst>
      <p:ext uri="{BB962C8B-B14F-4D97-AF65-F5344CB8AC3E}">
        <p14:creationId xmlns:p14="http://schemas.microsoft.com/office/powerpoint/2010/main" val="39115226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SH2507-cr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59747" name="Text Box 3"/>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30724" name="Rectangle 4"/>
          <p:cNvSpPr>
            <a:spLocks noChangeArrowheads="1"/>
          </p:cNvSpPr>
          <p:nvPr/>
        </p:nvSpPr>
        <p:spPr bwMode="auto">
          <a:xfrm>
            <a:off x="914400" y="1143000"/>
            <a:ext cx="5588000" cy="461963"/>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a:solidFill>
                  <a:srgbClr val="FFFF99"/>
                </a:solidFill>
                <a:ea typeface="宋体" panose="02010600030101010101" pitchFamily="2" charset="-122"/>
              </a:rPr>
              <a:t>Asynchronous Counter Using D Flip-flops*</a:t>
            </a:r>
          </a:p>
        </p:txBody>
      </p:sp>
      <p:sp>
        <p:nvSpPr>
          <p:cNvPr id="30725" name="Text Box 5"/>
          <p:cNvSpPr txBox="1">
            <a:spLocks noChangeArrowheads="1"/>
          </p:cNvSpPr>
          <p:nvPr/>
        </p:nvSpPr>
        <p:spPr bwMode="auto">
          <a:xfrm>
            <a:off x="1066800" y="1676400"/>
            <a:ext cx="73914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2000">
                <a:ea typeface="宋体" panose="02010600030101010101" pitchFamily="2" charset="-122"/>
              </a:rPr>
              <a:t>D flip-flops can be set to toggle and used as asynchronous counters by connecting </a:t>
            </a:r>
            <a:r>
              <a:rPr lang="en-US" altLang="zh-CN" sz="2000" i="1">
                <a:ea typeface="宋体" panose="02010600030101010101" pitchFamily="2" charset="-122"/>
              </a:rPr>
              <a:t>Q</a:t>
            </a:r>
            <a:r>
              <a:rPr lang="en-US" altLang="zh-CN" sz="2000">
                <a:ea typeface="宋体" panose="02010600030101010101" pitchFamily="2" charset="-122"/>
              </a:rPr>
              <a:t> back to </a:t>
            </a:r>
            <a:r>
              <a:rPr lang="en-US" altLang="zh-CN" sz="2000" i="1">
                <a:ea typeface="宋体" panose="02010600030101010101" pitchFamily="2" charset="-122"/>
              </a:rPr>
              <a:t>D</a:t>
            </a:r>
            <a:r>
              <a:rPr lang="en-US" altLang="zh-CN" sz="2000">
                <a:ea typeface="宋体" panose="02010600030101010101" pitchFamily="2" charset="-122"/>
              </a:rPr>
              <a:t>. The counter in this slide is a Multisim simulation of one described in the lab manual. Can you figure out the sequence? </a:t>
            </a:r>
          </a:p>
        </p:txBody>
      </p:sp>
      <p:sp>
        <p:nvSpPr>
          <p:cNvPr id="30726" name="Line 15"/>
          <p:cNvSpPr>
            <a:spLocks noChangeShapeType="1"/>
          </p:cNvSpPr>
          <p:nvPr/>
        </p:nvSpPr>
        <p:spPr bwMode="auto">
          <a:xfrm>
            <a:off x="2319338" y="2062163"/>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0727"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2743200"/>
            <a:ext cx="5953125" cy="3390900"/>
          </a:xfrm>
          <a:prstGeom prst="rect">
            <a:avLst/>
          </a:prstGeom>
          <a:noFill/>
          <a:ln w="19050">
            <a:solidFill>
              <a:srgbClr val="66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8" name="Text Box 19"/>
          <p:cNvSpPr txBox="1">
            <a:spLocks noChangeArrowheads="1"/>
          </p:cNvSpPr>
          <p:nvPr/>
        </p:nvSpPr>
        <p:spPr bwMode="auto">
          <a:xfrm>
            <a:off x="5029200" y="5943600"/>
            <a:ext cx="3276600" cy="376238"/>
          </a:xfrm>
          <a:prstGeom prst="rect">
            <a:avLst/>
          </a:prstGeom>
          <a:solidFill>
            <a:srgbClr val="FFFFFF"/>
          </a:solidFill>
          <a:ln w="9525">
            <a:solidFill>
              <a:srgbClr val="66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a:ea typeface="宋体" panose="02010600030101010101" pitchFamily="2" charset="-122"/>
              </a:rPr>
              <a:t>The next slide shows the scope…</a:t>
            </a:r>
          </a:p>
        </p:txBody>
      </p:sp>
      <p:sp>
        <p:nvSpPr>
          <p:cNvPr id="159765" name="Line 21"/>
          <p:cNvSpPr>
            <a:spLocks noChangeShapeType="1"/>
          </p:cNvSpPr>
          <p:nvPr/>
        </p:nvSpPr>
        <p:spPr bwMode="auto">
          <a:xfrm>
            <a:off x="6705600" y="3124200"/>
            <a:ext cx="0" cy="533400"/>
          </a:xfrm>
          <a:prstGeom prst="line">
            <a:avLst/>
          </a:prstGeom>
          <a:noFill/>
          <a:ln w="9525">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9767" name="Line 23"/>
          <p:cNvSpPr>
            <a:spLocks noChangeShapeType="1"/>
          </p:cNvSpPr>
          <p:nvPr/>
        </p:nvSpPr>
        <p:spPr bwMode="auto">
          <a:xfrm flipH="1">
            <a:off x="4724400" y="3124200"/>
            <a:ext cx="381000" cy="609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9764" name="Text Box 20"/>
          <p:cNvSpPr txBox="1">
            <a:spLocks noChangeArrowheads="1"/>
          </p:cNvSpPr>
          <p:nvPr/>
        </p:nvSpPr>
        <p:spPr bwMode="auto">
          <a:xfrm>
            <a:off x="6324600" y="2819400"/>
            <a:ext cx="685800" cy="346075"/>
          </a:xfrm>
          <a:prstGeom prst="rect">
            <a:avLst/>
          </a:prstGeom>
          <a:solidFill>
            <a:srgbClr val="FFFFFF"/>
          </a:solidFill>
          <a:ln w="9525">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solidFill>
                  <a:srgbClr val="0066FF"/>
                </a:solidFill>
                <a:ea typeface="宋体" panose="02010600030101010101" pitchFamily="2" charset="-122"/>
              </a:rPr>
              <a:t>MSB</a:t>
            </a:r>
          </a:p>
        </p:txBody>
      </p:sp>
      <p:sp>
        <p:nvSpPr>
          <p:cNvPr id="159766" name="Text Box 22"/>
          <p:cNvSpPr txBox="1">
            <a:spLocks noChangeArrowheads="1"/>
          </p:cNvSpPr>
          <p:nvPr/>
        </p:nvSpPr>
        <p:spPr bwMode="auto">
          <a:xfrm>
            <a:off x="4953000" y="2778125"/>
            <a:ext cx="685800" cy="346075"/>
          </a:xfrm>
          <a:prstGeom prst="rect">
            <a:avLst/>
          </a:prstGeom>
          <a:solidFill>
            <a:srgbClr val="FFFF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solidFill>
                  <a:srgbClr val="FF0000"/>
                </a:solidFill>
                <a:ea typeface="宋体" panose="02010600030101010101" pitchFamily="2" charset="-122"/>
              </a:rPr>
              <a:t>LSB</a:t>
            </a:r>
          </a:p>
        </p:txBody>
      </p:sp>
      <p:grpSp>
        <p:nvGrpSpPr>
          <p:cNvPr id="159772" name="Group 28"/>
          <p:cNvGrpSpPr>
            <a:grpSpLocks/>
          </p:cNvGrpSpPr>
          <p:nvPr/>
        </p:nvGrpSpPr>
        <p:grpSpPr bwMode="auto">
          <a:xfrm>
            <a:off x="838200" y="3733800"/>
            <a:ext cx="2286000" cy="925513"/>
            <a:chOff x="528" y="2352"/>
            <a:chExt cx="1440" cy="583"/>
          </a:xfrm>
        </p:grpSpPr>
        <p:sp>
          <p:nvSpPr>
            <p:cNvPr id="30734" name="Text Box 24"/>
            <p:cNvSpPr txBox="1">
              <a:spLocks noChangeArrowheads="1"/>
            </p:cNvSpPr>
            <p:nvPr/>
          </p:nvSpPr>
          <p:spPr bwMode="auto">
            <a:xfrm>
              <a:off x="528" y="2352"/>
              <a:ext cx="1056" cy="58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i="1">
                  <a:ea typeface="宋体" panose="02010600030101010101" pitchFamily="2" charset="-122"/>
                </a:rPr>
                <a:t>Q</a:t>
              </a:r>
              <a:r>
                <a:rPr lang="en-US" altLang="zh-CN" sz="1800">
                  <a:ea typeface="宋体" panose="02010600030101010101" pitchFamily="2" charset="-122"/>
                </a:rPr>
                <a:t> to </a:t>
              </a:r>
              <a:r>
                <a:rPr lang="en-US" altLang="zh-CN" sz="1800" i="1">
                  <a:ea typeface="宋体" panose="02010600030101010101" pitchFamily="2" charset="-122"/>
                </a:rPr>
                <a:t>D</a:t>
              </a:r>
              <a:r>
                <a:rPr lang="en-US" altLang="zh-CN" sz="1800">
                  <a:ea typeface="宋体" panose="02010600030101010101" pitchFamily="2" charset="-122"/>
                </a:rPr>
                <a:t> puts D flip-flop in toggle mode</a:t>
              </a:r>
            </a:p>
          </p:txBody>
        </p:sp>
        <p:sp>
          <p:nvSpPr>
            <p:cNvPr id="30735" name="Line 26"/>
            <p:cNvSpPr>
              <a:spLocks noChangeShapeType="1"/>
            </p:cNvSpPr>
            <p:nvPr/>
          </p:nvSpPr>
          <p:spPr bwMode="auto">
            <a:xfrm>
              <a:off x="1584" y="2448"/>
              <a:ext cx="3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36" name="Line 27"/>
            <p:cNvSpPr>
              <a:spLocks noChangeShapeType="1"/>
            </p:cNvSpPr>
            <p:nvPr/>
          </p:nvSpPr>
          <p:spPr bwMode="auto">
            <a:xfrm>
              <a:off x="585" y="239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59764"/>
                                        </p:tgtEl>
                                        <p:attrNameLst>
                                          <p:attrName>style.visibility</p:attrName>
                                        </p:attrNameLst>
                                      </p:cBhvr>
                                      <p:to>
                                        <p:strVal val="visible"/>
                                      </p:to>
                                    </p:set>
                                    <p:anim calcmode="lin" valueType="num">
                                      <p:cBhvr>
                                        <p:cTn id="7" dur="1000" fill="hold"/>
                                        <p:tgtEl>
                                          <p:spTgt spid="159764"/>
                                        </p:tgtEl>
                                        <p:attrNameLst>
                                          <p:attrName>ppt_w</p:attrName>
                                        </p:attrNameLst>
                                      </p:cBhvr>
                                      <p:tavLst>
                                        <p:tav tm="0">
                                          <p:val>
                                            <p:fltVal val="0"/>
                                          </p:val>
                                        </p:tav>
                                        <p:tav tm="100000">
                                          <p:val>
                                            <p:strVal val="#ppt_w"/>
                                          </p:val>
                                        </p:tav>
                                      </p:tavLst>
                                    </p:anim>
                                    <p:anim calcmode="lin" valueType="num">
                                      <p:cBhvr>
                                        <p:cTn id="8" dur="1000" fill="hold"/>
                                        <p:tgtEl>
                                          <p:spTgt spid="159764"/>
                                        </p:tgtEl>
                                        <p:attrNameLst>
                                          <p:attrName>ppt_h</p:attrName>
                                        </p:attrNameLst>
                                      </p:cBhvr>
                                      <p:tavLst>
                                        <p:tav tm="0">
                                          <p:val>
                                            <p:fltVal val="0"/>
                                          </p:val>
                                        </p:tav>
                                        <p:tav tm="100000">
                                          <p:val>
                                            <p:strVal val="#ppt_h"/>
                                          </p:val>
                                        </p:tav>
                                      </p:tavLst>
                                    </p:anim>
                                    <p:anim calcmode="lin" valueType="num">
                                      <p:cBhvr>
                                        <p:cTn id="9" dur="1000" fill="hold"/>
                                        <p:tgtEl>
                                          <p:spTgt spid="15976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59764"/>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159766"/>
                                        </p:tgtEl>
                                        <p:attrNameLst>
                                          <p:attrName>style.visibility</p:attrName>
                                        </p:attrNameLst>
                                      </p:cBhvr>
                                      <p:to>
                                        <p:strVal val="visible"/>
                                      </p:to>
                                    </p:set>
                                    <p:anim calcmode="lin" valueType="num">
                                      <p:cBhvr>
                                        <p:cTn id="13" dur="1000" fill="hold"/>
                                        <p:tgtEl>
                                          <p:spTgt spid="159766"/>
                                        </p:tgtEl>
                                        <p:attrNameLst>
                                          <p:attrName>ppt_w</p:attrName>
                                        </p:attrNameLst>
                                      </p:cBhvr>
                                      <p:tavLst>
                                        <p:tav tm="0">
                                          <p:val>
                                            <p:fltVal val="0"/>
                                          </p:val>
                                        </p:tav>
                                        <p:tav tm="100000">
                                          <p:val>
                                            <p:strVal val="#ppt_w"/>
                                          </p:val>
                                        </p:tav>
                                      </p:tavLst>
                                    </p:anim>
                                    <p:anim calcmode="lin" valueType="num">
                                      <p:cBhvr>
                                        <p:cTn id="14" dur="1000" fill="hold"/>
                                        <p:tgtEl>
                                          <p:spTgt spid="159766"/>
                                        </p:tgtEl>
                                        <p:attrNameLst>
                                          <p:attrName>ppt_h</p:attrName>
                                        </p:attrNameLst>
                                      </p:cBhvr>
                                      <p:tavLst>
                                        <p:tav tm="0">
                                          <p:val>
                                            <p:fltVal val="0"/>
                                          </p:val>
                                        </p:tav>
                                        <p:tav tm="100000">
                                          <p:val>
                                            <p:strVal val="#ppt_h"/>
                                          </p:val>
                                        </p:tav>
                                      </p:tavLst>
                                    </p:anim>
                                    <p:anim calcmode="lin" valueType="num">
                                      <p:cBhvr>
                                        <p:cTn id="15" dur="1000" fill="hold"/>
                                        <p:tgtEl>
                                          <p:spTgt spid="159766"/>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59766"/>
                                        </p:tgtEl>
                                        <p:attrNameLst>
                                          <p:attrName>ppt_y</p:attrName>
                                        </p:attrNameLst>
                                      </p:cBhvr>
                                      <p:tavLst>
                                        <p:tav tm="0" fmla="#ppt_y+(sin(-2*pi*(1-$))*-#ppt_x+cos(-2*pi*(1-$))*(1-#ppt_y))*(1-$)">
                                          <p:val>
                                            <p:fltVal val="0"/>
                                          </p:val>
                                        </p:tav>
                                        <p:tav tm="100000">
                                          <p:val>
                                            <p:fltVal val="1"/>
                                          </p:val>
                                        </p:tav>
                                      </p:tavLst>
                                    </p:anim>
                                  </p:childTnLst>
                                </p:cTn>
                              </p:par>
                            </p:childTnLst>
                          </p:cTn>
                        </p:par>
                        <p:par>
                          <p:cTn id="17" fill="hold" nodeType="afterGroup">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59767"/>
                                        </p:tgtEl>
                                        <p:attrNameLst>
                                          <p:attrName>style.visibility</p:attrName>
                                        </p:attrNameLst>
                                      </p:cBhvr>
                                      <p:to>
                                        <p:strVal val="visible"/>
                                      </p:to>
                                    </p:set>
                                    <p:animEffect transition="in" filter="wipe(up)">
                                      <p:cBhvr>
                                        <p:cTn id="20" dur="500"/>
                                        <p:tgtEl>
                                          <p:spTgt spid="159767"/>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59765"/>
                                        </p:tgtEl>
                                        <p:attrNameLst>
                                          <p:attrName>style.visibility</p:attrName>
                                        </p:attrNameLst>
                                      </p:cBhvr>
                                      <p:to>
                                        <p:strVal val="visible"/>
                                      </p:to>
                                    </p:set>
                                    <p:animEffect transition="in" filter="wipe(up)">
                                      <p:cBhvr>
                                        <p:cTn id="23" dur="500"/>
                                        <p:tgtEl>
                                          <p:spTgt spid="159765"/>
                                        </p:tgtEl>
                                      </p:cBhvr>
                                    </p:animEffect>
                                  </p:childTnLst>
                                </p:cTn>
                              </p:par>
                            </p:childTnLst>
                          </p:cTn>
                        </p:par>
                        <p:par>
                          <p:cTn id="24" fill="hold" nodeType="afterGroup">
                            <p:stCondLst>
                              <p:cond delay="1500"/>
                            </p:stCondLst>
                            <p:childTnLst>
                              <p:par>
                                <p:cTn id="25" presetID="2" presetClass="entr" presetSubtype="8" fill="hold" nodeType="afterEffect">
                                  <p:stCondLst>
                                    <p:cond delay="0"/>
                                  </p:stCondLst>
                                  <p:childTnLst>
                                    <p:set>
                                      <p:cBhvr>
                                        <p:cTn id="26" dur="1" fill="hold">
                                          <p:stCondLst>
                                            <p:cond delay="0"/>
                                          </p:stCondLst>
                                        </p:cTn>
                                        <p:tgtEl>
                                          <p:spTgt spid="159772"/>
                                        </p:tgtEl>
                                        <p:attrNameLst>
                                          <p:attrName>style.visibility</p:attrName>
                                        </p:attrNameLst>
                                      </p:cBhvr>
                                      <p:to>
                                        <p:strVal val="visible"/>
                                      </p:to>
                                    </p:set>
                                    <p:anim calcmode="lin" valueType="num">
                                      <p:cBhvr additive="base">
                                        <p:cTn id="27" dur="500" fill="hold"/>
                                        <p:tgtEl>
                                          <p:spTgt spid="159772"/>
                                        </p:tgtEl>
                                        <p:attrNameLst>
                                          <p:attrName>ppt_x</p:attrName>
                                        </p:attrNameLst>
                                      </p:cBhvr>
                                      <p:tavLst>
                                        <p:tav tm="0">
                                          <p:val>
                                            <p:strVal val="0-#ppt_w/2"/>
                                          </p:val>
                                        </p:tav>
                                        <p:tav tm="100000">
                                          <p:val>
                                            <p:strVal val="#ppt_x"/>
                                          </p:val>
                                        </p:tav>
                                      </p:tavLst>
                                    </p:anim>
                                    <p:anim calcmode="lin" valueType="num">
                                      <p:cBhvr additive="base">
                                        <p:cTn id="28" dur="500" fill="hold"/>
                                        <p:tgtEl>
                                          <p:spTgt spid="1597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65" grpId="0" animBg="1"/>
      <p:bldP spid="159767" grpId="0" animBg="1"/>
      <p:bldP spid="159764" grpId="0" animBg="1"/>
      <p:bldP spid="15976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SH2507-cr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61795" name="Text Box 3"/>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grpSp>
        <p:nvGrpSpPr>
          <p:cNvPr id="32772" name="Group 18"/>
          <p:cNvGrpSpPr>
            <a:grpSpLocks/>
          </p:cNvGrpSpPr>
          <p:nvPr/>
        </p:nvGrpSpPr>
        <p:grpSpPr bwMode="auto">
          <a:xfrm>
            <a:off x="990600" y="3324225"/>
            <a:ext cx="838200" cy="366713"/>
            <a:chOff x="624" y="2160"/>
            <a:chExt cx="528" cy="231"/>
          </a:xfrm>
        </p:grpSpPr>
        <p:sp>
          <p:nvSpPr>
            <p:cNvPr id="32782" name="Text Box 10"/>
            <p:cNvSpPr txBox="1">
              <a:spLocks noChangeArrowheads="1"/>
            </p:cNvSpPr>
            <p:nvPr/>
          </p:nvSpPr>
          <p:spPr bwMode="auto">
            <a:xfrm>
              <a:off x="624" y="2160"/>
              <a:ext cx="5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i="1">
                  <a:solidFill>
                    <a:srgbClr val="FF33CC"/>
                  </a:solidFill>
                  <a:ea typeface="宋体" panose="02010600030101010101" pitchFamily="2" charset="-122"/>
                </a:rPr>
                <a:t>CLR</a:t>
              </a:r>
            </a:p>
          </p:txBody>
        </p:sp>
        <p:sp>
          <p:nvSpPr>
            <p:cNvPr id="32783" name="Line 12"/>
            <p:cNvSpPr>
              <a:spLocks noChangeShapeType="1"/>
            </p:cNvSpPr>
            <p:nvPr/>
          </p:nvSpPr>
          <p:spPr bwMode="auto">
            <a:xfrm>
              <a:off x="707" y="2194"/>
              <a:ext cx="240" cy="0"/>
            </a:xfrm>
            <a:prstGeom prst="line">
              <a:avLst/>
            </a:prstGeom>
            <a:noFill/>
            <a:ln w="952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2773" name="Text Box 14"/>
          <p:cNvSpPr txBox="1">
            <a:spLocks noChangeArrowheads="1"/>
          </p:cNvSpPr>
          <p:nvPr/>
        </p:nvSpPr>
        <p:spPr bwMode="auto">
          <a:xfrm>
            <a:off x="990600" y="1724025"/>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800" i="1">
                <a:solidFill>
                  <a:srgbClr val="33CC33"/>
                </a:solidFill>
                <a:ea typeface="宋体" panose="02010600030101010101" pitchFamily="2" charset="-122"/>
              </a:rPr>
              <a:t>CLK</a:t>
            </a:r>
          </a:p>
        </p:txBody>
      </p:sp>
      <p:pic>
        <p:nvPicPr>
          <p:cNvPr id="32774"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7838" y="1143000"/>
            <a:ext cx="5795962"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5" name="Text Box 16"/>
          <p:cNvSpPr txBox="1">
            <a:spLocks noChangeArrowheads="1"/>
          </p:cNvSpPr>
          <p:nvPr/>
        </p:nvSpPr>
        <p:spPr bwMode="auto">
          <a:xfrm>
            <a:off x="990600" y="2181225"/>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a:solidFill>
                  <a:srgbClr val="0066FF"/>
                </a:solidFill>
                <a:ea typeface="宋体" panose="02010600030101010101" pitchFamily="2" charset="-122"/>
              </a:rPr>
              <a:t>LSB</a:t>
            </a:r>
          </a:p>
        </p:txBody>
      </p:sp>
      <p:sp>
        <p:nvSpPr>
          <p:cNvPr id="32776" name="Text Box 17"/>
          <p:cNvSpPr txBox="1">
            <a:spLocks noChangeArrowheads="1"/>
          </p:cNvSpPr>
          <p:nvPr/>
        </p:nvSpPr>
        <p:spPr bwMode="auto">
          <a:xfrm>
            <a:off x="990600" y="2714625"/>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a:solidFill>
                  <a:srgbClr val="FF0000"/>
                </a:solidFill>
                <a:ea typeface="宋体" panose="02010600030101010101" pitchFamily="2" charset="-122"/>
              </a:rPr>
              <a:t>MSB</a:t>
            </a:r>
          </a:p>
        </p:txBody>
      </p:sp>
      <p:grpSp>
        <p:nvGrpSpPr>
          <p:cNvPr id="161815" name="Group 23"/>
          <p:cNvGrpSpPr>
            <a:grpSpLocks/>
          </p:cNvGrpSpPr>
          <p:nvPr/>
        </p:nvGrpSpPr>
        <p:grpSpPr bwMode="auto">
          <a:xfrm>
            <a:off x="2362200" y="5638800"/>
            <a:ext cx="5867400" cy="457200"/>
            <a:chOff x="1488" y="3552"/>
            <a:chExt cx="3696" cy="288"/>
          </a:xfrm>
        </p:grpSpPr>
        <p:sp>
          <p:nvSpPr>
            <p:cNvPr id="32780" name="Text Box 19"/>
            <p:cNvSpPr txBox="1">
              <a:spLocks noChangeArrowheads="1"/>
            </p:cNvSpPr>
            <p:nvPr/>
          </p:nvSpPr>
          <p:spPr bwMode="auto">
            <a:xfrm>
              <a:off x="1488" y="3552"/>
              <a:ext cx="36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a:solidFill>
                    <a:srgbClr val="FF0000"/>
                  </a:solidFill>
                  <a:ea typeface="宋体" panose="02010600030101010101" pitchFamily="2" charset="-122"/>
                </a:rPr>
                <a:t>The sequence is 0 – 2 – 1 – (</a:t>
              </a:r>
              <a:r>
                <a:rPr lang="en-US" altLang="zh-CN" i="1">
                  <a:solidFill>
                    <a:srgbClr val="FF0000"/>
                  </a:solidFill>
                  <a:ea typeface="宋体" panose="02010600030101010101" pitchFamily="2" charset="-122"/>
                </a:rPr>
                <a:t>CLR</a:t>
              </a:r>
              <a:r>
                <a:rPr lang="en-US" altLang="zh-CN">
                  <a:solidFill>
                    <a:srgbClr val="FF0000"/>
                  </a:solidFill>
                  <a:ea typeface="宋体" panose="02010600030101010101" pitchFamily="2" charset="-122"/>
                </a:rPr>
                <a:t>) (repeat)…</a:t>
              </a:r>
            </a:p>
          </p:txBody>
        </p:sp>
        <p:sp>
          <p:nvSpPr>
            <p:cNvPr id="32781" name="Line 20"/>
            <p:cNvSpPr>
              <a:spLocks noChangeShapeType="1"/>
            </p:cNvSpPr>
            <p:nvPr/>
          </p:nvSpPr>
          <p:spPr bwMode="auto">
            <a:xfrm>
              <a:off x="3769" y="3600"/>
              <a:ext cx="288"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61816" name="Text Box 24"/>
          <p:cNvSpPr txBox="1">
            <a:spLocks noChangeArrowheads="1"/>
          </p:cNvSpPr>
          <p:nvPr/>
        </p:nvSpPr>
        <p:spPr bwMode="auto">
          <a:xfrm>
            <a:off x="1066800" y="3733800"/>
            <a:ext cx="5257800" cy="346075"/>
          </a:xfrm>
          <a:prstGeom prst="rect">
            <a:avLst/>
          </a:prstGeom>
          <a:solidFill>
            <a:srgbClr val="FFFF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solidFill>
                  <a:srgbClr val="FF0000"/>
                </a:solidFill>
                <a:ea typeface="宋体" panose="02010600030101010101" pitchFamily="2" charset="-122"/>
              </a:rPr>
              <a:t>Note that it is momentarily in state 3 which causes it to clear.</a:t>
            </a:r>
          </a:p>
        </p:txBody>
      </p:sp>
      <p:sp>
        <p:nvSpPr>
          <p:cNvPr id="161817" name="Line 25"/>
          <p:cNvSpPr>
            <a:spLocks noChangeShapeType="1"/>
          </p:cNvSpPr>
          <p:nvPr/>
        </p:nvSpPr>
        <p:spPr bwMode="auto">
          <a:xfrm flipV="1">
            <a:off x="2057400" y="2895600"/>
            <a:ext cx="914400" cy="838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1816"/>
                                        </p:tgtEl>
                                        <p:attrNameLst>
                                          <p:attrName>style.visibility</p:attrName>
                                        </p:attrNameLst>
                                      </p:cBhvr>
                                      <p:to>
                                        <p:strVal val="visible"/>
                                      </p:to>
                                    </p:set>
                                    <p:anim calcmode="lin" valueType="num">
                                      <p:cBhvr additive="base">
                                        <p:cTn id="7" dur="500" fill="hold"/>
                                        <p:tgtEl>
                                          <p:spTgt spid="161816"/>
                                        </p:tgtEl>
                                        <p:attrNameLst>
                                          <p:attrName>ppt_x</p:attrName>
                                        </p:attrNameLst>
                                      </p:cBhvr>
                                      <p:tavLst>
                                        <p:tav tm="0">
                                          <p:val>
                                            <p:strVal val="0-#ppt_w/2"/>
                                          </p:val>
                                        </p:tav>
                                        <p:tav tm="100000">
                                          <p:val>
                                            <p:strVal val="#ppt_x"/>
                                          </p:val>
                                        </p:tav>
                                      </p:tavLst>
                                    </p:anim>
                                    <p:anim calcmode="lin" valueType="num">
                                      <p:cBhvr additive="base">
                                        <p:cTn id="8" dur="500" fill="hold"/>
                                        <p:tgtEl>
                                          <p:spTgt spid="16181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61817"/>
                                        </p:tgtEl>
                                        <p:attrNameLst>
                                          <p:attrName>style.visibility</p:attrName>
                                        </p:attrNameLst>
                                      </p:cBhvr>
                                      <p:to>
                                        <p:strVal val="visible"/>
                                      </p:to>
                                    </p:set>
                                    <p:animEffect transition="in" filter="wipe(down)">
                                      <p:cBhvr>
                                        <p:cTn id="12" dur="500"/>
                                        <p:tgtEl>
                                          <p:spTgt spid="1618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7" presetClass="entr" presetSubtype="0" fill="hold" nodeType="clickEffect">
                                  <p:stCondLst>
                                    <p:cond delay="0"/>
                                  </p:stCondLst>
                                  <p:childTnLst>
                                    <p:set>
                                      <p:cBhvr>
                                        <p:cTn id="16" dur="1" fill="hold">
                                          <p:stCondLst>
                                            <p:cond delay="0"/>
                                          </p:stCondLst>
                                        </p:cTn>
                                        <p:tgtEl>
                                          <p:spTgt spid="161815"/>
                                        </p:tgtEl>
                                        <p:attrNameLst>
                                          <p:attrName>style.visibility</p:attrName>
                                        </p:attrNameLst>
                                      </p:cBhvr>
                                      <p:to>
                                        <p:strVal val="visible"/>
                                      </p:to>
                                    </p:set>
                                    <p:animEffect transition="in" filter="fade">
                                      <p:cBhvr>
                                        <p:cTn id="17" dur="1000"/>
                                        <p:tgtEl>
                                          <p:spTgt spid="161815"/>
                                        </p:tgtEl>
                                      </p:cBhvr>
                                    </p:animEffect>
                                    <p:anim calcmode="lin" valueType="num">
                                      <p:cBhvr>
                                        <p:cTn id="18" dur="1000" fill="hold"/>
                                        <p:tgtEl>
                                          <p:spTgt spid="161815"/>
                                        </p:tgtEl>
                                        <p:attrNameLst>
                                          <p:attrName>ppt_x</p:attrName>
                                        </p:attrNameLst>
                                      </p:cBhvr>
                                      <p:tavLst>
                                        <p:tav tm="0">
                                          <p:val>
                                            <p:strVal val="#ppt_x"/>
                                          </p:val>
                                        </p:tav>
                                        <p:tav tm="100000">
                                          <p:val>
                                            <p:strVal val="#ppt_x"/>
                                          </p:val>
                                        </p:tav>
                                      </p:tavLst>
                                    </p:anim>
                                    <p:anim calcmode="lin" valueType="num">
                                      <p:cBhvr>
                                        <p:cTn id="19" dur="900" decel="100000" fill="hold"/>
                                        <p:tgtEl>
                                          <p:spTgt spid="161815"/>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618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816" grpId="0" animBg="1"/>
      <p:bldP spid="1618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SH2507-cr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63843" name="Text Box 3"/>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34820" name="Rectangle 13"/>
          <p:cNvSpPr>
            <a:spLocks noChangeArrowheads="1"/>
          </p:cNvSpPr>
          <p:nvPr/>
        </p:nvSpPr>
        <p:spPr bwMode="auto">
          <a:xfrm>
            <a:off x="914400" y="1143000"/>
            <a:ext cx="4824413"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a:solidFill>
                  <a:srgbClr val="FFFF99"/>
                </a:solidFill>
                <a:ea typeface="宋体" panose="02010600030101010101" pitchFamily="2" charset="-122"/>
              </a:rPr>
              <a:t>The 74LS93A Asynchronous Counter</a:t>
            </a:r>
          </a:p>
        </p:txBody>
      </p:sp>
      <p:graphicFrame>
        <p:nvGraphicFramePr>
          <p:cNvPr id="34821" name="Object 15"/>
          <p:cNvGraphicFramePr>
            <a:graphicFrameLocks noChangeAspect="1"/>
          </p:cNvGraphicFramePr>
          <p:nvPr/>
        </p:nvGraphicFramePr>
        <p:xfrm>
          <a:off x="2971800" y="3536950"/>
          <a:ext cx="5410200" cy="2360613"/>
        </p:xfrm>
        <a:graphic>
          <a:graphicData uri="http://schemas.openxmlformats.org/presentationml/2006/ole">
            <mc:AlternateContent xmlns:mc="http://schemas.openxmlformats.org/markup-compatibility/2006">
              <mc:Choice xmlns:v="urn:schemas-microsoft-com:vml" Requires="v">
                <p:oleObj spid="_x0000_s34930" name="CorelDRAW" r:id="rId6" imgW="3737490" imgH="1630152" progId="CorelDRAW.Graphic.13">
                  <p:embed/>
                </p:oleObj>
              </mc:Choice>
              <mc:Fallback>
                <p:oleObj name="CorelDRAW" r:id="rId6" imgW="3737490" imgH="1630152" progId="CorelDRAW.Graphic.1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3536950"/>
                        <a:ext cx="5410200" cy="236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2" name="Text Box 16"/>
          <p:cNvSpPr txBox="1">
            <a:spLocks noChangeArrowheads="1"/>
          </p:cNvSpPr>
          <p:nvPr/>
        </p:nvSpPr>
        <p:spPr bwMode="auto">
          <a:xfrm>
            <a:off x="1066800" y="1600200"/>
            <a:ext cx="7543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dirty="0">
                <a:ea typeface="宋体" panose="02010600030101010101" pitchFamily="2" charset="-122"/>
              </a:rPr>
              <a:t>The 74LS93A has one independent toggle J-K flip-flop driven by </a:t>
            </a:r>
            <a:r>
              <a:rPr lang="en-US" altLang="zh-CN" i="1" dirty="0">
                <a:ea typeface="宋体" panose="02010600030101010101" pitchFamily="2" charset="-122"/>
              </a:rPr>
              <a:t>CLK</a:t>
            </a:r>
            <a:r>
              <a:rPr lang="en-US" altLang="zh-CN" dirty="0">
                <a:ea typeface="宋体" panose="02010600030101010101" pitchFamily="2" charset="-122"/>
              </a:rPr>
              <a:t> A and three toggle J-K flip-flops that form an asynchronous counter driven by </a:t>
            </a:r>
            <a:r>
              <a:rPr lang="en-US" altLang="zh-CN" i="1" dirty="0">
                <a:ea typeface="宋体" panose="02010600030101010101" pitchFamily="2" charset="-122"/>
              </a:rPr>
              <a:t>CLK</a:t>
            </a:r>
            <a:r>
              <a:rPr lang="en-US" altLang="zh-CN" dirty="0">
                <a:ea typeface="宋体" panose="02010600030101010101" pitchFamily="2" charset="-122"/>
              </a:rPr>
              <a:t> B. </a:t>
            </a:r>
          </a:p>
        </p:txBody>
      </p:sp>
      <p:sp>
        <p:nvSpPr>
          <p:cNvPr id="34823" name="Rectangle 19"/>
          <p:cNvSpPr>
            <a:spLocks noChangeArrowheads="1"/>
          </p:cNvSpPr>
          <p:nvPr/>
        </p:nvSpPr>
        <p:spPr bwMode="auto">
          <a:xfrm>
            <a:off x="2438400" y="4343400"/>
            <a:ext cx="5159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CLK </a:t>
            </a:r>
            <a:r>
              <a:rPr lang="en-US" altLang="zh-CN" sz="1200">
                <a:solidFill>
                  <a:srgbClr val="000000"/>
                </a:solidFill>
                <a:latin typeface="Times" panose="02020603050405020304" pitchFamily="18" charset="0"/>
                <a:ea typeface="宋体" panose="02010600030101010101" pitchFamily="2" charset="-122"/>
              </a:rPr>
              <a:t>A</a:t>
            </a:r>
            <a:endParaRPr lang="en-US" altLang="zh-CN" sz="1200">
              <a:ea typeface="宋体" panose="02010600030101010101" pitchFamily="2" charset="-122"/>
            </a:endParaRPr>
          </a:p>
        </p:txBody>
      </p:sp>
      <p:sp>
        <p:nvSpPr>
          <p:cNvPr id="34824" name="Rectangle 20"/>
          <p:cNvSpPr>
            <a:spLocks noChangeArrowheads="1"/>
          </p:cNvSpPr>
          <p:nvPr/>
        </p:nvSpPr>
        <p:spPr bwMode="auto">
          <a:xfrm>
            <a:off x="3630613" y="4686300"/>
            <a:ext cx="1524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0</a:t>
            </a:r>
          </a:p>
        </p:txBody>
      </p:sp>
      <p:sp>
        <p:nvSpPr>
          <p:cNvPr id="34825" name="Rectangle 21"/>
          <p:cNvSpPr>
            <a:spLocks noChangeArrowheads="1"/>
          </p:cNvSpPr>
          <p:nvPr/>
        </p:nvSpPr>
        <p:spPr bwMode="auto">
          <a:xfrm>
            <a:off x="3668713" y="3937000"/>
            <a:ext cx="1190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0</a:t>
            </a:r>
          </a:p>
        </p:txBody>
      </p:sp>
      <p:sp>
        <p:nvSpPr>
          <p:cNvPr id="34826" name="Text Box 22"/>
          <p:cNvSpPr txBox="1">
            <a:spLocks noChangeArrowheads="1"/>
          </p:cNvSpPr>
          <p:nvPr/>
        </p:nvSpPr>
        <p:spPr bwMode="auto">
          <a:xfrm>
            <a:off x="4170363" y="5897563"/>
            <a:ext cx="533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0</a:t>
            </a:r>
          </a:p>
        </p:txBody>
      </p:sp>
      <p:sp>
        <p:nvSpPr>
          <p:cNvPr id="34827" name="Rectangle 23"/>
          <p:cNvSpPr>
            <a:spLocks noChangeArrowheads="1"/>
          </p:cNvSpPr>
          <p:nvPr/>
        </p:nvSpPr>
        <p:spPr bwMode="auto">
          <a:xfrm>
            <a:off x="3743325" y="4330700"/>
            <a:ext cx="101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34828" name="Rectangle 24"/>
          <p:cNvSpPr>
            <a:spLocks noChangeArrowheads="1"/>
          </p:cNvSpPr>
          <p:nvPr/>
        </p:nvSpPr>
        <p:spPr bwMode="auto">
          <a:xfrm>
            <a:off x="4964113" y="4330700"/>
            <a:ext cx="101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34829" name="Rectangle 25"/>
          <p:cNvSpPr>
            <a:spLocks noChangeArrowheads="1"/>
          </p:cNvSpPr>
          <p:nvPr/>
        </p:nvSpPr>
        <p:spPr bwMode="auto">
          <a:xfrm>
            <a:off x="6192838" y="4330700"/>
            <a:ext cx="101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34830" name="Rectangle 26"/>
          <p:cNvSpPr>
            <a:spLocks noChangeArrowheads="1"/>
          </p:cNvSpPr>
          <p:nvPr/>
        </p:nvSpPr>
        <p:spPr bwMode="auto">
          <a:xfrm>
            <a:off x="4879975" y="3937000"/>
            <a:ext cx="1190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1</a:t>
            </a:r>
          </a:p>
        </p:txBody>
      </p:sp>
      <p:sp>
        <p:nvSpPr>
          <p:cNvPr id="34831" name="Rectangle 27"/>
          <p:cNvSpPr>
            <a:spLocks noChangeArrowheads="1"/>
          </p:cNvSpPr>
          <p:nvPr/>
        </p:nvSpPr>
        <p:spPr bwMode="auto">
          <a:xfrm>
            <a:off x="6099175" y="3937000"/>
            <a:ext cx="1190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2</a:t>
            </a:r>
          </a:p>
        </p:txBody>
      </p:sp>
      <p:sp>
        <p:nvSpPr>
          <p:cNvPr id="34832" name="Rectangle 28"/>
          <p:cNvSpPr>
            <a:spLocks noChangeArrowheads="1"/>
          </p:cNvSpPr>
          <p:nvPr/>
        </p:nvSpPr>
        <p:spPr bwMode="auto">
          <a:xfrm>
            <a:off x="4878388" y="4686300"/>
            <a:ext cx="1524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1</a:t>
            </a:r>
          </a:p>
        </p:txBody>
      </p:sp>
      <p:sp>
        <p:nvSpPr>
          <p:cNvPr id="34833" name="Rectangle 29"/>
          <p:cNvSpPr>
            <a:spLocks noChangeArrowheads="1"/>
          </p:cNvSpPr>
          <p:nvPr/>
        </p:nvSpPr>
        <p:spPr bwMode="auto">
          <a:xfrm>
            <a:off x="6097588" y="4686300"/>
            <a:ext cx="1524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2</a:t>
            </a:r>
          </a:p>
        </p:txBody>
      </p:sp>
      <p:sp>
        <p:nvSpPr>
          <p:cNvPr id="34834" name="Text Box 30"/>
          <p:cNvSpPr txBox="1">
            <a:spLocks noChangeArrowheads="1"/>
          </p:cNvSpPr>
          <p:nvPr/>
        </p:nvSpPr>
        <p:spPr bwMode="auto">
          <a:xfrm>
            <a:off x="5449888" y="5897563"/>
            <a:ext cx="533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1</a:t>
            </a:r>
          </a:p>
        </p:txBody>
      </p:sp>
      <p:sp>
        <p:nvSpPr>
          <p:cNvPr id="34835" name="Text Box 31"/>
          <p:cNvSpPr txBox="1">
            <a:spLocks noChangeArrowheads="1"/>
          </p:cNvSpPr>
          <p:nvPr/>
        </p:nvSpPr>
        <p:spPr bwMode="auto">
          <a:xfrm>
            <a:off x="6705600" y="5897563"/>
            <a:ext cx="533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2</a:t>
            </a:r>
          </a:p>
        </p:txBody>
      </p:sp>
      <p:sp>
        <p:nvSpPr>
          <p:cNvPr id="34836" name="Rectangle 33"/>
          <p:cNvSpPr>
            <a:spLocks noChangeArrowheads="1"/>
          </p:cNvSpPr>
          <p:nvPr/>
        </p:nvSpPr>
        <p:spPr bwMode="auto">
          <a:xfrm>
            <a:off x="7443788" y="4330700"/>
            <a:ext cx="101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34837" name="Rectangle 34"/>
          <p:cNvSpPr>
            <a:spLocks noChangeArrowheads="1"/>
          </p:cNvSpPr>
          <p:nvPr/>
        </p:nvSpPr>
        <p:spPr bwMode="auto">
          <a:xfrm>
            <a:off x="7350125" y="3937000"/>
            <a:ext cx="1190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3</a:t>
            </a:r>
          </a:p>
        </p:txBody>
      </p:sp>
      <p:sp>
        <p:nvSpPr>
          <p:cNvPr id="34838" name="Rectangle 35"/>
          <p:cNvSpPr>
            <a:spLocks noChangeArrowheads="1"/>
          </p:cNvSpPr>
          <p:nvPr/>
        </p:nvSpPr>
        <p:spPr bwMode="auto">
          <a:xfrm>
            <a:off x="7348538" y="4686300"/>
            <a:ext cx="1524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3</a:t>
            </a:r>
          </a:p>
        </p:txBody>
      </p:sp>
      <p:sp>
        <p:nvSpPr>
          <p:cNvPr id="34839" name="Text Box 36"/>
          <p:cNvSpPr txBox="1">
            <a:spLocks noChangeArrowheads="1"/>
          </p:cNvSpPr>
          <p:nvPr/>
        </p:nvSpPr>
        <p:spPr bwMode="auto">
          <a:xfrm>
            <a:off x="7924800" y="5889625"/>
            <a:ext cx="533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3</a:t>
            </a:r>
          </a:p>
        </p:txBody>
      </p:sp>
      <p:sp>
        <p:nvSpPr>
          <p:cNvPr id="34840" name="Rectangle 39"/>
          <p:cNvSpPr>
            <a:spLocks noChangeArrowheads="1"/>
          </p:cNvSpPr>
          <p:nvPr/>
        </p:nvSpPr>
        <p:spPr bwMode="auto">
          <a:xfrm>
            <a:off x="2438400" y="3627438"/>
            <a:ext cx="5159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CLK </a:t>
            </a:r>
            <a:r>
              <a:rPr lang="en-US" altLang="zh-CN" sz="1200">
                <a:solidFill>
                  <a:srgbClr val="000000"/>
                </a:solidFill>
                <a:latin typeface="Times" panose="02020603050405020304" pitchFamily="18" charset="0"/>
                <a:ea typeface="宋体" panose="02010600030101010101" pitchFamily="2" charset="-122"/>
              </a:rPr>
              <a:t>B</a:t>
            </a:r>
            <a:endParaRPr lang="en-US" altLang="zh-CN" sz="1200">
              <a:ea typeface="宋体" panose="02010600030101010101" pitchFamily="2" charset="-122"/>
            </a:endParaRPr>
          </a:p>
        </p:txBody>
      </p:sp>
      <p:sp>
        <p:nvSpPr>
          <p:cNvPr id="34841" name="Text Box 40"/>
          <p:cNvSpPr txBox="1">
            <a:spLocks noChangeArrowheads="1"/>
          </p:cNvSpPr>
          <p:nvPr/>
        </p:nvSpPr>
        <p:spPr bwMode="auto">
          <a:xfrm>
            <a:off x="1066800" y="2743200"/>
            <a:ext cx="723900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2000">
                <a:ea typeface="宋体" panose="02010600030101010101" pitchFamily="2" charset="-122"/>
              </a:rPr>
              <a:t>The counter can be extended to form a 4-bit counter by connecting </a:t>
            </a:r>
            <a:r>
              <a:rPr lang="en-US" altLang="zh-CN" sz="2000" i="1">
                <a:ea typeface="宋体" panose="02010600030101010101" pitchFamily="2" charset="-122"/>
              </a:rPr>
              <a:t>Q</a:t>
            </a:r>
            <a:r>
              <a:rPr lang="en-US" altLang="zh-CN" sz="2000" baseline="-25000">
                <a:ea typeface="宋体" panose="02010600030101010101" pitchFamily="2" charset="-122"/>
              </a:rPr>
              <a:t>0</a:t>
            </a:r>
            <a:r>
              <a:rPr lang="en-US" altLang="zh-CN" sz="2000">
                <a:ea typeface="宋体" panose="02010600030101010101" pitchFamily="2" charset="-122"/>
              </a:rPr>
              <a:t> to the </a:t>
            </a:r>
            <a:r>
              <a:rPr lang="en-US" altLang="zh-CN" sz="2000" i="1">
                <a:ea typeface="宋体" panose="02010600030101010101" pitchFamily="2" charset="-122"/>
              </a:rPr>
              <a:t>CLK</a:t>
            </a:r>
            <a:r>
              <a:rPr lang="en-US" altLang="zh-CN" sz="2000">
                <a:ea typeface="宋体" panose="02010600030101010101" pitchFamily="2" charset="-122"/>
              </a:rPr>
              <a:t> B input. Two inputs are provided that clear the count.</a:t>
            </a:r>
          </a:p>
          <a:p>
            <a:pPr>
              <a:spcBef>
                <a:spcPct val="50000"/>
              </a:spcBef>
            </a:pPr>
            <a:endParaRPr lang="en-US" altLang="zh-CN" sz="2000">
              <a:ea typeface="宋体" panose="02010600030101010101" pitchFamily="2" charset="-122"/>
            </a:endParaRPr>
          </a:p>
        </p:txBody>
      </p:sp>
      <p:sp>
        <p:nvSpPr>
          <p:cNvPr id="34842" name="Rectangle 41"/>
          <p:cNvSpPr>
            <a:spLocks noChangeArrowheads="1"/>
          </p:cNvSpPr>
          <p:nvPr/>
        </p:nvSpPr>
        <p:spPr bwMode="auto">
          <a:xfrm>
            <a:off x="2438400" y="5151438"/>
            <a:ext cx="5159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RO </a:t>
            </a:r>
            <a:r>
              <a:rPr lang="en-US" altLang="zh-CN" sz="1200">
                <a:solidFill>
                  <a:srgbClr val="000000"/>
                </a:solidFill>
                <a:latin typeface="Times" panose="02020603050405020304" pitchFamily="18" charset="0"/>
                <a:ea typeface="宋体" panose="02010600030101010101" pitchFamily="2" charset="-122"/>
              </a:rPr>
              <a:t>(1)</a:t>
            </a:r>
            <a:endParaRPr lang="en-US" altLang="zh-CN" sz="1200">
              <a:ea typeface="宋体" panose="02010600030101010101" pitchFamily="2" charset="-122"/>
            </a:endParaRPr>
          </a:p>
        </p:txBody>
      </p:sp>
      <p:sp>
        <p:nvSpPr>
          <p:cNvPr id="34843" name="Rectangle 42"/>
          <p:cNvSpPr>
            <a:spLocks noChangeArrowheads="1"/>
          </p:cNvSpPr>
          <p:nvPr/>
        </p:nvSpPr>
        <p:spPr bwMode="auto">
          <a:xfrm>
            <a:off x="2438400" y="5380038"/>
            <a:ext cx="5159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RO </a:t>
            </a:r>
            <a:r>
              <a:rPr lang="en-US" altLang="zh-CN" sz="1200">
                <a:solidFill>
                  <a:srgbClr val="000000"/>
                </a:solidFill>
                <a:latin typeface="Times" panose="02020603050405020304" pitchFamily="18" charset="0"/>
                <a:ea typeface="宋体" panose="02010600030101010101" pitchFamily="2" charset="-122"/>
              </a:rPr>
              <a:t>(2)</a:t>
            </a:r>
            <a:endParaRPr lang="en-US" altLang="zh-CN" sz="1200">
              <a:ea typeface="宋体" panose="02010600030101010101" pitchFamily="2" charset="-122"/>
            </a:endParaRPr>
          </a:p>
        </p:txBody>
      </p:sp>
      <p:sp>
        <p:nvSpPr>
          <p:cNvPr id="34844" name="Text Box 43"/>
          <p:cNvSpPr txBox="1">
            <a:spLocks noChangeArrowheads="1"/>
          </p:cNvSpPr>
          <p:nvPr/>
        </p:nvSpPr>
        <p:spPr bwMode="auto">
          <a:xfrm>
            <a:off x="609600" y="5105400"/>
            <a:ext cx="1676400" cy="8350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All J and K inputs are connected internally HIGH</a:t>
            </a:r>
          </a:p>
        </p:txBody>
      </p:sp>
      <p:sp>
        <p:nvSpPr>
          <p:cNvPr id="2" name="椭圆 1"/>
          <p:cNvSpPr>
            <a:spLocks noChangeArrowheads="1"/>
          </p:cNvSpPr>
          <p:nvPr/>
        </p:nvSpPr>
        <p:spPr bwMode="auto">
          <a:xfrm>
            <a:off x="2286000" y="4165600"/>
            <a:ext cx="1884363" cy="520700"/>
          </a:xfrm>
          <a:prstGeom prst="ellipse">
            <a:avLst/>
          </a:prstGeom>
          <a:noFill/>
          <a:ln w="25400" algn="ctr">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0" name="椭圆 29"/>
          <p:cNvSpPr>
            <a:spLocks noChangeArrowheads="1"/>
          </p:cNvSpPr>
          <p:nvPr/>
        </p:nvSpPr>
        <p:spPr bwMode="auto">
          <a:xfrm>
            <a:off x="4364038" y="4114800"/>
            <a:ext cx="822325" cy="520700"/>
          </a:xfrm>
          <a:prstGeom prst="ellipse">
            <a:avLst/>
          </a:prstGeom>
          <a:noFill/>
          <a:ln w="25400" algn="ctr">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文本框 3"/>
          <p:cNvSpPr txBox="1">
            <a:spLocks noChangeArrowheads="1"/>
          </p:cNvSpPr>
          <p:nvPr/>
        </p:nvSpPr>
        <p:spPr bwMode="auto">
          <a:xfrm>
            <a:off x="914400" y="762000"/>
            <a:ext cx="65437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dirty="0" smtClean="0">
                <a:ea typeface="宋体" panose="02010600030101010101" pitchFamily="2" charset="-122"/>
              </a:rPr>
              <a:t>How to design modulus-N counter with 74LS93</a:t>
            </a:r>
            <a:r>
              <a:rPr lang="zh-CN" altLang="en-US" dirty="0" smtClean="0">
                <a:ea typeface="宋体" panose="02010600030101010101" pitchFamily="2" charset="-122"/>
              </a:rPr>
              <a:t>？</a:t>
            </a:r>
            <a:endParaRPr lang="en-US" altLang="zh-CN" dirty="0" smtClean="0">
              <a:ea typeface="宋体" panose="02010600030101010101" pitchFamily="2" charset="-122"/>
            </a:endParaRPr>
          </a:p>
          <a:p>
            <a:r>
              <a:rPr lang="en-US" altLang="zh-CN" dirty="0" smtClean="0">
                <a:ea typeface="宋体" panose="02010600030101010101" pitchFamily="2" charset="-122"/>
              </a:rPr>
              <a:t>{N=2..16}</a:t>
            </a:r>
            <a:endParaRPr lang="zh-CN" altLang="en-US" dirty="0">
              <a:ea typeface="宋体" panose="02010600030101010101" pitchFamily="2" charset="-122"/>
            </a:endParaRPr>
          </a:p>
        </p:txBody>
      </p:sp>
      <p:graphicFrame>
        <p:nvGraphicFramePr>
          <p:cNvPr id="3" name="Object 15"/>
          <p:cNvGraphicFramePr>
            <a:graphicFrameLocks noChangeAspect="1"/>
          </p:cNvGraphicFramePr>
          <p:nvPr>
            <p:extLst>
              <p:ext uri="{D42A27DB-BD31-4B8C-83A1-F6EECF244321}">
                <p14:modId xmlns:p14="http://schemas.microsoft.com/office/powerpoint/2010/main" val="4277218252"/>
              </p:ext>
            </p:extLst>
          </p:nvPr>
        </p:nvGraphicFramePr>
        <p:xfrm>
          <a:off x="4648200" y="1447801"/>
          <a:ext cx="3810000" cy="1662403"/>
        </p:xfrm>
        <a:graphic>
          <a:graphicData uri="http://schemas.openxmlformats.org/presentationml/2006/ole">
            <mc:AlternateContent xmlns:mc="http://schemas.openxmlformats.org/markup-compatibility/2006">
              <mc:Choice xmlns:v="urn:schemas-microsoft-com:vml" Requires="v">
                <p:oleObj spid="_x0000_s36950" name="CorelDRAW" r:id="rId3" imgW="3737490" imgH="1630152" progId="CorelDRAW.Graphic.13">
                  <p:embed/>
                </p:oleObj>
              </mc:Choice>
              <mc:Fallback>
                <p:oleObj name="CorelDRAW" r:id="rId3" imgW="3737490" imgH="1630152" progId="CorelDRAW.Graphic.1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447801"/>
                        <a:ext cx="3810000" cy="1662403"/>
                      </a:xfrm>
                      <a:prstGeom prst="rect">
                        <a:avLst/>
                      </a:prstGeom>
                      <a:noFill/>
                      <a:ln>
                        <a:noFill/>
                      </a:ln>
                      <a:effectLst/>
                    </p:spPr>
                  </p:pic>
                </p:oleObj>
              </mc:Fallback>
            </mc:AlternateContent>
          </a:graphicData>
        </a:graphic>
      </p:graphicFrame>
      <p:pic>
        <p:nvPicPr>
          <p:cNvPr id="2" name="图片 1"/>
          <p:cNvPicPr>
            <a:picLocks noChangeAspect="1"/>
          </p:cNvPicPr>
          <p:nvPr/>
        </p:nvPicPr>
        <p:blipFill>
          <a:blip r:embed="rId5"/>
          <a:stretch>
            <a:fillRect/>
          </a:stretch>
        </p:blipFill>
        <p:spPr>
          <a:xfrm>
            <a:off x="785864" y="1828800"/>
            <a:ext cx="3400425" cy="2066925"/>
          </a:xfrm>
          <a:prstGeom prst="rect">
            <a:avLst/>
          </a:prstGeom>
        </p:spPr>
      </p:pic>
      <p:pic>
        <p:nvPicPr>
          <p:cNvPr id="6" name="图片 5"/>
          <p:cNvPicPr>
            <a:picLocks noChangeAspect="1"/>
          </p:cNvPicPr>
          <p:nvPr/>
        </p:nvPicPr>
        <p:blipFill>
          <a:blip r:embed="rId6"/>
          <a:stretch>
            <a:fillRect/>
          </a:stretch>
        </p:blipFill>
        <p:spPr>
          <a:xfrm>
            <a:off x="785864" y="4130178"/>
            <a:ext cx="3438525" cy="2019300"/>
          </a:xfrm>
          <a:prstGeom prst="rect">
            <a:avLst/>
          </a:prstGeom>
        </p:spPr>
      </p:pic>
      <p:pic>
        <p:nvPicPr>
          <p:cNvPr id="7" name="图片 6"/>
          <p:cNvPicPr>
            <a:picLocks noChangeAspect="1"/>
          </p:cNvPicPr>
          <p:nvPr/>
        </p:nvPicPr>
        <p:blipFill>
          <a:blip r:embed="rId7"/>
          <a:stretch>
            <a:fillRect/>
          </a:stretch>
        </p:blipFill>
        <p:spPr>
          <a:xfrm>
            <a:off x="4648200" y="4013157"/>
            <a:ext cx="3429000" cy="2114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609600" y="457200"/>
            <a:ext cx="79248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zh-CN">
              <a:ea typeface="宋体" panose="02010600030101010101" pitchFamily="2" charset="-122"/>
            </a:endParaRPr>
          </a:p>
        </p:txBody>
      </p:sp>
      <p:pic>
        <p:nvPicPr>
          <p:cNvPr id="37891" name="Picture 5" descr="SH2507-cr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53606" name="Text Box 6"/>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37893" name="Rectangle 7"/>
          <p:cNvSpPr>
            <a:spLocks noChangeArrowheads="1"/>
          </p:cNvSpPr>
          <p:nvPr/>
        </p:nvSpPr>
        <p:spPr bwMode="auto">
          <a:xfrm>
            <a:off x="914400" y="1143000"/>
            <a:ext cx="5262979" cy="46166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dirty="0" smtClean="0">
                <a:solidFill>
                  <a:srgbClr val="FFFF99"/>
                </a:solidFill>
                <a:ea typeface="宋体" panose="02010600030101010101" pitchFamily="2" charset="-122"/>
              </a:rPr>
              <a:t>8.2  Synchronous Counters(</a:t>
            </a:r>
            <a:r>
              <a:rPr lang="zh-CN" altLang="en-US" dirty="0" smtClean="0">
                <a:solidFill>
                  <a:srgbClr val="FFFF99"/>
                </a:solidFill>
                <a:ea typeface="宋体" panose="02010600030101010101" pitchFamily="2" charset="-122"/>
              </a:rPr>
              <a:t>同步计数器</a:t>
            </a:r>
            <a:r>
              <a:rPr lang="en-US" altLang="zh-CN" dirty="0" smtClean="0">
                <a:solidFill>
                  <a:srgbClr val="FFFF99"/>
                </a:solidFill>
                <a:ea typeface="宋体" panose="02010600030101010101" pitchFamily="2" charset="-122"/>
              </a:rPr>
              <a:t>)</a:t>
            </a:r>
            <a:endParaRPr lang="en-US" altLang="zh-CN" dirty="0">
              <a:solidFill>
                <a:srgbClr val="FFFF99"/>
              </a:solidFill>
              <a:ea typeface="宋体" panose="02010600030101010101" pitchFamily="2" charset="-122"/>
            </a:endParaRPr>
          </a:p>
        </p:txBody>
      </p:sp>
      <p:sp>
        <p:nvSpPr>
          <p:cNvPr id="37894" name="Text Box 9"/>
          <p:cNvSpPr txBox="1">
            <a:spLocks noChangeArrowheads="1"/>
          </p:cNvSpPr>
          <p:nvPr/>
        </p:nvSpPr>
        <p:spPr bwMode="auto">
          <a:xfrm>
            <a:off x="1143000" y="1676400"/>
            <a:ext cx="7391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dirty="0">
                <a:ea typeface="宋体" panose="02010600030101010101" pitchFamily="2" charset="-122"/>
              </a:rPr>
              <a:t>In a </a:t>
            </a:r>
            <a:r>
              <a:rPr lang="en-US" altLang="zh-CN" b="1" dirty="0">
                <a:ea typeface="宋体" panose="02010600030101010101" pitchFamily="2" charset="-122"/>
              </a:rPr>
              <a:t>synchronous counter</a:t>
            </a:r>
            <a:r>
              <a:rPr lang="en-US" altLang="zh-CN" dirty="0">
                <a:ea typeface="宋体" panose="02010600030101010101" pitchFamily="2" charset="-122"/>
              </a:rPr>
              <a:t> all flip-flops are </a:t>
            </a:r>
            <a:r>
              <a:rPr lang="en-US" altLang="zh-CN" b="1" dirty="0">
                <a:solidFill>
                  <a:srgbClr val="FF0000"/>
                </a:solidFill>
                <a:ea typeface="宋体" panose="02010600030101010101" pitchFamily="2" charset="-122"/>
              </a:rPr>
              <a:t>clocked together</a:t>
            </a:r>
            <a:r>
              <a:rPr lang="en-US" altLang="zh-CN" dirty="0">
                <a:ea typeface="宋体" panose="02010600030101010101" pitchFamily="2" charset="-122"/>
              </a:rPr>
              <a:t> with a common clock pulse. Synchronous counters overcome the disadvantage of accumulated propagation delays, but generally they require more circuitry to control states changes.</a:t>
            </a:r>
          </a:p>
        </p:txBody>
      </p:sp>
      <p:pic>
        <p:nvPicPr>
          <p:cNvPr id="26" name="Picture 3" descr="AAGIHDK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94236" y="3665835"/>
            <a:ext cx="4736728" cy="230046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30729" y="4339771"/>
            <a:ext cx="2810699" cy="830997"/>
          </a:xfrm>
          <a:prstGeom prst="rect">
            <a:avLst/>
          </a:prstGeom>
        </p:spPr>
        <p:txBody>
          <a:bodyPr wrap="square">
            <a:spAutoFit/>
          </a:bodyPr>
          <a:lstStyle/>
          <a:p>
            <a:r>
              <a:rPr lang="en-US" altLang="zh-CN" dirty="0" smtClean="0">
                <a:ea typeface="宋体" panose="02010600030101010101" pitchFamily="2" charset="-122"/>
              </a:rPr>
              <a:t>A 2-bit synchronous binary counter</a:t>
            </a:r>
            <a:endParaRPr lang="zh-CN" altLang="en-US" dirty="0"/>
          </a:p>
        </p:txBody>
      </p:sp>
      <p:sp>
        <p:nvSpPr>
          <p:cNvPr id="3" name="椭圆 2"/>
          <p:cNvSpPr/>
          <p:nvPr/>
        </p:nvSpPr>
        <p:spPr bwMode="auto">
          <a:xfrm>
            <a:off x="4648200" y="4648200"/>
            <a:ext cx="685800" cy="522568"/>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anose="02020603050405020304" pitchFamily="18" charset="0"/>
            </a:endParaRPr>
          </a:p>
        </p:txBody>
      </p:sp>
      <p:sp>
        <p:nvSpPr>
          <p:cNvPr id="29" name="椭圆 28"/>
          <p:cNvSpPr/>
          <p:nvPr/>
        </p:nvSpPr>
        <p:spPr bwMode="auto">
          <a:xfrm>
            <a:off x="6251482" y="4648200"/>
            <a:ext cx="685800" cy="522568"/>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4"/>
          <p:cNvSpPr>
            <a:spLocks noChangeArrowheads="1"/>
          </p:cNvSpPr>
          <p:nvPr/>
        </p:nvSpPr>
        <p:spPr bwMode="auto">
          <a:xfrm>
            <a:off x="914400" y="1143000"/>
            <a:ext cx="1295400" cy="461963"/>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a:solidFill>
                  <a:srgbClr val="FFFF99"/>
                </a:solidFill>
                <a:ea typeface="宋体" panose="02010600030101010101" pitchFamily="2" charset="-122"/>
              </a:rPr>
              <a:t>Counters</a:t>
            </a:r>
          </a:p>
        </p:txBody>
      </p:sp>
      <p:pic>
        <p:nvPicPr>
          <p:cNvPr id="6147" name="Picture 22" descr="SH2507-cr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23"/>
          <p:cNvSpPr txBox="1">
            <a:spLocks noChangeArrowheads="1"/>
          </p:cNvSpPr>
          <p:nvPr/>
        </p:nvSpPr>
        <p:spPr bwMode="auto">
          <a:xfrm>
            <a:off x="3581400" y="228600"/>
            <a:ext cx="20574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dirty="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6149" name="矩形 1"/>
          <p:cNvSpPr>
            <a:spLocks noChangeArrowheads="1"/>
          </p:cNvSpPr>
          <p:nvPr/>
        </p:nvSpPr>
        <p:spPr bwMode="auto">
          <a:xfrm>
            <a:off x="914400" y="1752600"/>
            <a:ext cx="7239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a:ea typeface="宋体" panose="02010600030101010101" pitchFamily="2" charset="-122"/>
              </a:rPr>
              <a:t>A </a:t>
            </a:r>
            <a:r>
              <a:rPr lang="en-US" altLang="zh-CN" i="1">
                <a:ea typeface="宋体" panose="02010600030101010101" pitchFamily="2" charset="-122"/>
              </a:rPr>
              <a:t>counter</a:t>
            </a:r>
            <a:r>
              <a:rPr lang="en-US" altLang="zh-CN">
                <a:ea typeface="宋体" panose="02010600030101010101" pitchFamily="2" charset="-122"/>
              </a:rPr>
              <a:t> is a register that goes through a </a:t>
            </a:r>
            <a:r>
              <a:rPr lang="en-US" altLang="zh-CN" u="sng">
                <a:ea typeface="宋体" panose="02010600030101010101" pitchFamily="2" charset="-122"/>
              </a:rPr>
              <a:t>predetermined sequence of states upon the application of clock pulses.</a:t>
            </a:r>
          </a:p>
        </p:txBody>
      </p:sp>
      <p:sp>
        <p:nvSpPr>
          <p:cNvPr id="3" name="矩形 2"/>
          <p:cNvSpPr/>
          <p:nvPr/>
        </p:nvSpPr>
        <p:spPr>
          <a:xfrm>
            <a:off x="898525" y="2895600"/>
            <a:ext cx="7239000" cy="2738438"/>
          </a:xfrm>
          <a:prstGeom prst="rect">
            <a:avLst/>
          </a:prstGeom>
        </p:spPr>
        <p:txBody>
          <a:bodyPr>
            <a:spAutoFit/>
          </a:bodyPr>
          <a:lstStyle/>
          <a:p>
            <a:pPr>
              <a:defRPr/>
            </a:pPr>
            <a:r>
              <a:rPr lang="en-US" altLang="zh-CN" sz="2800" dirty="0">
                <a:ea typeface="宋体" panose="02010600030101010101" pitchFamily="2" charset="-122"/>
              </a:rPr>
              <a:t>Counters are categorized as: </a:t>
            </a:r>
          </a:p>
          <a:p>
            <a:pPr marL="342900" indent="-342900">
              <a:buFont typeface="Wingdings" panose="05000000000000000000" pitchFamily="2" charset="2"/>
              <a:buChar char="u"/>
              <a:defRPr/>
            </a:pPr>
            <a:r>
              <a:rPr lang="en-US" altLang="zh-CN" dirty="0">
                <a:ea typeface="宋体" panose="02010600030101010101" pitchFamily="2" charset="-122"/>
              </a:rPr>
              <a:t>Asynchronous counter(Ripple Counters):</a:t>
            </a:r>
            <a:br>
              <a:rPr lang="en-US" altLang="zh-CN" dirty="0">
                <a:ea typeface="宋体" panose="02010600030101010101" pitchFamily="2" charset="-122"/>
              </a:rPr>
            </a:br>
            <a:r>
              <a:rPr lang="en-US" altLang="zh-CN" dirty="0">
                <a:ea typeface="宋体" panose="02010600030101010101" pitchFamily="2" charset="-122"/>
              </a:rPr>
              <a:t>The FF output transition serves as a source for triggering other FFs.  No common clock.</a:t>
            </a:r>
          </a:p>
          <a:p>
            <a:pPr marL="342900" indent="-342900">
              <a:buFont typeface="Wingdings" panose="05000000000000000000" pitchFamily="2" charset="2"/>
              <a:buChar char="u"/>
              <a:defRPr/>
            </a:pPr>
            <a:r>
              <a:rPr lang="en-US" altLang="zh-CN" dirty="0">
                <a:ea typeface="宋体" panose="02010600030101010101" pitchFamily="2" charset="-122"/>
              </a:rPr>
              <a:t>Synchronous Counter:</a:t>
            </a:r>
            <a:br>
              <a:rPr lang="en-US" altLang="zh-CN" dirty="0">
                <a:ea typeface="宋体" panose="02010600030101010101" pitchFamily="2" charset="-122"/>
              </a:rPr>
            </a:br>
            <a:r>
              <a:rPr lang="en-US" altLang="zh-CN" dirty="0">
                <a:ea typeface="宋体" panose="02010600030101010101" pitchFamily="2" charset="-122"/>
              </a:rPr>
              <a:t>All FFs receive the common clock pulse, and the change of state is determined from the present state.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AGIHDK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685800"/>
            <a:ext cx="4097337" cy="19899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AAGIHDJ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971800"/>
            <a:ext cx="7841755" cy="358775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029200" y="1265266"/>
            <a:ext cx="4572000" cy="830997"/>
          </a:xfrm>
          <a:prstGeom prst="rect">
            <a:avLst/>
          </a:prstGeom>
        </p:spPr>
        <p:txBody>
          <a:bodyPr>
            <a:spAutoFit/>
          </a:bodyPr>
          <a:lstStyle/>
          <a:p>
            <a:r>
              <a:rPr lang="en-US" altLang="zh-CN" dirty="0" smtClean="0">
                <a:ea typeface="宋体" panose="02010600030101010101" pitchFamily="2" charset="-122"/>
              </a:rPr>
              <a:t>Timing details for the 2-bit synchronous counter</a:t>
            </a:r>
            <a:endParaRPr lang="zh-CN" altLang="en-US" dirty="0"/>
          </a:p>
        </p:txBody>
      </p:sp>
      <p:sp>
        <p:nvSpPr>
          <p:cNvPr id="8" name="矩形 7"/>
          <p:cNvSpPr/>
          <p:nvPr/>
        </p:nvSpPr>
        <p:spPr bwMode="auto">
          <a:xfrm>
            <a:off x="457200" y="2971800"/>
            <a:ext cx="3920877" cy="1600200"/>
          </a:xfrm>
          <a:prstGeom prst="rect">
            <a:avLst/>
          </a:prstGeom>
          <a:solidFill>
            <a:srgbClr val="FFFFF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anose="02020603050405020304" pitchFamily="18" charset="0"/>
            </a:endParaRPr>
          </a:p>
        </p:txBody>
      </p:sp>
      <p:sp>
        <p:nvSpPr>
          <p:cNvPr id="9" name="矩形 8"/>
          <p:cNvSpPr/>
          <p:nvPr/>
        </p:nvSpPr>
        <p:spPr bwMode="auto">
          <a:xfrm>
            <a:off x="4410735" y="2971800"/>
            <a:ext cx="3920877" cy="1600200"/>
          </a:xfrm>
          <a:prstGeom prst="rect">
            <a:avLst/>
          </a:prstGeom>
          <a:solidFill>
            <a:srgbClr val="FFFFF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anose="02020603050405020304" pitchFamily="18" charset="0"/>
            </a:endParaRPr>
          </a:p>
        </p:txBody>
      </p:sp>
      <p:sp>
        <p:nvSpPr>
          <p:cNvPr id="10" name="矩形 9"/>
          <p:cNvSpPr/>
          <p:nvPr/>
        </p:nvSpPr>
        <p:spPr bwMode="auto">
          <a:xfrm>
            <a:off x="457199" y="4868069"/>
            <a:ext cx="3920877" cy="1691481"/>
          </a:xfrm>
          <a:prstGeom prst="rect">
            <a:avLst/>
          </a:prstGeom>
          <a:solidFill>
            <a:srgbClr val="FFFFF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anose="02020603050405020304" pitchFamily="18" charset="0"/>
            </a:endParaRPr>
          </a:p>
        </p:txBody>
      </p:sp>
      <p:sp>
        <p:nvSpPr>
          <p:cNvPr id="11" name="矩形 10"/>
          <p:cNvSpPr/>
          <p:nvPr/>
        </p:nvSpPr>
        <p:spPr bwMode="auto">
          <a:xfrm>
            <a:off x="4572000" y="4765675"/>
            <a:ext cx="3920877" cy="1691481"/>
          </a:xfrm>
          <a:prstGeom prst="rect">
            <a:avLst/>
          </a:prstGeom>
          <a:solidFill>
            <a:srgbClr val="FFFFF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anose="02020603050405020304" pitchFamily="18" charset="0"/>
            </a:endParaRPr>
          </a:p>
        </p:txBody>
      </p:sp>
      <p:pic>
        <p:nvPicPr>
          <p:cNvPr id="12" name="Picture 3" descr="AAGIHDH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291" y="2971801"/>
            <a:ext cx="8370887" cy="3256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56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609600" y="457200"/>
            <a:ext cx="79248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zh-CN">
              <a:ea typeface="宋体" panose="02010600030101010101" pitchFamily="2" charset="-122"/>
            </a:endParaRPr>
          </a:p>
        </p:txBody>
      </p:sp>
      <p:pic>
        <p:nvPicPr>
          <p:cNvPr id="37891" name="Picture 5" descr="SH2507-cr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53606" name="Text Box 6"/>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37893" name="Rectangle 7"/>
          <p:cNvSpPr>
            <a:spLocks noChangeArrowheads="1"/>
          </p:cNvSpPr>
          <p:nvPr/>
        </p:nvSpPr>
        <p:spPr bwMode="auto">
          <a:xfrm>
            <a:off x="914400" y="1143000"/>
            <a:ext cx="7142340" cy="46166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dirty="0" smtClean="0">
                <a:solidFill>
                  <a:srgbClr val="FFFF99"/>
                </a:solidFill>
                <a:ea typeface="宋体" panose="02010600030101010101" pitchFamily="2" charset="-122"/>
              </a:rPr>
              <a:t>A 3-bit binary Synchronous Counters(</a:t>
            </a:r>
            <a:r>
              <a:rPr lang="zh-CN" altLang="en-US" dirty="0" smtClean="0">
                <a:solidFill>
                  <a:srgbClr val="FFFF99"/>
                </a:solidFill>
                <a:ea typeface="宋体" panose="02010600030101010101" pitchFamily="2" charset="-122"/>
              </a:rPr>
              <a:t>三位同步计数器</a:t>
            </a:r>
            <a:r>
              <a:rPr lang="en-US" altLang="zh-CN" dirty="0" smtClean="0">
                <a:solidFill>
                  <a:srgbClr val="FFFF99"/>
                </a:solidFill>
                <a:ea typeface="宋体" panose="02010600030101010101" pitchFamily="2" charset="-122"/>
              </a:rPr>
              <a:t>)</a:t>
            </a:r>
            <a:endParaRPr lang="en-US" altLang="zh-CN" dirty="0">
              <a:solidFill>
                <a:srgbClr val="FFFF99"/>
              </a:solidFill>
              <a:ea typeface="宋体" panose="02010600030101010101" pitchFamily="2" charset="-122"/>
            </a:endParaRPr>
          </a:p>
        </p:txBody>
      </p:sp>
      <p:graphicFrame>
        <p:nvGraphicFramePr>
          <p:cNvPr id="37895" name="Object 482"/>
          <p:cNvGraphicFramePr>
            <a:graphicFrameLocks noChangeAspect="1"/>
          </p:cNvGraphicFramePr>
          <p:nvPr>
            <p:extLst>
              <p:ext uri="{D42A27DB-BD31-4B8C-83A1-F6EECF244321}">
                <p14:modId xmlns:p14="http://schemas.microsoft.com/office/powerpoint/2010/main" val="2799419560"/>
              </p:ext>
            </p:extLst>
          </p:nvPr>
        </p:nvGraphicFramePr>
        <p:xfrm>
          <a:off x="3971925" y="3683000"/>
          <a:ext cx="4573588" cy="1631950"/>
        </p:xfrm>
        <a:graphic>
          <a:graphicData uri="http://schemas.openxmlformats.org/presentationml/2006/ole">
            <mc:AlternateContent xmlns:mc="http://schemas.openxmlformats.org/markup-compatibility/2006">
              <mc:Choice xmlns:v="urn:schemas-microsoft-com:vml" Requires="v">
                <p:oleObj spid="_x0000_s106582" name="CorelDRAW" r:id="rId6" imgW="3256227" imgH="1161654" progId="CorelDRAW.Graphic.13">
                  <p:embed/>
                </p:oleObj>
              </mc:Choice>
              <mc:Fallback>
                <p:oleObj name="CorelDRAW" r:id="rId6" imgW="3256227" imgH="1161654" progId="CorelDRAW.Graphic.1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1925" y="3683000"/>
                        <a:ext cx="4573588" cy="163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6" name="Rectangle 483"/>
          <p:cNvSpPr>
            <a:spLocks noChangeArrowheads="1"/>
          </p:cNvSpPr>
          <p:nvPr/>
        </p:nvSpPr>
        <p:spPr bwMode="auto">
          <a:xfrm>
            <a:off x="4926013" y="4732337"/>
            <a:ext cx="1524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0</a:t>
            </a:r>
          </a:p>
        </p:txBody>
      </p:sp>
      <p:sp>
        <p:nvSpPr>
          <p:cNvPr id="37897" name="Rectangle 484"/>
          <p:cNvSpPr>
            <a:spLocks noChangeArrowheads="1"/>
          </p:cNvSpPr>
          <p:nvPr/>
        </p:nvSpPr>
        <p:spPr bwMode="auto">
          <a:xfrm>
            <a:off x="4964113" y="3983037"/>
            <a:ext cx="1190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0</a:t>
            </a:r>
          </a:p>
        </p:txBody>
      </p:sp>
      <p:sp>
        <p:nvSpPr>
          <p:cNvPr id="37898" name="Text Box 485"/>
          <p:cNvSpPr txBox="1">
            <a:spLocks noChangeArrowheads="1"/>
          </p:cNvSpPr>
          <p:nvPr/>
        </p:nvSpPr>
        <p:spPr bwMode="auto">
          <a:xfrm>
            <a:off x="6477000" y="3398837"/>
            <a:ext cx="533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0</a:t>
            </a:r>
          </a:p>
        </p:txBody>
      </p:sp>
      <p:sp>
        <p:nvSpPr>
          <p:cNvPr id="37899" name="Rectangle 486"/>
          <p:cNvSpPr>
            <a:spLocks noChangeArrowheads="1"/>
          </p:cNvSpPr>
          <p:nvPr/>
        </p:nvSpPr>
        <p:spPr bwMode="auto">
          <a:xfrm>
            <a:off x="5038725" y="4376737"/>
            <a:ext cx="101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37900" name="Rectangle 487"/>
          <p:cNvSpPr>
            <a:spLocks noChangeArrowheads="1"/>
          </p:cNvSpPr>
          <p:nvPr/>
        </p:nvSpPr>
        <p:spPr bwMode="auto">
          <a:xfrm>
            <a:off x="6259513" y="4376737"/>
            <a:ext cx="101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37901" name="Rectangle 488"/>
          <p:cNvSpPr>
            <a:spLocks noChangeArrowheads="1"/>
          </p:cNvSpPr>
          <p:nvPr/>
        </p:nvSpPr>
        <p:spPr bwMode="auto">
          <a:xfrm>
            <a:off x="7867650" y="4376737"/>
            <a:ext cx="101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37902" name="Rectangle 489"/>
          <p:cNvSpPr>
            <a:spLocks noChangeArrowheads="1"/>
          </p:cNvSpPr>
          <p:nvPr/>
        </p:nvSpPr>
        <p:spPr bwMode="auto">
          <a:xfrm>
            <a:off x="6175375" y="3983037"/>
            <a:ext cx="1190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1</a:t>
            </a:r>
          </a:p>
        </p:txBody>
      </p:sp>
      <p:sp>
        <p:nvSpPr>
          <p:cNvPr id="37903" name="Rectangle 490"/>
          <p:cNvSpPr>
            <a:spLocks noChangeArrowheads="1"/>
          </p:cNvSpPr>
          <p:nvPr/>
        </p:nvSpPr>
        <p:spPr bwMode="auto">
          <a:xfrm>
            <a:off x="7773988" y="3983037"/>
            <a:ext cx="1190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2</a:t>
            </a:r>
          </a:p>
        </p:txBody>
      </p:sp>
      <p:sp>
        <p:nvSpPr>
          <p:cNvPr id="37904" name="Rectangle 491"/>
          <p:cNvSpPr>
            <a:spLocks noChangeArrowheads="1"/>
          </p:cNvSpPr>
          <p:nvPr/>
        </p:nvSpPr>
        <p:spPr bwMode="auto">
          <a:xfrm>
            <a:off x="6173788" y="4732337"/>
            <a:ext cx="1524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1</a:t>
            </a:r>
          </a:p>
        </p:txBody>
      </p:sp>
      <p:sp>
        <p:nvSpPr>
          <p:cNvPr id="37905" name="Rectangle 492"/>
          <p:cNvSpPr>
            <a:spLocks noChangeArrowheads="1"/>
          </p:cNvSpPr>
          <p:nvPr/>
        </p:nvSpPr>
        <p:spPr bwMode="auto">
          <a:xfrm>
            <a:off x="7772400" y="4732337"/>
            <a:ext cx="1524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2</a:t>
            </a:r>
          </a:p>
        </p:txBody>
      </p:sp>
      <p:sp>
        <p:nvSpPr>
          <p:cNvPr id="37906" name="Text Box 498"/>
          <p:cNvSpPr txBox="1">
            <a:spLocks noChangeArrowheads="1"/>
          </p:cNvSpPr>
          <p:nvPr/>
        </p:nvSpPr>
        <p:spPr bwMode="auto">
          <a:xfrm>
            <a:off x="7239000" y="3703637"/>
            <a:ext cx="533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0</a:t>
            </a: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1</a:t>
            </a:r>
          </a:p>
        </p:txBody>
      </p:sp>
      <p:sp>
        <p:nvSpPr>
          <p:cNvPr id="37907" name="Text Box 499"/>
          <p:cNvSpPr txBox="1">
            <a:spLocks noChangeArrowheads="1"/>
          </p:cNvSpPr>
          <p:nvPr/>
        </p:nvSpPr>
        <p:spPr bwMode="auto">
          <a:xfrm>
            <a:off x="5334000" y="3835400"/>
            <a:ext cx="533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0</a:t>
            </a:r>
          </a:p>
        </p:txBody>
      </p:sp>
      <p:sp>
        <p:nvSpPr>
          <p:cNvPr id="37908" name="Text Box 500"/>
          <p:cNvSpPr txBox="1">
            <a:spLocks noChangeArrowheads="1"/>
          </p:cNvSpPr>
          <p:nvPr/>
        </p:nvSpPr>
        <p:spPr bwMode="auto">
          <a:xfrm>
            <a:off x="6553200" y="3835400"/>
            <a:ext cx="533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1</a:t>
            </a:r>
          </a:p>
        </p:txBody>
      </p:sp>
      <p:sp>
        <p:nvSpPr>
          <p:cNvPr id="37909" name="Text Box 501"/>
          <p:cNvSpPr txBox="1">
            <a:spLocks noChangeArrowheads="1"/>
          </p:cNvSpPr>
          <p:nvPr/>
        </p:nvSpPr>
        <p:spPr bwMode="auto">
          <a:xfrm>
            <a:off x="8229600" y="3835400"/>
            <a:ext cx="533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2</a:t>
            </a:r>
          </a:p>
        </p:txBody>
      </p:sp>
      <p:sp>
        <p:nvSpPr>
          <p:cNvPr id="37910" name="Rectangle 503"/>
          <p:cNvSpPr>
            <a:spLocks noChangeArrowheads="1"/>
          </p:cNvSpPr>
          <p:nvPr/>
        </p:nvSpPr>
        <p:spPr bwMode="auto">
          <a:xfrm>
            <a:off x="3581400" y="5151437"/>
            <a:ext cx="5159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CLK</a:t>
            </a:r>
            <a:endParaRPr lang="en-US" altLang="zh-CN" sz="1200">
              <a:ea typeface="宋体" panose="02010600030101010101" pitchFamily="2" charset="-122"/>
            </a:endParaRPr>
          </a:p>
        </p:txBody>
      </p:sp>
      <p:sp>
        <p:nvSpPr>
          <p:cNvPr id="37911" name="Text Box 504"/>
          <p:cNvSpPr txBox="1">
            <a:spLocks noChangeArrowheads="1"/>
          </p:cNvSpPr>
          <p:nvPr/>
        </p:nvSpPr>
        <p:spPr bwMode="auto">
          <a:xfrm>
            <a:off x="4343400" y="3398837"/>
            <a:ext cx="609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a:ea typeface="宋体" panose="02010600030101010101" pitchFamily="2" charset="-122"/>
              </a:rPr>
              <a:t>HIGH</a:t>
            </a:r>
          </a:p>
        </p:txBody>
      </p:sp>
      <p:sp>
        <p:nvSpPr>
          <p:cNvPr id="154106" name="Text Box 506"/>
          <p:cNvSpPr txBox="1">
            <a:spLocks noChangeArrowheads="1"/>
          </p:cNvSpPr>
          <p:nvPr/>
        </p:nvSpPr>
        <p:spPr bwMode="auto">
          <a:xfrm>
            <a:off x="957262" y="1752600"/>
            <a:ext cx="711993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2800" dirty="0">
                <a:ea typeface="宋体" panose="02010600030101010101" pitchFamily="2" charset="-122"/>
              </a:rPr>
              <a:t>This 3-bit binary synchronous counter has the same count sequence as the 3-bit asynchronous counter shown previously.</a:t>
            </a:r>
          </a:p>
        </p:txBody>
      </p:sp>
      <p:sp>
        <p:nvSpPr>
          <p:cNvPr id="154107" name="Text Box 507"/>
          <p:cNvSpPr txBox="1">
            <a:spLocks noChangeArrowheads="1"/>
          </p:cNvSpPr>
          <p:nvPr/>
        </p:nvSpPr>
        <p:spPr bwMode="auto">
          <a:xfrm>
            <a:off x="914400" y="5638800"/>
            <a:ext cx="7543800" cy="7112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2000">
                <a:ea typeface="宋体" panose="02010600030101010101" pitchFamily="2" charset="-122"/>
              </a:rPr>
              <a:t>The next slide shows how to analyze this counter by writing the logic equations for each input. Notice the inputs to each flip-flop…</a:t>
            </a:r>
          </a:p>
        </p:txBody>
      </p:sp>
      <p:pic>
        <p:nvPicPr>
          <p:cNvPr id="27" name="Picture 3" descr="AAGIHDM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7617" y="3504150"/>
            <a:ext cx="3916396" cy="1444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35333459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54107"/>
                                        </p:tgtEl>
                                        <p:attrNameLst>
                                          <p:attrName>style.visibility</p:attrName>
                                        </p:attrNameLst>
                                      </p:cBhvr>
                                      <p:to>
                                        <p:strVal val="visible"/>
                                      </p:to>
                                    </p:set>
                                    <p:animEffect transition="in" filter="fade">
                                      <p:cBhvr>
                                        <p:cTn id="7" dur="1000"/>
                                        <p:tgtEl>
                                          <p:spTgt spid="154107"/>
                                        </p:tgtEl>
                                      </p:cBhvr>
                                    </p:animEffect>
                                    <p:anim calcmode="lin" valueType="num">
                                      <p:cBhvr>
                                        <p:cTn id="8" dur="1000" fill="hold"/>
                                        <p:tgtEl>
                                          <p:spTgt spid="154107"/>
                                        </p:tgtEl>
                                        <p:attrNameLst>
                                          <p:attrName>ppt_x</p:attrName>
                                        </p:attrNameLst>
                                      </p:cBhvr>
                                      <p:tavLst>
                                        <p:tav tm="0">
                                          <p:val>
                                            <p:strVal val="#ppt_x"/>
                                          </p:val>
                                        </p:tav>
                                        <p:tav tm="100000">
                                          <p:val>
                                            <p:strVal val="#ppt_x"/>
                                          </p:val>
                                        </p:tav>
                                      </p:tavLst>
                                    </p:anim>
                                    <p:anim calcmode="lin" valueType="num">
                                      <p:cBhvr>
                                        <p:cTn id="9" dur="900" decel="100000" fill="hold"/>
                                        <p:tgtEl>
                                          <p:spTgt spid="15410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5410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10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609600" y="457200"/>
            <a:ext cx="79248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zh-CN">
              <a:ea typeface="宋体" panose="02010600030101010101" pitchFamily="2" charset="-122"/>
            </a:endParaRPr>
          </a:p>
        </p:txBody>
      </p:sp>
      <p:pic>
        <p:nvPicPr>
          <p:cNvPr id="39939" name="Picture 3" descr="SH2507-cr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67940" name="Text Box 4"/>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39941" name="Rectangle 5"/>
          <p:cNvSpPr>
            <a:spLocks noChangeArrowheads="1"/>
          </p:cNvSpPr>
          <p:nvPr/>
        </p:nvSpPr>
        <p:spPr bwMode="auto">
          <a:xfrm>
            <a:off x="914400" y="1143000"/>
            <a:ext cx="451167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a:solidFill>
                  <a:srgbClr val="FFFF99"/>
                </a:solidFill>
                <a:ea typeface="宋体" panose="02010600030101010101" pitchFamily="2" charset="-122"/>
              </a:rPr>
              <a:t>Analysis of Synchronous Counters </a:t>
            </a:r>
          </a:p>
        </p:txBody>
      </p:sp>
      <p:sp>
        <p:nvSpPr>
          <p:cNvPr id="39942" name="Text Box 6"/>
          <p:cNvSpPr txBox="1">
            <a:spLocks noChangeArrowheads="1"/>
          </p:cNvSpPr>
          <p:nvPr/>
        </p:nvSpPr>
        <p:spPr bwMode="auto">
          <a:xfrm>
            <a:off x="990600" y="1676400"/>
            <a:ext cx="7315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2000" dirty="0">
                <a:ea typeface="宋体" panose="02010600030101010101" pitchFamily="2" charset="-122"/>
              </a:rPr>
              <a:t>A tabular technique for analysis is  illustrated for the counter on the previous slide. Start by setting up the outputs as shown, then write the logic equation for each input. This has been done for the counter.</a:t>
            </a:r>
          </a:p>
        </p:txBody>
      </p:sp>
      <p:graphicFrame>
        <p:nvGraphicFramePr>
          <p:cNvPr id="168189" name="Group 253"/>
          <p:cNvGraphicFramePr>
            <a:graphicFrameLocks noGrp="1"/>
          </p:cNvGraphicFramePr>
          <p:nvPr/>
        </p:nvGraphicFramePr>
        <p:xfrm>
          <a:off x="1219200" y="3949700"/>
          <a:ext cx="6781800" cy="1522421"/>
        </p:xfrm>
        <a:graphic>
          <a:graphicData uri="http://schemas.openxmlformats.org/drawingml/2006/table">
            <a:tbl>
              <a:tblPr/>
              <a:tblGrid>
                <a:gridCol w="990600"/>
                <a:gridCol w="1066800"/>
                <a:gridCol w="1066800"/>
                <a:gridCol w="914400"/>
                <a:gridCol w="914400"/>
                <a:gridCol w="914400"/>
                <a:gridCol w="914400"/>
              </a:tblGrid>
              <a:tr h="335249">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2 </a:t>
                      </a: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 </a:t>
                      </a: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0</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J</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 </a:t>
                      </a: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0</a:t>
                      </a: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K</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 </a:t>
                      </a: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0</a:t>
                      </a: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J</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 </a:t>
                      </a: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0</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K</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 </a:t>
                      </a: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0</a:t>
                      </a:r>
                      <a:endPar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J</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0</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 1 </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K</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0</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 1 </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192">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779">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192">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9985" name="Line 220"/>
          <p:cNvSpPr>
            <a:spLocks noChangeShapeType="1"/>
          </p:cNvSpPr>
          <p:nvPr/>
        </p:nvSpPr>
        <p:spPr bwMode="auto">
          <a:xfrm flipV="1">
            <a:off x="2209800" y="3962400"/>
            <a:ext cx="0" cy="1524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6" name="Text Box 224"/>
          <p:cNvSpPr txBox="1">
            <a:spLocks noChangeArrowheads="1"/>
          </p:cNvSpPr>
          <p:nvPr/>
        </p:nvSpPr>
        <p:spPr bwMode="auto">
          <a:xfrm>
            <a:off x="1295400" y="3581400"/>
            <a:ext cx="1006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600">
                <a:solidFill>
                  <a:srgbClr val="FF0000"/>
                </a:solidFill>
                <a:ea typeface="宋体" panose="02010600030101010101" pitchFamily="2" charset="-122"/>
              </a:rPr>
              <a:t>Outputs</a:t>
            </a:r>
          </a:p>
        </p:txBody>
      </p:sp>
      <p:sp>
        <p:nvSpPr>
          <p:cNvPr id="39987" name="Text Box 225"/>
          <p:cNvSpPr txBox="1">
            <a:spLocks noChangeArrowheads="1"/>
          </p:cNvSpPr>
          <p:nvPr/>
        </p:nvSpPr>
        <p:spPr bwMode="auto">
          <a:xfrm>
            <a:off x="3886200" y="3581400"/>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600">
                <a:solidFill>
                  <a:srgbClr val="FF0000"/>
                </a:solidFill>
                <a:ea typeface="宋体" panose="02010600030101010101" pitchFamily="2" charset="-122"/>
              </a:rPr>
              <a:t>Logic for inputs</a:t>
            </a:r>
          </a:p>
        </p:txBody>
      </p:sp>
      <p:sp>
        <p:nvSpPr>
          <p:cNvPr id="39988" name="Line 226"/>
          <p:cNvSpPr>
            <a:spLocks noChangeShapeType="1"/>
          </p:cNvSpPr>
          <p:nvPr/>
        </p:nvSpPr>
        <p:spPr bwMode="auto">
          <a:xfrm flipH="1">
            <a:off x="2286000" y="3733800"/>
            <a:ext cx="16002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9" name="Line 227"/>
          <p:cNvSpPr>
            <a:spLocks noChangeShapeType="1"/>
          </p:cNvSpPr>
          <p:nvPr/>
        </p:nvSpPr>
        <p:spPr bwMode="auto">
          <a:xfrm>
            <a:off x="5410200" y="3733800"/>
            <a:ext cx="25146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90" name="Line 228"/>
          <p:cNvSpPr>
            <a:spLocks noChangeShapeType="1"/>
          </p:cNvSpPr>
          <p:nvPr/>
        </p:nvSpPr>
        <p:spPr bwMode="auto">
          <a:xfrm>
            <a:off x="2209800" y="36576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91" name="Line 229"/>
          <p:cNvSpPr>
            <a:spLocks noChangeShapeType="1"/>
          </p:cNvSpPr>
          <p:nvPr/>
        </p:nvSpPr>
        <p:spPr bwMode="auto">
          <a:xfrm>
            <a:off x="8001000" y="36576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166" name="Text Box 230"/>
          <p:cNvSpPr txBox="1">
            <a:spLocks noChangeArrowheads="1"/>
          </p:cNvSpPr>
          <p:nvPr/>
        </p:nvSpPr>
        <p:spPr bwMode="auto">
          <a:xfrm>
            <a:off x="914400" y="2667000"/>
            <a:ext cx="2743200" cy="8350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 Put the counter in an arbitrary state; then determine the inputs for this state.</a:t>
            </a:r>
          </a:p>
        </p:txBody>
      </p:sp>
      <p:sp>
        <p:nvSpPr>
          <p:cNvPr id="168168" name="Text Box 232"/>
          <p:cNvSpPr txBox="1">
            <a:spLocks noChangeArrowheads="1"/>
          </p:cNvSpPr>
          <p:nvPr/>
        </p:nvSpPr>
        <p:spPr bwMode="auto">
          <a:xfrm>
            <a:off x="1143000" y="43434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chemeClr val="tx2"/>
              </a:buClr>
            </a:pPr>
            <a:r>
              <a:rPr lang="en-US" altLang="zh-CN" sz="1600">
                <a:ea typeface="宋体" panose="02010600030101010101" pitchFamily="2" charset="-122"/>
              </a:rPr>
              <a:t>  0   0   0</a:t>
            </a:r>
          </a:p>
        </p:txBody>
      </p:sp>
      <p:sp>
        <p:nvSpPr>
          <p:cNvPr id="168170" name="Text Box 234"/>
          <p:cNvSpPr txBox="1">
            <a:spLocks noChangeArrowheads="1"/>
          </p:cNvSpPr>
          <p:nvPr/>
        </p:nvSpPr>
        <p:spPr bwMode="auto">
          <a:xfrm>
            <a:off x="2514600" y="43434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168171" name="Text Box 235"/>
          <p:cNvSpPr txBox="1">
            <a:spLocks noChangeArrowheads="1"/>
          </p:cNvSpPr>
          <p:nvPr/>
        </p:nvSpPr>
        <p:spPr bwMode="auto">
          <a:xfrm>
            <a:off x="3657600" y="43434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168172" name="Text Box 236"/>
          <p:cNvSpPr txBox="1">
            <a:spLocks noChangeArrowheads="1"/>
          </p:cNvSpPr>
          <p:nvPr/>
        </p:nvSpPr>
        <p:spPr bwMode="auto">
          <a:xfrm>
            <a:off x="4648200" y="43434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168173" name="Text Box 237"/>
          <p:cNvSpPr txBox="1">
            <a:spLocks noChangeArrowheads="1"/>
          </p:cNvSpPr>
          <p:nvPr/>
        </p:nvSpPr>
        <p:spPr bwMode="auto">
          <a:xfrm>
            <a:off x="5562600" y="43434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168174" name="Text Box 238"/>
          <p:cNvSpPr txBox="1">
            <a:spLocks noChangeArrowheads="1"/>
          </p:cNvSpPr>
          <p:nvPr/>
        </p:nvSpPr>
        <p:spPr bwMode="auto">
          <a:xfrm>
            <a:off x="6553200" y="43434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168175" name="Text Box 239"/>
          <p:cNvSpPr txBox="1">
            <a:spLocks noChangeArrowheads="1"/>
          </p:cNvSpPr>
          <p:nvPr/>
        </p:nvSpPr>
        <p:spPr bwMode="auto">
          <a:xfrm>
            <a:off x="7391400" y="43434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168176" name="Text Box 240"/>
          <p:cNvSpPr txBox="1">
            <a:spLocks noChangeArrowheads="1"/>
          </p:cNvSpPr>
          <p:nvPr/>
        </p:nvSpPr>
        <p:spPr bwMode="auto">
          <a:xfrm>
            <a:off x="3657600" y="2667000"/>
            <a:ext cx="2819400" cy="8350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2. Use the new inputs to determine the next state: </a:t>
            </a:r>
            <a:r>
              <a:rPr lang="en-US" altLang="zh-CN" sz="1600" i="1">
                <a:ea typeface="宋体" panose="02010600030101010101" pitchFamily="2" charset="-122"/>
              </a:rPr>
              <a:t>Q</a:t>
            </a:r>
            <a:r>
              <a:rPr lang="en-US" altLang="zh-CN" sz="1600" baseline="-25000">
                <a:ea typeface="宋体" panose="02010600030101010101" pitchFamily="2" charset="-122"/>
              </a:rPr>
              <a:t>2</a:t>
            </a:r>
            <a:r>
              <a:rPr lang="en-US" altLang="zh-CN" sz="1600">
                <a:ea typeface="宋体" panose="02010600030101010101" pitchFamily="2" charset="-122"/>
              </a:rPr>
              <a:t> and </a:t>
            </a:r>
            <a:r>
              <a:rPr lang="en-US" altLang="zh-CN" sz="1600" i="1">
                <a:ea typeface="宋体" panose="02010600030101010101" pitchFamily="2" charset="-122"/>
              </a:rPr>
              <a:t>Q</a:t>
            </a:r>
            <a:r>
              <a:rPr lang="en-US" altLang="zh-CN" sz="1600" baseline="-25000">
                <a:ea typeface="宋体" panose="02010600030101010101" pitchFamily="2" charset="-122"/>
              </a:rPr>
              <a:t>1</a:t>
            </a:r>
            <a:r>
              <a:rPr lang="en-US" altLang="zh-CN" sz="1600">
                <a:ea typeface="宋体" panose="02010600030101010101" pitchFamily="2" charset="-122"/>
              </a:rPr>
              <a:t> will latch and </a:t>
            </a:r>
            <a:r>
              <a:rPr lang="en-US" altLang="zh-CN" sz="1600" i="1">
                <a:ea typeface="宋体" panose="02010600030101010101" pitchFamily="2" charset="-122"/>
              </a:rPr>
              <a:t>Q</a:t>
            </a:r>
            <a:r>
              <a:rPr lang="en-US" altLang="zh-CN" sz="1600" baseline="-25000">
                <a:ea typeface="宋体" panose="02010600030101010101" pitchFamily="2" charset="-122"/>
              </a:rPr>
              <a:t>0 </a:t>
            </a:r>
            <a:r>
              <a:rPr lang="en-US" altLang="zh-CN" sz="1600">
                <a:ea typeface="宋体" panose="02010600030101010101" pitchFamily="2" charset="-122"/>
              </a:rPr>
              <a:t>will toggle.</a:t>
            </a:r>
          </a:p>
        </p:txBody>
      </p:sp>
      <p:sp>
        <p:nvSpPr>
          <p:cNvPr id="40001" name="Line 241"/>
          <p:cNvSpPr>
            <a:spLocks noChangeShapeType="1"/>
          </p:cNvSpPr>
          <p:nvPr/>
        </p:nvSpPr>
        <p:spPr bwMode="auto">
          <a:xfrm>
            <a:off x="1219200" y="36576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178" name="Text Box 242"/>
          <p:cNvSpPr txBox="1">
            <a:spLocks noChangeArrowheads="1"/>
          </p:cNvSpPr>
          <p:nvPr/>
        </p:nvSpPr>
        <p:spPr bwMode="auto">
          <a:xfrm>
            <a:off x="1143000" y="469265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chemeClr val="tx2"/>
              </a:buClr>
            </a:pPr>
            <a:r>
              <a:rPr lang="en-US" altLang="zh-CN" sz="1600">
                <a:ea typeface="宋体" panose="02010600030101010101" pitchFamily="2" charset="-122"/>
              </a:rPr>
              <a:t>  0   0   1</a:t>
            </a:r>
          </a:p>
        </p:txBody>
      </p:sp>
      <p:sp>
        <p:nvSpPr>
          <p:cNvPr id="168179" name="Text Box 243"/>
          <p:cNvSpPr txBox="1">
            <a:spLocks noChangeArrowheads="1"/>
          </p:cNvSpPr>
          <p:nvPr/>
        </p:nvSpPr>
        <p:spPr bwMode="auto">
          <a:xfrm>
            <a:off x="2514600" y="46926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168180" name="Text Box 244"/>
          <p:cNvSpPr txBox="1">
            <a:spLocks noChangeArrowheads="1"/>
          </p:cNvSpPr>
          <p:nvPr/>
        </p:nvSpPr>
        <p:spPr bwMode="auto">
          <a:xfrm>
            <a:off x="3657600" y="46926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168181" name="Text Box 245"/>
          <p:cNvSpPr txBox="1">
            <a:spLocks noChangeArrowheads="1"/>
          </p:cNvSpPr>
          <p:nvPr/>
        </p:nvSpPr>
        <p:spPr bwMode="auto">
          <a:xfrm>
            <a:off x="4648200" y="46926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168182" name="Text Box 246"/>
          <p:cNvSpPr txBox="1">
            <a:spLocks noChangeArrowheads="1"/>
          </p:cNvSpPr>
          <p:nvPr/>
        </p:nvSpPr>
        <p:spPr bwMode="auto">
          <a:xfrm>
            <a:off x="5562600" y="46926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168183" name="Text Box 247"/>
          <p:cNvSpPr txBox="1">
            <a:spLocks noChangeArrowheads="1"/>
          </p:cNvSpPr>
          <p:nvPr/>
        </p:nvSpPr>
        <p:spPr bwMode="auto">
          <a:xfrm>
            <a:off x="6553200" y="46926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168184" name="Text Box 248"/>
          <p:cNvSpPr txBox="1">
            <a:spLocks noChangeArrowheads="1"/>
          </p:cNvSpPr>
          <p:nvPr/>
        </p:nvSpPr>
        <p:spPr bwMode="auto">
          <a:xfrm>
            <a:off x="7391400" y="46926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168185" name="Text Box 249"/>
          <p:cNvSpPr txBox="1">
            <a:spLocks noChangeArrowheads="1"/>
          </p:cNvSpPr>
          <p:nvPr/>
        </p:nvSpPr>
        <p:spPr bwMode="auto">
          <a:xfrm>
            <a:off x="6477000" y="2667000"/>
            <a:ext cx="1905000" cy="8350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3. Set up the next group of inputs from the current output.</a:t>
            </a:r>
          </a:p>
        </p:txBody>
      </p:sp>
      <p:sp>
        <p:nvSpPr>
          <p:cNvPr id="168186" name="Text Box 250"/>
          <p:cNvSpPr txBox="1">
            <a:spLocks noChangeArrowheads="1"/>
          </p:cNvSpPr>
          <p:nvPr/>
        </p:nvSpPr>
        <p:spPr bwMode="auto">
          <a:xfrm>
            <a:off x="3581400" y="5638800"/>
            <a:ext cx="4648200" cy="7112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2000">
                <a:ea typeface="宋体" panose="02010600030101010101" pitchFamily="2" charset="-122"/>
              </a:rPr>
              <a:t>Continue like this, to complete the table. The next slide shows the completed table…</a:t>
            </a:r>
          </a:p>
        </p:txBody>
      </p:sp>
      <p:sp>
        <p:nvSpPr>
          <p:cNvPr id="168187" name="Text Box 251"/>
          <p:cNvSpPr txBox="1">
            <a:spLocks noChangeArrowheads="1"/>
          </p:cNvSpPr>
          <p:nvPr/>
        </p:nvSpPr>
        <p:spPr bwMode="auto">
          <a:xfrm>
            <a:off x="1143000" y="507365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chemeClr val="tx2"/>
              </a:buClr>
            </a:pPr>
            <a:r>
              <a:rPr lang="en-US" altLang="zh-CN" sz="1600">
                <a:ea typeface="宋体" panose="02010600030101010101" pitchFamily="2" charset="-122"/>
              </a:rPr>
              <a:t>  0   1   0</a:t>
            </a:r>
          </a:p>
        </p:txBody>
      </p:sp>
      <p:sp>
        <p:nvSpPr>
          <p:cNvPr id="168188" name="Text Box 252"/>
          <p:cNvSpPr txBox="1">
            <a:spLocks noChangeArrowheads="1"/>
          </p:cNvSpPr>
          <p:nvPr/>
        </p:nvSpPr>
        <p:spPr bwMode="auto">
          <a:xfrm>
            <a:off x="2286000" y="5181600"/>
            <a:ext cx="4572000" cy="34607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4.</a:t>
            </a:r>
            <a:r>
              <a:rPr lang="en-US" altLang="zh-CN" sz="1600" i="1">
                <a:ea typeface="宋体" panose="02010600030101010101" pitchFamily="2" charset="-122"/>
              </a:rPr>
              <a:t> Q</a:t>
            </a:r>
            <a:r>
              <a:rPr lang="en-US" altLang="zh-CN" sz="1600" baseline="-25000">
                <a:ea typeface="宋体" panose="02010600030101010101" pitchFamily="2" charset="-122"/>
              </a:rPr>
              <a:t>2</a:t>
            </a:r>
            <a:r>
              <a:rPr lang="en-US" altLang="zh-CN" sz="1600">
                <a:ea typeface="宋体" panose="02010600030101010101" pitchFamily="2" charset="-122"/>
              </a:rPr>
              <a:t> will latch again but both </a:t>
            </a:r>
            <a:r>
              <a:rPr lang="en-US" altLang="zh-CN" sz="1600" i="1">
                <a:ea typeface="宋体" panose="02010600030101010101" pitchFamily="2" charset="-122"/>
              </a:rPr>
              <a:t>Q</a:t>
            </a:r>
            <a:r>
              <a:rPr lang="en-US" altLang="zh-CN" sz="1600" baseline="-25000">
                <a:ea typeface="宋体" panose="02010600030101010101" pitchFamily="2" charset="-122"/>
              </a:rPr>
              <a:t>1</a:t>
            </a:r>
            <a:r>
              <a:rPr lang="en-US" altLang="zh-CN" sz="1600">
                <a:ea typeface="宋体" panose="02010600030101010101" pitchFamily="2" charset="-122"/>
              </a:rPr>
              <a:t> and </a:t>
            </a:r>
            <a:r>
              <a:rPr lang="en-US" altLang="zh-CN" sz="1600" i="1">
                <a:ea typeface="宋体" panose="02010600030101010101" pitchFamily="2" charset="-122"/>
              </a:rPr>
              <a:t>Q</a:t>
            </a:r>
            <a:r>
              <a:rPr lang="en-US" altLang="zh-CN" sz="1600" baseline="-25000">
                <a:ea typeface="宋体" panose="02010600030101010101" pitchFamily="2" charset="-122"/>
              </a:rPr>
              <a:t>0</a:t>
            </a:r>
            <a:r>
              <a:rPr lang="en-US" altLang="zh-CN" sz="1600">
                <a:ea typeface="宋体" panose="02010600030101010101" pitchFamily="2" charset="-122"/>
              </a:rPr>
              <a:t> will toggle.</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68166"/>
                                        </p:tgtEl>
                                        <p:attrNameLst>
                                          <p:attrName>style.visibility</p:attrName>
                                        </p:attrNameLst>
                                      </p:cBhvr>
                                      <p:to>
                                        <p:strVal val="visible"/>
                                      </p:to>
                                    </p:set>
                                    <p:animEffect transition="in" filter="slide(fromBottom)">
                                      <p:cBhvr>
                                        <p:cTn id="7" dur="500"/>
                                        <p:tgtEl>
                                          <p:spTgt spid="168166"/>
                                        </p:tgtEl>
                                      </p:cBhvr>
                                    </p:animEffect>
                                  </p:childTnLst>
                                </p:cTn>
                              </p:par>
                              <p:par>
                                <p:cTn id="8" presetID="15" presetClass="entr" presetSubtype="0" fill="hold" grpId="0" nodeType="withEffect">
                                  <p:stCondLst>
                                    <p:cond delay="0"/>
                                  </p:stCondLst>
                                  <p:childTnLst>
                                    <p:set>
                                      <p:cBhvr>
                                        <p:cTn id="9" dur="1" fill="hold">
                                          <p:stCondLst>
                                            <p:cond delay="0"/>
                                          </p:stCondLst>
                                        </p:cTn>
                                        <p:tgtEl>
                                          <p:spTgt spid="168168"/>
                                        </p:tgtEl>
                                        <p:attrNameLst>
                                          <p:attrName>style.visibility</p:attrName>
                                        </p:attrNameLst>
                                      </p:cBhvr>
                                      <p:to>
                                        <p:strVal val="visible"/>
                                      </p:to>
                                    </p:set>
                                    <p:anim calcmode="lin" valueType="num">
                                      <p:cBhvr>
                                        <p:cTn id="10" dur="1000" fill="hold"/>
                                        <p:tgtEl>
                                          <p:spTgt spid="168168"/>
                                        </p:tgtEl>
                                        <p:attrNameLst>
                                          <p:attrName>ppt_w</p:attrName>
                                        </p:attrNameLst>
                                      </p:cBhvr>
                                      <p:tavLst>
                                        <p:tav tm="0">
                                          <p:val>
                                            <p:fltVal val="0"/>
                                          </p:val>
                                        </p:tav>
                                        <p:tav tm="100000">
                                          <p:val>
                                            <p:strVal val="#ppt_w"/>
                                          </p:val>
                                        </p:tav>
                                      </p:tavLst>
                                    </p:anim>
                                    <p:anim calcmode="lin" valueType="num">
                                      <p:cBhvr>
                                        <p:cTn id="11" dur="1000" fill="hold"/>
                                        <p:tgtEl>
                                          <p:spTgt spid="168168"/>
                                        </p:tgtEl>
                                        <p:attrNameLst>
                                          <p:attrName>ppt_h</p:attrName>
                                        </p:attrNameLst>
                                      </p:cBhvr>
                                      <p:tavLst>
                                        <p:tav tm="0">
                                          <p:val>
                                            <p:fltVal val="0"/>
                                          </p:val>
                                        </p:tav>
                                        <p:tav tm="100000">
                                          <p:val>
                                            <p:strVal val="#ppt_h"/>
                                          </p:val>
                                        </p:tav>
                                      </p:tavLst>
                                    </p:anim>
                                    <p:anim calcmode="lin" valueType="num">
                                      <p:cBhvr>
                                        <p:cTn id="12" dur="1000" fill="hold"/>
                                        <p:tgtEl>
                                          <p:spTgt spid="168168"/>
                                        </p:tgtEl>
                                        <p:attrNameLst>
                                          <p:attrName>ppt_x</p:attrName>
                                        </p:attrNameLst>
                                      </p:cBhvr>
                                      <p:tavLst>
                                        <p:tav tm="0" fmla="#ppt_x+(cos(-2*pi*(1-$))*-#ppt_x-sin(-2*pi*(1-$))*(1-#ppt_y))*(1-$)">
                                          <p:val>
                                            <p:fltVal val="0"/>
                                          </p:val>
                                        </p:tav>
                                        <p:tav tm="100000">
                                          <p:val>
                                            <p:fltVal val="1"/>
                                          </p:val>
                                        </p:tav>
                                      </p:tavLst>
                                    </p:anim>
                                    <p:anim calcmode="lin" valueType="num">
                                      <p:cBhvr>
                                        <p:cTn id="13" dur="1000" fill="hold"/>
                                        <p:tgtEl>
                                          <p:spTgt spid="16816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68170"/>
                                        </p:tgtEl>
                                        <p:attrNameLst>
                                          <p:attrName>style.visibility</p:attrName>
                                        </p:attrNameLst>
                                      </p:cBhvr>
                                      <p:to>
                                        <p:strVal val="visible"/>
                                      </p:to>
                                    </p:set>
                                    <p:anim calcmode="lin" valueType="num">
                                      <p:cBhvr additive="base">
                                        <p:cTn id="18" dur="500" fill="hold"/>
                                        <p:tgtEl>
                                          <p:spTgt spid="168170"/>
                                        </p:tgtEl>
                                        <p:attrNameLst>
                                          <p:attrName>ppt_x</p:attrName>
                                        </p:attrNameLst>
                                      </p:cBhvr>
                                      <p:tavLst>
                                        <p:tav tm="0">
                                          <p:val>
                                            <p:strVal val="0-#ppt_w/2"/>
                                          </p:val>
                                        </p:tav>
                                        <p:tav tm="100000">
                                          <p:val>
                                            <p:strVal val="#ppt_x"/>
                                          </p:val>
                                        </p:tav>
                                      </p:tavLst>
                                    </p:anim>
                                    <p:anim calcmode="lin" valueType="num">
                                      <p:cBhvr additive="base">
                                        <p:cTn id="19" dur="500" fill="hold"/>
                                        <p:tgtEl>
                                          <p:spTgt spid="168170"/>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168171"/>
                                        </p:tgtEl>
                                        <p:attrNameLst>
                                          <p:attrName>style.visibility</p:attrName>
                                        </p:attrNameLst>
                                      </p:cBhvr>
                                      <p:to>
                                        <p:strVal val="visible"/>
                                      </p:to>
                                    </p:set>
                                    <p:anim calcmode="lin" valueType="num">
                                      <p:cBhvr additive="base">
                                        <p:cTn id="23" dur="500" fill="hold"/>
                                        <p:tgtEl>
                                          <p:spTgt spid="168171"/>
                                        </p:tgtEl>
                                        <p:attrNameLst>
                                          <p:attrName>ppt_x</p:attrName>
                                        </p:attrNameLst>
                                      </p:cBhvr>
                                      <p:tavLst>
                                        <p:tav tm="0">
                                          <p:val>
                                            <p:strVal val="0-#ppt_w/2"/>
                                          </p:val>
                                        </p:tav>
                                        <p:tav tm="100000">
                                          <p:val>
                                            <p:strVal val="#ppt_x"/>
                                          </p:val>
                                        </p:tav>
                                      </p:tavLst>
                                    </p:anim>
                                    <p:anim calcmode="lin" valueType="num">
                                      <p:cBhvr additive="base">
                                        <p:cTn id="24" dur="500" fill="hold"/>
                                        <p:tgtEl>
                                          <p:spTgt spid="168171"/>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68172"/>
                                        </p:tgtEl>
                                        <p:attrNameLst>
                                          <p:attrName>style.visibility</p:attrName>
                                        </p:attrNameLst>
                                      </p:cBhvr>
                                      <p:to>
                                        <p:strVal val="visible"/>
                                      </p:to>
                                    </p:set>
                                    <p:anim calcmode="lin" valueType="num">
                                      <p:cBhvr additive="base">
                                        <p:cTn id="29" dur="500" fill="hold"/>
                                        <p:tgtEl>
                                          <p:spTgt spid="168172"/>
                                        </p:tgtEl>
                                        <p:attrNameLst>
                                          <p:attrName>ppt_x</p:attrName>
                                        </p:attrNameLst>
                                      </p:cBhvr>
                                      <p:tavLst>
                                        <p:tav tm="0">
                                          <p:val>
                                            <p:strVal val="0-#ppt_w/2"/>
                                          </p:val>
                                        </p:tav>
                                        <p:tav tm="100000">
                                          <p:val>
                                            <p:strVal val="#ppt_x"/>
                                          </p:val>
                                        </p:tav>
                                      </p:tavLst>
                                    </p:anim>
                                    <p:anim calcmode="lin" valueType="num">
                                      <p:cBhvr additive="base">
                                        <p:cTn id="30" dur="500" fill="hold"/>
                                        <p:tgtEl>
                                          <p:spTgt spid="168172"/>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500"/>
                            </p:stCondLst>
                            <p:childTnLst>
                              <p:par>
                                <p:cTn id="32" presetID="2" presetClass="entr" presetSubtype="8" fill="hold" grpId="0" nodeType="afterEffect">
                                  <p:stCondLst>
                                    <p:cond delay="0"/>
                                  </p:stCondLst>
                                  <p:childTnLst>
                                    <p:set>
                                      <p:cBhvr>
                                        <p:cTn id="33" dur="1" fill="hold">
                                          <p:stCondLst>
                                            <p:cond delay="0"/>
                                          </p:stCondLst>
                                        </p:cTn>
                                        <p:tgtEl>
                                          <p:spTgt spid="168173"/>
                                        </p:tgtEl>
                                        <p:attrNameLst>
                                          <p:attrName>style.visibility</p:attrName>
                                        </p:attrNameLst>
                                      </p:cBhvr>
                                      <p:to>
                                        <p:strVal val="visible"/>
                                      </p:to>
                                    </p:set>
                                    <p:anim calcmode="lin" valueType="num">
                                      <p:cBhvr additive="base">
                                        <p:cTn id="34" dur="500" fill="hold"/>
                                        <p:tgtEl>
                                          <p:spTgt spid="168173"/>
                                        </p:tgtEl>
                                        <p:attrNameLst>
                                          <p:attrName>ppt_x</p:attrName>
                                        </p:attrNameLst>
                                      </p:cBhvr>
                                      <p:tavLst>
                                        <p:tav tm="0">
                                          <p:val>
                                            <p:strVal val="0-#ppt_w/2"/>
                                          </p:val>
                                        </p:tav>
                                        <p:tav tm="100000">
                                          <p:val>
                                            <p:strVal val="#ppt_x"/>
                                          </p:val>
                                        </p:tav>
                                      </p:tavLst>
                                    </p:anim>
                                    <p:anim calcmode="lin" valueType="num">
                                      <p:cBhvr additive="base">
                                        <p:cTn id="35" dur="500" fill="hold"/>
                                        <p:tgtEl>
                                          <p:spTgt spid="168173"/>
                                        </p:tgtEl>
                                        <p:attrNameLst>
                                          <p:attrName>ppt_y</p:attrName>
                                        </p:attrNameLst>
                                      </p:cBhvr>
                                      <p:tavLst>
                                        <p:tav tm="0">
                                          <p:val>
                                            <p:strVal val="#ppt_y"/>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168174"/>
                                        </p:tgtEl>
                                        <p:attrNameLst>
                                          <p:attrName>style.visibility</p:attrName>
                                        </p:attrNameLst>
                                      </p:cBhvr>
                                      <p:to>
                                        <p:strVal val="visible"/>
                                      </p:to>
                                    </p:set>
                                    <p:anim calcmode="lin" valueType="num">
                                      <p:cBhvr additive="base">
                                        <p:cTn id="40" dur="500" fill="hold"/>
                                        <p:tgtEl>
                                          <p:spTgt spid="168174"/>
                                        </p:tgtEl>
                                        <p:attrNameLst>
                                          <p:attrName>ppt_x</p:attrName>
                                        </p:attrNameLst>
                                      </p:cBhvr>
                                      <p:tavLst>
                                        <p:tav tm="0">
                                          <p:val>
                                            <p:strVal val="0-#ppt_w/2"/>
                                          </p:val>
                                        </p:tav>
                                        <p:tav tm="100000">
                                          <p:val>
                                            <p:strVal val="#ppt_x"/>
                                          </p:val>
                                        </p:tav>
                                      </p:tavLst>
                                    </p:anim>
                                    <p:anim calcmode="lin" valueType="num">
                                      <p:cBhvr additive="base">
                                        <p:cTn id="41" dur="500" fill="hold"/>
                                        <p:tgtEl>
                                          <p:spTgt spid="168174"/>
                                        </p:tgtEl>
                                        <p:attrNameLst>
                                          <p:attrName>ppt_y</p:attrName>
                                        </p:attrNameLst>
                                      </p:cBhvr>
                                      <p:tavLst>
                                        <p:tav tm="0">
                                          <p:val>
                                            <p:strVal val="#ppt_y"/>
                                          </p:val>
                                        </p:tav>
                                        <p:tav tm="100000">
                                          <p:val>
                                            <p:strVal val="#ppt_y"/>
                                          </p:val>
                                        </p:tav>
                                      </p:tavLst>
                                    </p:anim>
                                  </p:childTnLst>
                                </p:cTn>
                              </p:par>
                            </p:childTnLst>
                          </p:cTn>
                        </p:par>
                        <p:par>
                          <p:cTn id="42" fill="hold" nodeType="afterGroup">
                            <p:stCondLst>
                              <p:cond delay="500"/>
                            </p:stCondLst>
                            <p:childTnLst>
                              <p:par>
                                <p:cTn id="43" presetID="2" presetClass="entr" presetSubtype="8" fill="hold" grpId="0" nodeType="afterEffect">
                                  <p:stCondLst>
                                    <p:cond delay="0"/>
                                  </p:stCondLst>
                                  <p:childTnLst>
                                    <p:set>
                                      <p:cBhvr>
                                        <p:cTn id="44" dur="1" fill="hold">
                                          <p:stCondLst>
                                            <p:cond delay="0"/>
                                          </p:stCondLst>
                                        </p:cTn>
                                        <p:tgtEl>
                                          <p:spTgt spid="168175"/>
                                        </p:tgtEl>
                                        <p:attrNameLst>
                                          <p:attrName>style.visibility</p:attrName>
                                        </p:attrNameLst>
                                      </p:cBhvr>
                                      <p:to>
                                        <p:strVal val="visible"/>
                                      </p:to>
                                    </p:set>
                                    <p:anim calcmode="lin" valueType="num">
                                      <p:cBhvr additive="base">
                                        <p:cTn id="45" dur="500" fill="hold"/>
                                        <p:tgtEl>
                                          <p:spTgt spid="168175"/>
                                        </p:tgtEl>
                                        <p:attrNameLst>
                                          <p:attrName>ppt_x</p:attrName>
                                        </p:attrNameLst>
                                      </p:cBhvr>
                                      <p:tavLst>
                                        <p:tav tm="0">
                                          <p:val>
                                            <p:strVal val="0-#ppt_w/2"/>
                                          </p:val>
                                        </p:tav>
                                        <p:tav tm="100000">
                                          <p:val>
                                            <p:strVal val="#ppt_x"/>
                                          </p:val>
                                        </p:tav>
                                      </p:tavLst>
                                    </p:anim>
                                    <p:anim calcmode="lin" valueType="num">
                                      <p:cBhvr additive="base">
                                        <p:cTn id="46" dur="500" fill="hold"/>
                                        <p:tgtEl>
                                          <p:spTgt spid="168175"/>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168176"/>
                                        </p:tgtEl>
                                        <p:attrNameLst>
                                          <p:attrName>style.visibility</p:attrName>
                                        </p:attrNameLst>
                                      </p:cBhvr>
                                      <p:to>
                                        <p:strVal val="visible"/>
                                      </p:to>
                                    </p:set>
                                    <p:animEffect transition="in" filter="slide(fromBottom)">
                                      <p:cBhvr>
                                        <p:cTn id="51" dur="500"/>
                                        <p:tgtEl>
                                          <p:spTgt spid="16817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68178"/>
                                        </p:tgtEl>
                                        <p:attrNameLst>
                                          <p:attrName>style.visibility</p:attrName>
                                        </p:attrNameLst>
                                      </p:cBhvr>
                                      <p:to>
                                        <p:strVal val="visible"/>
                                      </p:to>
                                    </p:set>
                                    <p:animEffect transition="in" filter="wipe(left)">
                                      <p:cBhvr>
                                        <p:cTn id="56" dur="2000"/>
                                        <p:tgtEl>
                                          <p:spTgt spid="168178"/>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168185"/>
                                        </p:tgtEl>
                                        <p:attrNameLst>
                                          <p:attrName>style.visibility</p:attrName>
                                        </p:attrNameLst>
                                      </p:cBhvr>
                                      <p:to>
                                        <p:strVal val="visible"/>
                                      </p:to>
                                    </p:set>
                                    <p:animEffect transition="in" filter="slide(fromBottom)">
                                      <p:cBhvr>
                                        <p:cTn id="61" dur="500"/>
                                        <p:tgtEl>
                                          <p:spTgt spid="168185"/>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168179"/>
                                        </p:tgtEl>
                                        <p:attrNameLst>
                                          <p:attrName>style.visibility</p:attrName>
                                        </p:attrNameLst>
                                      </p:cBhvr>
                                      <p:to>
                                        <p:strVal val="visible"/>
                                      </p:to>
                                    </p:set>
                                    <p:anim calcmode="lin" valueType="num">
                                      <p:cBhvr additive="base">
                                        <p:cTn id="66" dur="500" fill="hold"/>
                                        <p:tgtEl>
                                          <p:spTgt spid="168179"/>
                                        </p:tgtEl>
                                        <p:attrNameLst>
                                          <p:attrName>ppt_x</p:attrName>
                                        </p:attrNameLst>
                                      </p:cBhvr>
                                      <p:tavLst>
                                        <p:tav tm="0">
                                          <p:val>
                                            <p:strVal val="0-#ppt_w/2"/>
                                          </p:val>
                                        </p:tav>
                                        <p:tav tm="100000">
                                          <p:val>
                                            <p:strVal val="#ppt_x"/>
                                          </p:val>
                                        </p:tav>
                                      </p:tavLst>
                                    </p:anim>
                                    <p:anim calcmode="lin" valueType="num">
                                      <p:cBhvr additive="base">
                                        <p:cTn id="67" dur="500" fill="hold"/>
                                        <p:tgtEl>
                                          <p:spTgt spid="168179"/>
                                        </p:tgtEl>
                                        <p:attrNameLst>
                                          <p:attrName>ppt_y</p:attrName>
                                        </p:attrNameLst>
                                      </p:cBhvr>
                                      <p:tavLst>
                                        <p:tav tm="0">
                                          <p:val>
                                            <p:strVal val="#ppt_y"/>
                                          </p:val>
                                        </p:tav>
                                        <p:tav tm="100000">
                                          <p:val>
                                            <p:strVal val="#ppt_y"/>
                                          </p:val>
                                        </p:tav>
                                      </p:tavLst>
                                    </p:anim>
                                  </p:childTnLst>
                                </p:cTn>
                              </p:par>
                            </p:childTnLst>
                          </p:cTn>
                        </p:par>
                        <p:par>
                          <p:cTn id="68" fill="hold" nodeType="afterGroup">
                            <p:stCondLst>
                              <p:cond delay="500"/>
                            </p:stCondLst>
                            <p:childTnLst>
                              <p:par>
                                <p:cTn id="69" presetID="2" presetClass="entr" presetSubtype="8" fill="hold" grpId="0" nodeType="afterEffect">
                                  <p:stCondLst>
                                    <p:cond delay="0"/>
                                  </p:stCondLst>
                                  <p:childTnLst>
                                    <p:set>
                                      <p:cBhvr>
                                        <p:cTn id="70" dur="1" fill="hold">
                                          <p:stCondLst>
                                            <p:cond delay="0"/>
                                          </p:stCondLst>
                                        </p:cTn>
                                        <p:tgtEl>
                                          <p:spTgt spid="168180"/>
                                        </p:tgtEl>
                                        <p:attrNameLst>
                                          <p:attrName>style.visibility</p:attrName>
                                        </p:attrNameLst>
                                      </p:cBhvr>
                                      <p:to>
                                        <p:strVal val="visible"/>
                                      </p:to>
                                    </p:set>
                                    <p:anim calcmode="lin" valueType="num">
                                      <p:cBhvr additive="base">
                                        <p:cTn id="71" dur="500" fill="hold"/>
                                        <p:tgtEl>
                                          <p:spTgt spid="168180"/>
                                        </p:tgtEl>
                                        <p:attrNameLst>
                                          <p:attrName>ppt_x</p:attrName>
                                        </p:attrNameLst>
                                      </p:cBhvr>
                                      <p:tavLst>
                                        <p:tav tm="0">
                                          <p:val>
                                            <p:strVal val="0-#ppt_w/2"/>
                                          </p:val>
                                        </p:tav>
                                        <p:tav tm="100000">
                                          <p:val>
                                            <p:strVal val="#ppt_x"/>
                                          </p:val>
                                        </p:tav>
                                      </p:tavLst>
                                    </p:anim>
                                    <p:anim calcmode="lin" valueType="num">
                                      <p:cBhvr additive="base">
                                        <p:cTn id="72" dur="500" fill="hold"/>
                                        <p:tgtEl>
                                          <p:spTgt spid="168180"/>
                                        </p:tgtEl>
                                        <p:attrNameLst>
                                          <p:attrName>ppt_y</p:attrName>
                                        </p:attrNameLst>
                                      </p:cBhvr>
                                      <p:tavLst>
                                        <p:tav tm="0">
                                          <p:val>
                                            <p:strVal val="#ppt_y"/>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168181"/>
                                        </p:tgtEl>
                                        <p:attrNameLst>
                                          <p:attrName>style.visibility</p:attrName>
                                        </p:attrNameLst>
                                      </p:cBhvr>
                                      <p:to>
                                        <p:strVal val="visible"/>
                                      </p:to>
                                    </p:set>
                                    <p:anim calcmode="lin" valueType="num">
                                      <p:cBhvr additive="base">
                                        <p:cTn id="77" dur="500" fill="hold"/>
                                        <p:tgtEl>
                                          <p:spTgt spid="168181"/>
                                        </p:tgtEl>
                                        <p:attrNameLst>
                                          <p:attrName>ppt_x</p:attrName>
                                        </p:attrNameLst>
                                      </p:cBhvr>
                                      <p:tavLst>
                                        <p:tav tm="0">
                                          <p:val>
                                            <p:strVal val="0-#ppt_w/2"/>
                                          </p:val>
                                        </p:tav>
                                        <p:tav tm="100000">
                                          <p:val>
                                            <p:strVal val="#ppt_x"/>
                                          </p:val>
                                        </p:tav>
                                      </p:tavLst>
                                    </p:anim>
                                    <p:anim calcmode="lin" valueType="num">
                                      <p:cBhvr additive="base">
                                        <p:cTn id="78" dur="500" fill="hold"/>
                                        <p:tgtEl>
                                          <p:spTgt spid="168181"/>
                                        </p:tgtEl>
                                        <p:attrNameLst>
                                          <p:attrName>ppt_y</p:attrName>
                                        </p:attrNameLst>
                                      </p:cBhvr>
                                      <p:tavLst>
                                        <p:tav tm="0">
                                          <p:val>
                                            <p:strVal val="#ppt_y"/>
                                          </p:val>
                                        </p:tav>
                                        <p:tav tm="100000">
                                          <p:val>
                                            <p:strVal val="#ppt_y"/>
                                          </p:val>
                                        </p:tav>
                                      </p:tavLst>
                                    </p:anim>
                                  </p:childTnLst>
                                </p:cTn>
                              </p:par>
                            </p:childTnLst>
                          </p:cTn>
                        </p:par>
                        <p:par>
                          <p:cTn id="79" fill="hold" nodeType="afterGroup">
                            <p:stCondLst>
                              <p:cond delay="500"/>
                            </p:stCondLst>
                            <p:childTnLst>
                              <p:par>
                                <p:cTn id="80" presetID="2" presetClass="entr" presetSubtype="8" fill="hold" grpId="0" nodeType="afterEffect">
                                  <p:stCondLst>
                                    <p:cond delay="0"/>
                                  </p:stCondLst>
                                  <p:childTnLst>
                                    <p:set>
                                      <p:cBhvr>
                                        <p:cTn id="81" dur="1" fill="hold">
                                          <p:stCondLst>
                                            <p:cond delay="0"/>
                                          </p:stCondLst>
                                        </p:cTn>
                                        <p:tgtEl>
                                          <p:spTgt spid="168182"/>
                                        </p:tgtEl>
                                        <p:attrNameLst>
                                          <p:attrName>style.visibility</p:attrName>
                                        </p:attrNameLst>
                                      </p:cBhvr>
                                      <p:to>
                                        <p:strVal val="visible"/>
                                      </p:to>
                                    </p:set>
                                    <p:anim calcmode="lin" valueType="num">
                                      <p:cBhvr additive="base">
                                        <p:cTn id="82" dur="500" fill="hold"/>
                                        <p:tgtEl>
                                          <p:spTgt spid="168182"/>
                                        </p:tgtEl>
                                        <p:attrNameLst>
                                          <p:attrName>ppt_x</p:attrName>
                                        </p:attrNameLst>
                                      </p:cBhvr>
                                      <p:tavLst>
                                        <p:tav tm="0">
                                          <p:val>
                                            <p:strVal val="0-#ppt_w/2"/>
                                          </p:val>
                                        </p:tav>
                                        <p:tav tm="100000">
                                          <p:val>
                                            <p:strVal val="#ppt_x"/>
                                          </p:val>
                                        </p:tav>
                                      </p:tavLst>
                                    </p:anim>
                                    <p:anim calcmode="lin" valueType="num">
                                      <p:cBhvr additive="base">
                                        <p:cTn id="83" dur="500" fill="hold"/>
                                        <p:tgtEl>
                                          <p:spTgt spid="168182"/>
                                        </p:tgtEl>
                                        <p:attrNameLst>
                                          <p:attrName>ppt_y</p:attrName>
                                        </p:attrNameLst>
                                      </p:cBhvr>
                                      <p:tavLst>
                                        <p:tav tm="0">
                                          <p:val>
                                            <p:strVal val="#ppt_y"/>
                                          </p:val>
                                        </p:tav>
                                        <p:tav tm="100000">
                                          <p:val>
                                            <p:strVal val="#ppt_y"/>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 presetClass="entr" presetSubtype="8" fill="hold" grpId="0" nodeType="clickEffect">
                                  <p:stCondLst>
                                    <p:cond delay="0"/>
                                  </p:stCondLst>
                                  <p:childTnLst>
                                    <p:set>
                                      <p:cBhvr>
                                        <p:cTn id="87" dur="1" fill="hold">
                                          <p:stCondLst>
                                            <p:cond delay="0"/>
                                          </p:stCondLst>
                                        </p:cTn>
                                        <p:tgtEl>
                                          <p:spTgt spid="168183"/>
                                        </p:tgtEl>
                                        <p:attrNameLst>
                                          <p:attrName>style.visibility</p:attrName>
                                        </p:attrNameLst>
                                      </p:cBhvr>
                                      <p:to>
                                        <p:strVal val="visible"/>
                                      </p:to>
                                    </p:set>
                                    <p:anim calcmode="lin" valueType="num">
                                      <p:cBhvr additive="base">
                                        <p:cTn id="88" dur="500" fill="hold"/>
                                        <p:tgtEl>
                                          <p:spTgt spid="168183"/>
                                        </p:tgtEl>
                                        <p:attrNameLst>
                                          <p:attrName>ppt_x</p:attrName>
                                        </p:attrNameLst>
                                      </p:cBhvr>
                                      <p:tavLst>
                                        <p:tav tm="0">
                                          <p:val>
                                            <p:strVal val="0-#ppt_w/2"/>
                                          </p:val>
                                        </p:tav>
                                        <p:tav tm="100000">
                                          <p:val>
                                            <p:strVal val="#ppt_x"/>
                                          </p:val>
                                        </p:tav>
                                      </p:tavLst>
                                    </p:anim>
                                    <p:anim calcmode="lin" valueType="num">
                                      <p:cBhvr additive="base">
                                        <p:cTn id="89" dur="500" fill="hold"/>
                                        <p:tgtEl>
                                          <p:spTgt spid="168183"/>
                                        </p:tgtEl>
                                        <p:attrNameLst>
                                          <p:attrName>ppt_y</p:attrName>
                                        </p:attrNameLst>
                                      </p:cBhvr>
                                      <p:tavLst>
                                        <p:tav tm="0">
                                          <p:val>
                                            <p:strVal val="#ppt_y"/>
                                          </p:val>
                                        </p:tav>
                                        <p:tav tm="100000">
                                          <p:val>
                                            <p:strVal val="#ppt_y"/>
                                          </p:val>
                                        </p:tav>
                                      </p:tavLst>
                                    </p:anim>
                                  </p:childTnLst>
                                </p:cTn>
                              </p:par>
                            </p:childTnLst>
                          </p:cTn>
                        </p:par>
                        <p:par>
                          <p:cTn id="90" fill="hold" nodeType="afterGroup">
                            <p:stCondLst>
                              <p:cond delay="500"/>
                            </p:stCondLst>
                            <p:childTnLst>
                              <p:par>
                                <p:cTn id="91" presetID="2" presetClass="entr" presetSubtype="8" fill="hold" grpId="0" nodeType="afterEffect">
                                  <p:stCondLst>
                                    <p:cond delay="0"/>
                                  </p:stCondLst>
                                  <p:childTnLst>
                                    <p:set>
                                      <p:cBhvr>
                                        <p:cTn id="92" dur="1" fill="hold">
                                          <p:stCondLst>
                                            <p:cond delay="0"/>
                                          </p:stCondLst>
                                        </p:cTn>
                                        <p:tgtEl>
                                          <p:spTgt spid="168184"/>
                                        </p:tgtEl>
                                        <p:attrNameLst>
                                          <p:attrName>style.visibility</p:attrName>
                                        </p:attrNameLst>
                                      </p:cBhvr>
                                      <p:to>
                                        <p:strVal val="visible"/>
                                      </p:to>
                                    </p:set>
                                    <p:anim calcmode="lin" valueType="num">
                                      <p:cBhvr additive="base">
                                        <p:cTn id="93" dur="500" fill="hold"/>
                                        <p:tgtEl>
                                          <p:spTgt spid="168184"/>
                                        </p:tgtEl>
                                        <p:attrNameLst>
                                          <p:attrName>ppt_x</p:attrName>
                                        </p:attrNameLst>
                                      </p:cBhvr>
                                      <p:tavLst>
                                        <p:tav tm="0">
                                          <p:val>
                                            <p:strVal val="0-#ppt_w/2"/>
                                          </p:val>
                                        </p:tav>
                                        <p:tav tm="100000">
                                          <p:val>
                                            <p:strVal val="#ppt_x"/>
                                          </p:val>
                                        </p:tav>
                                      </p:tavLst>
                                    </p:anim>
                                    <p:anim calcmode="lin" valueType="num">
                                      <p:cBhvr additive="base">
                                        <p:cTn id="94" dur="500" fill="hold"/>
                                        <p:tgtEl>
                                          <p:spTgt spid="168184"/>
                                        </p:tgtEl>
                                        <p:attrNameLst>
                                          <p:attrName>ppt_y</p:attrName>
                                        </p:attrNameLst>
                                      </p:cBhvr>
                                      <p:tavLst>
                                        <p:tav tm="0">
                                          <p:val>
                                            <p:strVal val="#ppt_y"/>
                                          </p:val>
                                        </p:tav>
                                        <p:tav tm="100000">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12" presetClass="entr" presetSubtype="4" fill="hold" grpId="0" nodeType="clickEffect">
                                  <p:stCondLst>
                                    <p:cond delay="0"/>
                                  </p:stCondLst>
                                  <p:childTnLst>
                                    <p:set>
                                      <p:cBhvr>
                                        <p:cTn id="98" dur="1" fill="hold">
                                          <p:stCondLst>
                                            <p:cond delay="0"/>
                                          </p:stCondLst>
                                        </p:cTn>
                                        <p:tgtEl>
                                          <p:spTgt spid="168188"/>
                                        </p:tgtEl>
                                        <p:attrNameLst>
                                          <p:attrName>style.visibility</p:attrName>
                                        </p:attrNameLst>
                                      </p:cBhvr>
                                      <p:to>
                                        <p:strVal val="visible"/>
                                      </p:to>
                                    </p:set>
                                    <p:animEffect transition="in" filter="slide(fromBottom)">
                                      <p:cBhvr>
                                        <p:cTn id="99" dur="500"/>
                                        <p:tgtEl>
                                          <p:spTgt spid="168188"/>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68187"/>
                                        </p:tgtEl>
                                        <p:attrNameLst>
                                          <p:attrName>style.visibility</p:attrName>
                                        </p:attrNameLst>
                                      </p:cBhvr>
                                      <p:to>
                                        <p:strVal val="visible"/>
                                      </p:to>
                                    </p:set>
                                    <p:animEffect transition="in" filter="wipe(left)">
                                      <p:cBhvr>
                                        <p:cTn id="104" dur="2000"/>
                                        <p:tgtEl>
                                          <p:spTgt spid="168187"/>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37" presetClass="entr" presetSubtype="0" fill="hold" grpId="0" nodeType="clickEffect">
                                  <p:stCondLst>
                                    <p:cond delay="0"/>
                                  </p:stCondLst>
                                  <p:childTnLst>
                                    <p:set>
                                      <p:cBhvr>
                                        <p:cTn id="108" dur="1" fill="hold">
                                          <p:stCondLst>
                                            <p:cond delay="0"/>
                                          </p:stCondLst>
                                        </p:cTn>
                                        <p:tgtEl>
                                          <p:spTgt spid="168186"/>
                                        </p:tgtEl>
                                        <p:attrNameLst>
                                          <p:attrName>style.visibility</p:attrName>
                                        </p:attrNameLst>
                                      </p:cBhvr>
                                      <p:to>
                                        <p:strVal val="visible"/>
                                      </p:to>
                                    </p:set>
                                    <p:animEffect transition="in" filter="fade">
                                      <p:cBhvr>
                                        <p:cTn id="109" dur="1000"/>
                                        <p:tgtEl>
                                          <p:spTgt spid="168186"/>
                                        </p:tgtEl>
                                      </p:cBhvr>
                                    </p:animEffect>
                                    <p:anim calcmode="lin" valueType="num">
                                      <p:cBhvr>
                                        <p:cTn id="110" dur="1000" fill="hold"/>
                                        <p:tgtEl>
                                          <p:spTgt spid="168186"/>
                                        </p:tgtEl>
                                        <p:attrNameLst>
                                          <p:attrName>ppt_x</p:attrName>
                                        </p:attrNameLst>
                                      </p:cBhvr>
                                      <p:tavLst>
                                        <p:tav tm="0">
                                          <p:val>
                                            <p:strVal val="#ppt_x"/>
                                          </p:val>
                                        </p:tav>
                                        <p:tav tm="100000">
                                          <p:val>
                                            <p:strVal val="#ppt_x"/>
                                          </p:val>
                                        </p:tav>
                                      </p:tavLst>
                                    </p:anim>
                                    <p:anim calcmode="lin" valueType="num">
                                      <p:cBhvr>
                                        <p:cTn id="111" dur="900" decel="100000" fill="hold"/>
                                        <p:tgtEl>
                                          <p:spTgt spid="168186"/>
                                        </p:tgtEl>
                                        <p:attrNameLst>
                                          <p:attrName>ppt_y</p:attrName>
                                        </p:attrNameLst>
                                      </p:cBhvr>
                                      <p:tavLst>
                                        <p:tav tm="0">
                                          <p:val>
                                            <p:strVal val="#ppt_y+1"/>
                                          </p:val>
                                        </p:tav>
                                        <p:tav tm="100000">
                                          <p:val>
                                            <p:strVal val="#ppt_y-.03"/>
                                          </p:val>
                                        </p:tav>
                                      </p:tavLst>
                                    </p:anim>
                                    <p:anim calcmode="lin" valueType="num">
                                      <p:cBhvr>
                                        <p:cTn id="112" dur="100" accel="100000" fill="hold">
                                          <p:stCondLst>
                                            <p:cond delay="900"/>
                                          </p:stCondLst>
                                        </p:cTn>
                                        <p:tgtEl>
                                          <p:spTgt spid="16818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166" grpId="0" animBg="1"/>
      <p:bldP spid="168168" grpId="0"/>
      <p:bldP spid="168170" grpId="0"/>
      <p:bldP spid="168171" grpId="0"/>
      <p:bldP spid="168172" grpId="0"/>
      <p:bldP spid="168173" grpId="0"/>
      <p:bldP spid="168174" grpId="0"/>
      <p:bldP spid="168175" grpId="0"/>
      <p:bldP spid="168176" grpId="0" animBg="1"/>
      <p:bldP spid="168178" grpId="0"/>
      <p:bldP spid="168179" grpId="0"/>
      <p:bldP spid="168180" grpId="0"/>
      <p:bldP spid="168181" grpId="0"/>
      <p:bldP spid="168182" grpId="0"/>
      <p:bldP spid="168183" grpId="0"/>
      <p:bldP spid="168184" grpId="0"/>
      <p:bldP spid="168185" grpId="0" animBg="1"/>
      <p:bldP spid="168186" grpId="0" animBg="1"/>
      <p:bldP spid="168187" grpId="0"/>
      <p:bldP spid="16818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3" descr="SH2507-cr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69988" name="Text Box 4"/>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41988" name="Rectangle 5"/>
          <p:cNvSpPr>
            <a:spLocks noChangeArrowheads="1"/>
          </p:cNvSpPr>
          <p:nvPr/>
        </p:nvSpPr>
        <p:spPr bwMode="auto">
          <a:xfrm>
            <a:off x="914400" y="1143000"/>
            <a:ext cx="451167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dirty="0">
                <a:solidFill>
                  <a:srgbClr val="FFFF99"/>
                </a:solidFill>
                <a:ea typeface="宋体" panose="02010600030101010101" pitchFamily="2" charset="-122"/>
              </a:rPr>
              <a:t>Analysis of Synchronous Counters </a:t>
            </a:r>
          </a:p>
        </p:txBody>
      </p:sp>
      <p:sp>
        <p:nvSpPr>
          <p:cNvPr id="41989" name="Line 49"/>
          <p:cNvSpPr>
            <a:spLocks noChangeShapeType="1"/>
          </p:cNvSpPr>
          <p:nvPr/>
        </p:nvSpPr>
        <p:spPr bwMode="auto">
          <a:xfrm flipH="1" flipV="1">
            <a:off x="2209800" y="2133600"/>
            <a:ext cx="0" cy="3657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0" name="Text Box 50"/>
          <p:cNvSpPr txBox="1">
            <a:spLocks noChangeArrowheads="1"/>
          </p:cNvSpPr>
          <p:nvPr/>
        </p:nvSpPr>
        <p:spPr bwMode="auto">
          <a:xfrm>
            <a:off x="1295400" y="1752600"/>
            <a:ext cx="1006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600">
                <a:solidFill>
                  <a:srgbClr val="FF0000"/>
                </a:solidFill>
                <a:ea typeface="宋体" panose="02010600030101010101" pitchFamily="2" charset="-122"/>
              </a:rPr>
              <a:t>Outputs</a:t>
            </a:r>
          </a:p>
        </p:txBody>
      </p:sp>
      <p:sp>
        <p:nvSpPr>
          <p:cNvPr id="41991" name="Text Box 51"/>
          <p:cNvSpPr txBox="1">
            <a:spLocks noChangeArrowheads="1"/>
          </p:cNvSpPr>
          <p:nvPr/>
        </p:nvSpPr>
        <p:spPr bwMode="auto">
          <a:xfrm>
            <a:off x="3886200" y="1752600"/>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600">
                <a:solidFill>
                  <a:srgbClr val="FF0000"/>
                </a:solidFill>
                <a:ea typeface="宋体" panose="02010600030101010101" pitchFamily="2" charset="-122"/>
              </a:rPr>
              <a:t>Logic for inputs</a:t>
            </a:r>
          </a:p>
        </p:txBody>
      </p:sp>
      <p:sp>
        <p:nvSpPr>
          <p:cNvPr id="41992" name="Line 52"/>
          <p:cNvSpPr>
            <a:spLocks noChangeShapeType="1"/>
          </p:cNvSpPr>
          <p:nvPr/>
        </p:nvSpPr>
        <p:spPr bwMode="auto">
          <a:xfrm flipH="1">
            <a:off x="2286000" y="1905000"/>
            <a:ext cx="16002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3" name="Line 53"/>
          <p:cNvSpPr>
            <a:spLocks noChangeShapeType="1"/>
          </p:cNvSpPr>
          <p:nvPr/>
        </p:nvSpPr>
        <p:spPr bwMode="auto">
          <a:xfrm>
            <a:off x="5410200" y="1905000"/>
            <a:ext cx="25146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4" name="Line 54"/>
          <p:cNvSpPr>
            <a:spLocks noChangeShapeType="1"/>
          </p:cNvSpPr>
          <p:nvPr/>
        </p:nvSpPr>
        <p:spPr bwMode="auto">
          <a:xfrm>
            <a:off x="2209800" y="18288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5" name="Line 55"/>
          <p:cNvSpPr>
            <a:spLocks noChangeShapeType="1"/>
          </p:cNvSpPr>
          <p:nvPr/>
        </p:nvSpPr>
        <p:spPr bwMode="auto">
          <a:xfrm>
            <a:off x="8001000" y="18288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6" name="Text Box 57"/>
          <p:cNvSpPr txBox="1">
            <a:spLocks noChangeArrowheads="1"/>
          </p:cNvSpPr>
          <p:nvPr/>
        </p:nvSpPr>
        <p:spPr bwMode="auto">
          <a:xfrm>
            <a:off x="1143000" y="25146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chemeClr val="tx2"/>
              </a:buClr>
            </a:pPr>
            <a:r>
              <a:rPr lang="en-US" altLang="zh-CN" sz="1600">
                <a:ea typeface="宋体" panose="02010600030101010101" pitchFamily="2" charset="-122"/>
              </a:rPr>
              <a:t>  0   0   0</a:t>
            </a:r>
          </a:p>
        </p:txBody>
      </p:sp>
      <p:sp>
        <p:nvSpPr>
          <p:cNvPr id="41997" name="Text Box 58"/>
          <p:cNvSpPr txBox="1">
            <a:spLocks noChangeArrowheads="1"/>
          </p:cNvSpPr>
          <p:nvPr/>
        </p:nvSpPr>
        <p:spPr bwMode="auto">
          <a:xfrm>
            <a:off x="2514600" y="2514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41998" name="Text Box 59"/>
          <p:cNvSpPr txBox="1">
            <a:spLocks noChangeArrowheads="1"/>
          </p:cNvSpPr>
          <p:nvPr/>
        </p:nvSpPr>
        <p:spPr bwMode="auto">
          <a:xfrm>
            <a:off x="3657600" y="2514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41999" name="Text Box 60"/>
          <p:cNvSpPr txBox="1">
            <a:spLocks noChangeArrowheads="1"/>
          </p:cNvSpPr>
          <p:nvPr/>
        </p:nvSpPr>
        <p:spPr bwMode="auto">
          <a:xfrm>
            <a:off x="4648200" y="2514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42000" name="Text Box 61"/>
          <p:cNvSpPr txBox="1">
            <a:spLocks noChangeArrowheads="1"/>
          </p:cNvSpPr>
          <p:nvPr/>
        </p:nvSpPr>
        <p:spPr bwMode="auto">
          <a:xfrm>
            <a:off x="5562600" y="2514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42001" name="Text Box 62"/>
          <p:cNvSpPr txBox="1">
            <a:spLocks noChangeArrowheads="1"/>
          </p:cNvSpPr>
          <p:nvPr/>
        </p:nvSpPr>
        <p:spPr bwMode="auto">
          <a:xfrm>
            <a:off x="6553200" y="2514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002" name="Text Box 63"/>
          <p:cNvSpPr txBox="1">
            <a:spLocks noChangeArrowheads="1"/>
          </p:cNvSpPr>
          <p:nvPr/>
        </p:nvSpPr>
        <p:spPr bwMode="auto">
          <a:xfrm>
            <a:off x="7391400" y="2514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003" name="Line 65"/>
          <p:cNvSpPr>
            <a:spLocks noChangeShapeType="1"/>
          </p:cNvSpPr>
          <p:nvPr/>
        </p:nvSpPr>
        <p:spPr bwMode="auto">
          <a:xfrm>
            <a:off x="1219200" y="18288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04" name="Text Box 66"/>
          <p:cNvSpPr txBox="1">
            <a:spLocks noChangeArrowheads="1"/>
          </p:cNvSpPr>
          <p:nvPr/>
        </p:nvSpPr>
        <p:spPr bwMode="auto">
          <a:xfrm>
            <a:off x="1143000" y="286385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chemeClr val="tx2"/>
              </a:buClr>
            </a:pPr>
            <a:r>
              <a:rPr lang="en-US" altLang="zh-CN" sz="1600">
                <a:ea typeface="宋体" panose="02010600030101010101" pitchFamily="2" charset="-122"/>
              </a:rPr>
              <a:t>  0   0   1</a:t>
            </a:r>
          </a:p>
        </p:txBody>
      </p:sp>
      <p:sp>
        <p:nvSpPr>
          <p:cNvPr id="42005" name="Text Box 67"/>
          <p:cNvSpPr txBox="1">
            <a:spLocks noChangeArrowheads="1"/>
          </p:cNvSpPr>
          <p:nvPr/>
        </p:nvSpPr>
        <p:spPr bwMode="auto">
          <a:xfrm>
            <a:off x="2514600" y="2863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42006" name="Text Box 68"/>
          <p:cNvSpPr txBox="1">
            <a:spLocks noChangeArrowheads="1"/>
          </p:cNvSpPr>
          <p:nvPr/>
        </p:nvSpPr>
        <p:spPr bwMode="auto">
          <a:xfrm>
            <a:off x="3657600" y="2863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42007" name="Text Box 69"/>
          <p:cNvSpPr txBox="1">
            <a:spLocks noChangeArrowheads="1"/>
          </p:cNvSpPr>
          <p:nvPr/>
        </p:nvSpPr>
        <p:spPr bwMode="auto">
          <a:xfrm>
            <a:off x="4648200" y="2863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008" name="Text Box 70"/>
          <p:cNvSpPr txBox="1">
            <a:spLocks noChangeArrowheads="1"/>
          </p:cNvSpPr>
          <p:nvPr/>
        </p:nvSpPr>
        <p:spPr bwMode="auto">
          <a:xfrm>
            <a:off x="5562600" y="2863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009" name="Text Box 71"/>
          <p:cNvSpPr txBox="1">
            <a:spLocks noChangeArrowheads="1"/>
          </p:cNvSpPr>
          <p:nvPr/>
        </p:nvSpPr>
        <p:spPr bwMode="auto">
          <a:xfrm>
            <a:off x="6553200" y="2863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010" name="Text Box 72"/>
          <p:cNvSpPr txBox="1">
            <a:spLocks noChangeArrowheads="1"/>
          </p:cNvSpPr>
          <p:nvPr/>
        </p:nvSpPr>
        <p:spPr bwMode="auto">
          <a:xfrm>
            <a:off x="7391400" y="2863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011" name="Text Box 75"/>
          <p:cNvSpPr txBox="1">
            <a:spLocks noChangeArrowheads="1"/>
          </p:cNvSpPr>
          <p:nvPr/>
        </p:nvSpPr>
        <p:spPr bwMode="auto">
          <a:xfrm>
            <a:off x="1143000" y="324485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chemeClr val="tx2"/>
              </a:buClr>
            </a:pPr>
            <a:r>
              <a:rPr lang="en-US" altLang="zh-CN" sz="1600">
                <a:ea typeface="宋体" panose="02010600030101010101" pitchFamily="2" charset="-122"/>
              </a:rPr>
              <a:t>  0   1   0</a:t>
            </a:r>
          </a:p>
        </p:txBody>
      </p:sp>
      <p:graphicFrame>
        <p:nvGraphicFramePr>
          <p:cNvPr id="170257" name="Group 273"/>
          <p:cNvGraphicFramePr>
            <a:graphicFrameLocks noGrp="1"/>
          </p:cNvGraphicFramePr>
          <p:nvPr/>
        </p:nvGraphicFramePr>
        <p:xfrm>
          <a:off x="1219200" y="2133600"/>
          <a:ext cx="6781800" cy="3757616"/>
        </p:xfrm>
        <a:graphic>
          <a:graphicData uri="http://schemas.openxmlformats.org/drawingml/2006/table">
            <a:tbl>
              <a:tblPr/>
              <a:tblGrid>
                <a:gridCol w="981075"/>
                <a:gridCol w="1100138"/>
                <a:gridCol w="1042987"/>
                <a:gridCol w="914400"/>
                <a:gridCol w="914400"/>
                <a:gridCol w="914400"/>
                <a:gridCol w="914400"/>
              </a:tblGrid>
              <a:tr h="354013">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2 </a:t>
                      </a: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 </a:t>
                      </a: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J</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 </a:t>
                      </a: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0</a:t>
                      </a: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K</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 </a:t>
                      </a: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0</a:t>
                      </a: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J</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 </a:t>
                      </a: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K</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 </a:t>
                      </a: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0</a:t>
                      </a:r>
                      <a:endPar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J</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0</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 1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altLang="zh-CN" sz="16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K</a:t>
                      </a:r>
                      <a:r>
                        <a:rPr kumimoji="0" lang="en-US" altLang="zh-CN" sz="16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0</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 1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7988">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4013">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9575">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4013">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9575">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4013">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7988">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4013">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marL="742950" indent="-285750">
                        <a:spcBef>
                          <a:spcPct val="20000"/>
                        </a:spcBef>
                        <a:buClr>
                          <a:schemeClr val="tx2"/>
                        </a:buClr>
                        <a:defRPr sz="2400">
                          <a:solidFill>
                            <a:schemeClr val="tx1"/>
                          </a:solidFill>
                          <a:latin typeface="Arial" panose="020B0604020202020204" pitchFamily="34" charset="0"/>
                        </a:defRPr>
                      </a:lvl2pPr>
                      <a:lvl3pPr marL="1143000" indent="-228600">
                        <a:spcBef>
                          <a:spcPct val="20000"/>
                        </a:spcBef>
                        <a:buClr>
                          <a:schemeClr val="tx2"/>
                        </a:buClr>
                        <a:defRPr sz="2000">
                          <a:solidFill>
                            <a:schemeClr val="tx1"/>
                          </a:solidFill>
                          <a:latin typeface="Arial" panose="020B0604020202020204" pitchFamily="34" charset="0"/>
                        </a:defRPr>
                      </a:lvl3pPr>
                      <a:lvl4pPr marL="1600200" indent="-228600">
                        <a:spcBef>
                          <a:spcPct val="20000"/>
                        </a:spcBef>
                        <a:buClr>
                          <a:schemeClr val="tx2"/>
                        </a:buClr>
                        <a:defRPr>
                          <a:solidFill>
                            <a:schemeClr val="tx1"/>
                          </a:solidFill>
                          <a:latin typeface="Arial" panose="020B0604020202020204" pitchFamily="34" charset="0"/>
                        </a:defRPr>
                      </a:lvl4pPr>
                      <a:lvl5pPr marL="2057400" indent="-228600">
                        <a:spcBef>
                          <a:spcPct val="20000"/>
                        </a:spcBef>
                        <a:buClr>
                          <a:schemeClr val="tx2"/>
                        </a:buCl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2102" name="Text Box 274"/>
          <p:cNvSpPr txBox="1">
            <a:spLocks noChangeArrowheads="1"/>
          </p:cNvSpPr>
          <p:nvPr/>
        </p:nvSpPr>
        <p:spPr bwMode="auto">
          <a:xfrm>
            <a:off x="6553200" y="3276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103" name="Text Box 275"/>
          <p:cNvSpPr txBox="1">
            <a:spLocks noChangeArrowheads="1"/>
          </p:cNvSpPr>
          <p:nvPr/>
        </p:nvSpPr>
        <p:spPr bwMode="auto">
          <a:xfrm>
            <a:off x="7391400" y="3276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104" name="Text Box 276"/>
          <p:cNvSpPr txBox="1">
            <a:spLocks noChangeArrowheads="1"/>
          </p:cNvSpPr>
          <p:nvPr/>
        </p:nvSpPr>
        <p:spPr bwMode="auto">
          <a:xfrm>
            <a:off x="6553200" y="36703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105" name="Text Box 277"/>
          <p:cNvSpPr txBox="1">
            <a:spLocks noChangeArrowheads="1"/>
          </p:cNvSpPr>
          <p:nvPr/>
        </p:nvSpPr>
        <p:spPr bwMode="auto">
          <a:xfrm>
            <a:off x="7391400" y="36703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106" name="Text Box 278"/>
          <p:cNvSpPr txBox="1">
            <a:spLocks noChangeArrowheads="1"/>
          </p:cNvSpPr>
          <p:nvPr/>
        </p:nvSpPr>
        <p:spPr bwMode="auto">
          <a:xfrm>
            <a:off x="6553200" y="4006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107" name="Text Box 279"/>
          <p:cNvSpPr txBox="1">
            <a:spLocks noChangeArrowheads="1"/>
          </p:cNvSpPr>
          <p:nvPr/>
        </p:nvSpPr>
        <p:spPr bwMode="auto">
          <a:xfrm>
            <a:off x="7391400" y="4006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108" name="Text Box 280"/>
          <p:cNvSpPr txBox="1">
            <a:spLocks noChangeArrowheads="1"/>
          </p:cNvSpPr>
          <p:nvPr/>
        </p:nvSpPr>
        <p:spPr bwMode="auto">
          <a:xfrm>
            <a:off x="6553200" y="4387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109" name="Text Box 281"/>
          <p:cNvSpPr txBox="1">
            <a:spLocks noChangeArrowheads="1"/>
          </p:cNvSpPr>
          <p:nvPr/>
        </p:nvSpPr>
        <p:spPr bwMode="auto">
          <a:xfrm>
            <a:off x="7391400" y="4387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110" name="Text Box 282"/>
          <p:cNvSpPr txBox="1">
            <a:spLocks noChangeArrowheads="1"/>
          </p:cNvSpPr>
          <p:nvPr/>
        </p:nvSpPr>
        <p:spPr bwMode="auto">
          <a:xfrm>
            <a:off x="6553200" y="4800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111" name="Text Box 283"/>
          <p:cNvSpPr txBox="1">
            <a:spLocks noChangeArrowheads="1"/>
          </p:cNvSpPr>
          <p:nvPr/>
        </p:nvSpPr>
        <p:spPr bwMode="auto">
          <a:xfrm>
            <a:off x="7391400" y="4800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112" name="Text Box 284"/>
          <p:cNvSpPr txBox="1">
            <a:spLocks noChangeArrowheads="1"/>
          </p:cNvSpPr>
          <p:nvPr/>
        </p:nvSpPr>
        <p:spPr bwMode="auto">
          <a:xfrm>
            <a:off x="6553200" y="5149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113" name="Text Box 285"/>
          <p:cNvSpPr txBox="1">
            <a:spLocks noChangeArrowheads="1"/>
          </p:cNvSpPr>
          <p:nvPr/>
        </p:nvSpPr>
        <p:spPr bwMode="auto">
          <a:xfrm>
            <a:off x="7391400" y="5149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114" name="Text Box 290"/>
          <p:cNvSpPr txBox="1">
            <a:spLocks noChangeArrowheads="1"/>
          </p:cNvSpPr>
          <p:nvPr/>
        </p:nvSpPr>
        <p:spPr bwMode="auto">
          <a:xfrm>
            <a:off x="1143000" y="36703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chemeClr val="tx2"/>
              </a:buClr>
            </a:pPr>
            <a:r>
              <a:rPr lang="en-US" altLang="zh-CN" sz="1600">
                <a:ea typeface="宋体" panose="02010600030101010101" pitchFamily="2" charset="-122"/>
              </a:rPr>
              <a:t>  0   1   1</a:t>
            </a:r>
          </a:p>
        </p:txBody>
      </p:sp>
      <p:sp>
        <p:nvSpPr>
          <p:cNvPr id="42115" name="Text Box 291"/>
          <p:cNvSpPr txBox="1">
            <a:spLocks noChangeArrowheads="1"/>
          </p:cNvSpPr>
          <p:nvPr/>
        </p:nvSpPr>
        <p:spPr bwMode="auto">
          <a:xfrm>
            <a:off x="1143000" y="400685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chemeClr val="tx2"/>
              </a:buClr>
            </a:pPr>
            <a:r>
              <a:rPr lang="en-US" altLang="zh-CN" sz="1600">
                <a:ea typeface="宋体" panose="02010600030101010101" pitchFamily="2" charset="-122"/>
              </a:rPr>
              <a:t>  1   0   0</a:t>
            </a:r>
          </a:p>
        </p:txBody>
      </p:sp>
      <p:sp>
        <p:nvSpPr>
          <p:cNvPr id="42116" name="Text Box 292"/>
          <p:cNvSpPr txBox="1">
            <a:spLocks noChangeArrowheads="1"/>
          </p:cNvSpPr>
          <p:nvPr/>
        </p:nvSpPr>
        <p:spPr bwMode="auto">
          <a:xfrm>
            <a:off x="1143000" y="438785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chemeClr val="tx2"/>
              </a:buClr>
            </a:pPr>
            <a:r>
              <a:rPr lang="en-US" altLang="zh-CN" sz="1600">
                <a:ea typeface="宋体" panose="02010600030101010101" pitchFamily="2" charset="-122"/>
              </a:rPr>
              <a:t>  1   0   1</a:t>
            </a:r>
          </a:p>
        </p:txBody>
      </p:sp>
      <p:sp>
        <p:nvSpPr>
          <p:cNvPr id="42117" name="Text Box 293"/>
          <p:cNvSpPr txBox="1">
            <a:spLocks noChangeArrowheads="1"/>
          </p:cNvSpPr>
          <p:nvPr/>
        </p:nvSpPr>
        <p:spPr bwMode="auto">
          <a:xfrm>
            <a:off x="1143000" y="48006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chemeClr val="tx2"/>
              </a:buClr>
            </a:pPr>
            <a:r>
              <a:rPr lang="en-US" altLang="zh-CN" sz="1600">
                <a:ea typeface="宋体" panose="02010600030101010101" pitchFamily="2" charset="-122"/>
              </a:rPr>
              <a:t>  1   1   0</a:t>
            </a:r>
          </a:p>
        </p:txBody>
      </p:sp>
      <p:sp>
        <p:nvSpPr>
          <p:cNvPr id="42118" name="Text Box 294"/>
          <p:cNvSpPr txBox="1">
            <a:spLocks noChangeArrowheads="1"/>
          </p:cNvSpPr>
          <p:nvPr/>
        </p:nvSpPr>
        <p:spPr bwMode="auto">
          <a:xfrm>
            <a:off x="1143000" y="514985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chemeClr val="tx2"/>
              </a:buClr>
            </a:pPr>
            <a:r>
              <a:rPr lang="en-US" altLang="zh-CN" sz="1600">
                <a:ea typeface="宋体" panose="02010600030101010101" pitchFamily="2" charset="-122"/>
              </a:rPr>
              <a:t>  1   1   1</a:t>
            </a:r>
          </a:p>
        </p:txBody>
      </p:sp>
      <p:sp>
        <p:nvSpPr>
          <p:cNvPr id="42119" name="Text Box 295"/>
          <p:cNvSpPr txBox="1">
            <a:spLocks noChangeArrowheads="1"/>
          </p:cNvSpPr>
          <p:nvPr/>
        </p:nvSpPr>
        <p:spPr bwMode="auto">
          <a:xfrm>
            <a:off x="1143000" y="553085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chemeClr val="tx2"/>
              </a:buClr>
            </a:pPr>
            <a:r>
              <a:rPr lang="en-US" altLang="zh-CN" sz="1600">
                <a:ea typeface="宋体" panose="02010600030101010101" pitchFamily="2" charset="-122"/>
              </a:rPr>
              <a:t>  0   0   0</a:t>
            </a:r>
          </a:p>
        </p:txBody>
      </p:sp>
      <p:sp>
        <p:nvSpPr>
          <p:cNvPr id="42120" name="Text Box 296"/>
          <p:cNvSpPr txBox="1">
            <a:spLocks noChangeArrowheads="1"/>
          </p:cNvSpPr>
          <p:nvPr/>
        </p:nvSpPr>
        <p:spPr bwMode="auto">
          <a:xfrm>
            <a:off x="2514600" y="3276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42121" name="Text Box 297"/>
          <p:cNvSpPr txBox="1">
            <a:spLocks noChangeArrowheads="1"/>
          </p:cNvSpPr>
          <p:nvPr/>
        </p:nvSpPr>
        <p:spPr bwMode="auto">
          <a:xfrm>
            <a:off x="3657600" y="3276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42122" name="Text Box 298"/>
          <p:cNvSpPr txBox="1">
            <a:spLocks noChangeArrowheads="1"/>
          </p:cNvSpPr>
          <p:nvPr/>
        </p:nvSpPr>
        <p:spPr bwMode="auto">
          <a:xfrm>
            <a:off x="4648200" y="3276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42123" name="Text Box 299"/>
          <p:cNvSpPr txBox="1">
            <a:spLocks noChangeArrowheads="1"/>
          </p:cNvSpPr>
          <p:nvPr/>
        </p:nvSpPr>
        <p:spPr bwMode="auto">
          <a:xfrm>
            <a:off x="5562600" y="3276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42124" name="Text Box 300"/>
          <p:cNvSpPr txBox="1">
            <a:spLocks noChangeArrowheads="1"/>
          </p:cNvSpPr>
          <p:nvPr/>
        </p:nvSpPr>
        <p:spPr bwMode="auto">
          <a:xfrm>
            <a:off x="2514600" y="36703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125" name="Text Box 301"/>
          <p:cNvSpPr txBox="1">
            <a:spLocks noChangeArrowheads="1"/>
          </p:cNvSpPr>
          <p:nvPr/>
        </p:nvSpPr>
        <p:spPr bwMode="auto">
          <a:xfrm>
            <a:off x="3657600" y="36703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126" name="Text Box 302"/>
          <p:cNvSpPr txBox="1">
            <a:spLocks noChangeArrowheads="1"/>
          </p:cNvSpPr>
          <p:nvPr/>
        </p:nvSpPr>
        <p:spPr bwMode="auto">
          <a:xfrm>
            <a:off x="4648200" y="36703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127" name="Text Box 303"/>
          <p:cNvSpPr txBox="1">
            <a:spLocks noChangeArrowheads="1"/>
          </p:cNvSpPr>
          <p:nvPr/>
        </p:nvSpPr>
        <p:spPr bwMode="auto">
          <a:xfrm>
            <a:off x="5562600" y="36703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128" name="Text Box 304"/>
          <p:cNvSpPr txBox="1">
            <a:spLocks noChangeArrowheads="1"/>
          </p:cNvSpPr>
          <p:nvPr/>
        </p:nvSpPr>
        <p:spPr bwMode="auto">
          <a:xfrm>
            <a:off x="2514600" y="4038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42129" name="Text Box 305"/>
          <p:cNvSpPr txBox="1">
            <a:spLocks noChangeArrowheads="1"/>
          </p:cNvSpPr>
          <p:nvPr/>
        </p:nvSpPr>
        <p:spPr bwMode="auto">
          <a:xfrm>
            <a:off x="3657600" y="4038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42130" name="Text Box 306"/>
          <p:cNvSpPr txBox="1">
            <a:spLocks noChangeArrowheads="1"/>
          </p:cNvSpPr>
          <p:nvPr/>
        </p:nvSpPr>
        <p:spPr bwMode="auto">
          <a:xfrm>
            <a:off x="4648200" y="4038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42131" name="Text Box 307"/>
          <p:cNvSpPr txBox="1">
            <a:spLocks noChangeArrowheads="1"/>
          </p:cNvSpPr>
          <p:nvPr/>
        </p:nvSpPr>
        <p:spPr bwMode="auto">
          <a:xfrm>
            <a:off x="5562600" y="4038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42132" name="Text Box 308"/>
          <p:cNvSpPr txBox="1">
            <a:spLocks noChangeArrowheads="1"/>
          </p:cNvSpPr>
          <p:nvPr/>
        </p:nvSpPr>
        <p:spPr bwMode="auto">
          <a:xfrm>
            <a:off x="2514600" y="4387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42133" name="Text Box 309"/>
          <p:cNvSpPr txBox="1">
            <a:spLocks noChangeArrowheads="1"/>
          </p:cNvSpPr>
          <p:nvPr/>
        </p:nvSpPr>
        <p:spPr bwMode="auto">
          <a:xfrm>
            <a:off x="3657600" y="4387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42134" name="Text Box 310"/>
          <p:cNvSpPr txBox="1">
            <a:spLocks noChangeArrowheads="1"/>
          </p:cNvSpPr>
          <p:nvPr/>
        </p:nvSpPr>
        <p:spPr bwMode="auto">
          <a:xfrm>
            <a:off x="4648200" y="4387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135" name="Text Box 311"/>
          <p:cNvSpPr txBox="1">
            <a:spLocks noChangeArrowheads="1"/>
          </p:cNvSpPr>
          <p:nvPr/>
        </p:nvSpPr>
        <p:spPr bwMode="auto">
          <a:xfrm>
            <a:off x="5562600" y="4387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136" name="Text Box 312"/>
          <p:cNvSpPr txBox="1">
            <a:spLocks noChangeArrowheads="1"/>
          </p:cNvSpPr>
          <p:nvPr/>
        </p:nvSpPr>
        <p:spPr bwMode="auto">
          <a:xfrm>
            <a:off x="2514600" y="4800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42137" name="Text Box 313"/>
          <p:cNvSpPr txBox="1">
            <a:spLocks noChangeArrowheads="1"/>
          </p:cNvSpPr>
          <p:nvPr/>
        </p:nvSpPr>
        <p:spPr bwMode="auto">
          <a:xfrm>
            <a:off x="3657600" y="4800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42138" name="Text Box 314"/>
          <p:cNvSpPr txBox="1">
            <a:spLocks noChangeArrowheads="1"/>
          </p:cNvSpPr>
          <p:nvPr/>
        </p:nvSpPr>
        <p:spPr bwMode="auto">
          <a:xfrm>
            <a:off x="4648200" y="4800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42139" name="Text Box 315"/>
          <p:cNvSpPr txBox="1">
            <a:spLocks noChangeArrowheads="1"/>
          </p:cNvSpPr>
          <p:nvPr/>
        </p:nvSpPr>
        <p:spPr bwMode="auto">
          <a:xfrm>
            <a:off x="5562600" y="4800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0</a:t>
            </a:r>
          </a:p>
        </p:txBody>
      </p:sp>
      <p:sp>
        <p:nvSpPr>
          <p:cNvPr id="42140" name="Text Box 316"/>
          <p:cNvSpPr txBox="1">
            <a:spLocks noChangeArrowheads="1"/>
          </p:cNvSpPr>
          <p:nvPr/>
        </p:nvSpPr>
        <p:spPr bwMode="auto">
          <a:xfrm>
            <a:off x="2514600" y="5149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141" name="Text Box 317"/>
          <p:cNvSpPr txBox="1">
            <a:spLocks noChangeArrowheads="1"/>
          </p:cNvSpPr>
          <p:nvPr/>
        </p:nvSpPr>
        <p:spPr bwMode="auto">
          <a:xfrm>
            <a:off x="3657600" y="5149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142" name="Text Box 318"/>
          <p:cNvSpPr txBox="1">
            <a:spLocks noChangeArrowheads="1"/>
          </p:cNvSpPr>
          <p:nvPr/>
        </p:nvSpPr>
        <p:spPr bwMode="auto">
          <a:xfrm>
            <a:off x="4648200" y="5149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143" name="Text Box 319"/>
          <p:cNvSpPr txBox="1">
            <a:spLocks noChangeArrowheads="1"/>
          </p:cNvSpPr>
          <p:nvPr/>
        </p:nvSpPr>
        <p:spPr bwMode="auto">
          <a:xfrm>
            <a:off x="5562600" y="5149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a:ea typeface="宋体" panose="02010600030101010101" pitchFamily="2" charset="-122"/>
              </a:rPr>
              <a:t>1</a:t>
            </a:r>
          </a:p>
        </p:txBody>
      </p:sp>
      <p:sp>
        <p:nvSpPr>
          <p:cNvPr id="42144" name="Text Box 328"/>
          <p:cNvSpPr txBox="1">
            <a:spLocks noChangeArrowheads="1"/>
          </p:cNvSpPr>
          <p:nvPr/>
        </p:nvSpPr>
        <p:spPr bwMode="auto">
          <a:xfrm>
            <a:off x="2895600" y="5638800"/>
            <a:ext cx="4800600" cy="7112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2000">
                <a:ea typeface="宋体" panose="02010600030101010101" pitchFamily="2" charset="-122"/>
              </a:rPr>
              <a:t>At this points all states have been accounted for and the counter is ready to recycle…</a:t>
            </a:r>
          </a:p>
        </p:txBody>
      </p:sp>
      <p:sp>
        <p:nvSpPr>
          <p:cNvPr id="42145" name="Line 329"/>
          <p:cNvSpPr>
            <a:spLocks noChangeShapeType="1"/>
          </p:cNvSpPr>
          <p:nvPr/>
        </p:nvSpPr>
        <p:spPr bwMode="auto">
          <a:xfrm flipH="1" flipV="1">
            <a:off x="2057400" y="5715000"/>
            <a:ext cx="8382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903" name="Rectangle 15"/>
          <p:cNvSpPr>
            <a:spLocks noChangeArrowheads="1"/>
          </p:cNvSpPr>
          <p:nvPr/>
        </p:nvSpPr>
        <p:spPr bwMode="auto">
          <a:xfrm>
            <a:off x="4419600" y="4343400"/>
            <a:ext cx="287338" cy="69691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65904" name="Rectangle 16"/>
          <p:cNvSpPr>
            <a:spLocks noChangeArrowheads="1"/>
          </p:cNvSpPr>
          <p:nvPr/>
        </p:nvSpPr>
        <p:spPr bwMode="auto">
          <a:xfrm>
            <a:off x="6792913" y="4343400"/>
            <a:ext cx="287337" cy="69691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65905" name="Rectangle 17"/>
          <p:cNvSpPr>
            <a:spLocks noChangeArrowheads="1"/>
          </p:cNvSpPr>
          <p:nvPr/>
        </p:nvSpPr>
        <p:spPr bwMode="auto">
          <a:xfrm>
            <a:off x="5614988" y="4343400"/>
            <a:ext cx="287337" cy="12192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65906" name="Rectangle 18"/>
          <p:cNvSpPr>
            <a:spLocks noChangeArrowheads="1"/>
          </p:cNvSpPr>
          <p:nvPr/>
        </p:nvSpPr>
        <p:spPr bwMode="auto">
          <a:xfrm>
            <a:off x="7956550" y="4343400"/>
            <a:ext cx="287338" cy="12192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4038" name="Rectangle 2"/>
          <p:cNvSpPr>
            <a:spLocks noChangeArrowheads="1"/>
          </p:cNvSpPr>
          <p:nvPr/>
        </p:nvSpPr>
        <p:spPr bwMode="auto">
          <a:xfrm>
            <a:off x="609600" y="457200"/>
            <a:ext cx="79248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zh-CN">
              <a:ea typeface="宋体" panose="02010600030101010101" pitchFamily="2" charset="-122"/>
            </a:endParaRPr>
          </a:p>
        </p:txBody>
      </p:sp>
      <p:graphicFrame>
        <p:nvGraphicFramePr>
          <p:cNvPr id="44039" name="Object 3"/>
          <p:cNvGraphicFramePr>
            <a:graphicFrameLocks noChangeAspect="1"/>
          </p:cNvGraphicFramePr>
          <p:nvPr/>
        </p:nvGraphicFramePr>
        <p:xfrm>
          <a:off x="1143000" y="1752600"/>
          <a:ext cx="6621463" cy="1985963"/>
        </p:xfrm>
        <a:graphic>
          <a:graphicData uri="http://schemas.openxmlformats.org/presentationml/2006/ole">
            <mc:AlternateContent xmlns:mc="http://schemas.openxmlformats.org/markup-compatibility/2006">
              <mc:Choice xmlns:v="urn:schemas-microsoft-com:vml" Requires="v">
                <p:oleObj spid="_x0000_s44217" name="CorelDRAW" r:id="rId5" imgW="4403446" imgH="1321003" progId="CorelDRAW.Graphic.12">
                  <p:embed/>
                </p:oleObj>
              </mc:Choice>
              <mc:Fallback>
                <p:oleObj name="CorelDRAW" r:id="rId5" imgW="4403446" imgH="1321003" progId="CorelDRAW.Graphic.12">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1752600"/>
                        <a:ext cx="6621463" cy="198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4040" name="Picture 5" descr="SH2507-cro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65894" name="Text Box 6"/>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44042" name="Rectangle 7"/>
          <p:cNvSpPr>
            <a:spLocks noChangeArrowheads="1"/>
          </p:cNvSpPr>
          <p:nvPr/>
        </p:nvSpPr>
        <p:spPr bwMode="auto">
          <a:xfrm>
            <a:off x="914400" y="1143000"/>
            <a:ext cx="469582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a:solidFill>
                  <a:srgbClr val="FFFF99"/>
                </a:solidFill>
                <a:ea typeface="宋体" panose="02010600030101010101" pitchFamily="2" charset="-122"/>
              </a:rPr>
              <a:t>A 4-bit Synchronous Binary Counter</a:t>
            </a:r>
          </a:p>
        </p:txBody>
      </p:sp>
      <p:graphicFrame>
        <p:nvGraphicFramePr>
          <p:cNvPr id="165896" name="Object 8"/>
          <p:cNvGraphicFramePr>
            <a:graphicFrameLocks noChangeAspect="1"/>
          </p:cNvGraphicFramePr>
          <p:nvPr/>
        </p:nvGraphicFramePr>
        <p:xfrm>
          <a:off x="3581400" y="3810000"/>
          <a:ext cx="4876800" cy="2211388"/>
        </p:xfrm>
        <a:graphic>
          <a:graphicData uri="http://schemas.openxmlformats.org/presentationml/2006/ole">
            <mc:AlternateContent xmlns:mc="http://schemas.openxmlformats.org/markup-compatibility/2006">
              <mc:Choice xmlns:v="urn:schemas-microsoft-com:vml" Requires="v">
                <p:oleObj spid="_x0000_s44218" name="CorelDRAW" r:id="rId8" imgW="3352158" imgH="1520586" progId="CorelDRAW.Graphic.13">
                  <p:embed/>
                </p:oleObj>
              </mc:Choice>
              <mc:Fallback>
                <p:oleObj name="CorelDRAW" r:id="rId8" imgW="3352158" imgH="1520586" progId="CorelDRAW.Graphic.1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1400" y="3810000"/>
                        <a:ext cx="4876800" cy="221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44" name="Text Box 10"/>
          <p:cNvSpPr txBox="1">
            <a:spLocks noChangeArrowheads="1"/>
          </p:cNvSpPr>
          <p:nvPr/>
        </p:nvSpPr>
        <p:spPr bwMode="auto">
          <a:xfrm>
            <a:off x="3276600" y="4267200"/>
            <a:ext cx="533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0</a:t>
            </a:r>
          </a:p>
        </p:txBody>
      </p:sp>
      <p:sp>
        <p:nvSpPr>
          <p:cNvPr id="44045" name="Text Box 11"/>
          <p:cNvSpPr txBox="1">
            <a:spLocks noChangeArrowheads="1"/>
          </p:cNvSpPr>
          <p:nvPr/>
        </p:nvSpPr>
        <p:spPr bwMode="auto">
          <a:xfrm>
            <a:off x="3276600" y="4724400"/>
            <a:ext cx="533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1</a:t>
            </a:r>
          </a:p>
        </p:txBody>
      </p:sp>
      <p:sp>
        <p:nvSpPr>
          <p:cNvPr id="44046" name="Text Box 12"/>
          <p:cNvSpPr txBox="1">
            <a:spLocks noChangeArrowheads="1"/>
          </p:cNvSpPr>
          <p:nvPr/>
        </p:nvSpPr>
        <p:spPr bwMode="auto">
          <a:xfrm>
            <a:off x="3276600" y="5181600"/>
            <a:ext cx="533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2</a:t>
            </a:r>
          </a:p>
        </p:txBody>
      </p:sp>
      <p:sp>
        <p:nvSpPr>
          <p:cNvPr id="44047" name="Text Box 13"/>
          <p:cNvSpPr txBox="1">
            <a:spLocks noChangeArrowheads="1"/>
          </p:cNvSpPr>
          <p:nvPr/>
        </p:nvSpPr>
        <p:spPr bwMode="auto">
          <a:xfrm>
            <a:off x="3276600" y="5715000"/>
            <a:ext cx="533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3</a:t>
            </a:r>
          </a:p>
        </p:txBody>
      </p:sp>
      <p:sp>
        <p:nvSpPr>
          <p:cNvPr id="165902" name="Text Box 14"/>
          <p:cNvSpPr txBox="1">
            <a:spLocks noChangeArrowheads="1"/>
          </p:cNvSpPr>
          <p:nvPr/>
        </p:nvSpPr>
        <p:spPr bwMode="auto">
          <a:xfrm>
            <a:off x="609600" y="3810000"/>
            <a:ext cx="2590800"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a:ea typeface="宋体" panose="02010600030101010101" pitchFamily="2" charset="-122"/>
              </a:rPr>
              <a:t>The 4-bit binary counter has one more AND gate than the 3-bit counter just described. The shaded areas show where the AND gate outputs are HIGH causing the next FF to toggle.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65896"/>
                                        </p:tgtEl>
                                        <p:attrNameLst>
                                          <p:attrName>style.visibility</p:attrName>
                                        </p:attrNameLst>
                                      </p:cBhvr>
                                      <p:to>
                                        <p:strVal val="visible"/>
                                      </p:to>
                                    </p:set>
                                    <p:animEffect transition="in" filter="wipe(left)">
                                      <p:cBhvr>
                                        <p:cTn id="7" dur="1000"/>
                                        <p:tgtEl>
                                          <p:spTgt spid="1658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65902"/>
                                        </p:tgtEl>
                                        <p:attrNameLst>
                                          <p:attrName>style.visibility</p:attrName>
                                        </p:attrNameLst>
                                      </p:cBhvr>
                                      <p:to>
                                        <p:strVal val="visible"/>
                                      </p:to>
                                    </p:set>
                                    <p:anim calcmode="lin" valueType="num">
                                      <p:cBhvr additive="base">
                                        <p:cTn id="12" dur="500" fill="hold"/>
                                        <p:tgtEl>
                                          <p:spTgt spid="165902"/>
                                        </p:tgtEl>
                                        <p:attrNameLst>
                                          <p:attrName>ppt_x</p:attrName>
                                        </p:attrNameLst>
                                      </p:cBhvr>
                                      <p:tavLst>
                                        <p:tav tm="0">
                                          <p:val>
                                            <p:strVal val="0-#ppt_w/2"/>
                                          </p:val>
                                        </p:tav>
                                        <p:tav tm="100000">
                                          <p:val>
                                            <p:strVal val="#ppt_x"/>
                                          </p:val>
                                        </p:tav>
                                      </p:tavLst>
                                    </p:anim>
                                    <p:anim calcmode="lin" valueType="num">
                                      <p:cBhvr additive="base">
                                        <p:cTn id="13" dur="500" fill="hold"/>
                                        <p:tgtEl>
                                          <p:spTgt spid="165902"/>
                                        </p:tgtEl>
                                        <p:attrNameLst>
                                          <p:attrName>ppt_y</p:attrName>
                                        </p:attrNameLst>
                                      </p:cBhvr>
                                      <p:tavLst>
                                        <p:tav tm="0">
                                          <p:val>
                                            <p:strVal val="#ppt_y"/>
                                          </p:val>
                                        </p:tav>
                                        <p:tav tm="100000">
                                          <p:val>
                                            <p:strVal val="#ppt_y"/>
                                          </p:val>
                                        </p:tav>
                                      </p:tavLst>
                                    </p:anim>
                                  </p:childTnLst>
                                </p:cTn>
                              </p:par>
                              <p:par>
                                <p:cTn id="14" presetID="22" presetClass="entr" presetSubtype="1" fill="hold" grpId="0" nodeType="withEffect">
                                  <p:stCondLst>
                                    <p:cond delay="0"/>
                                  </p:stCondLst>
                                  <p:childTnLst>
                                    <p:set>
                                      <p:cBhvr>
                                        <p:cTn id="15" dur="1" fill="hold">
                                          <p:stCondLst>
                                            <p:cond delay="0"/>
                                          </p:stCondLst>
                                        </p:cTn>
                                        <p:tgtEl>
                                          <p:spTgt spid="165903"/>
                                        </p:tgtEl>
                                        <p:attrNameLst>
                                          <p:attrName>style.visibility</p:attrName>
                                        </p:attrNameLst>
                                      </p:cBhvr>
                                      <p:to>
                                        <p:strVal val="visible"/>
                                      </p:to>
                                    </p:set>
                                    <p:animEffect transition="in" filter="wipe(up)">
                                      <p:cBhvr>
                                        <p:cTn id="16" dur="500"/>
                                        <p:tgtEl>
                                          <p:spTgt spid="16590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65904"/>
                                        </p:tgtEl>
                                        <p:attrNameLst>
                                          <p:attrName>style.visibility</p:attrName>
                                        </p:attrNameLst>
                                      </p:cBhvr>
                                      <p:to>
                                        <p:strVal val="visible"/>
                                      </p:to>
                                    </p:set>
                                    <p:animEffect transition="in" filter="wipe(up)">
                                      <p:cBhvr>
                                        <p:cTn id="19" dur="500"/>
                                        <p:tgtEl>
                                          <p:spTgt spid="165904"/>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65905"/>
                                        </p:tgtEl>
                                        <p:attrNameLst>
                                          <p:attrName>style.visibility</p:attrName>
                                        </p:attrNameLst>
                                      </p:cBhvr>
                                      <p:to>
                                        <p:strVal val="visible"/>
                                      </p:to>
                                    </p:set>
                                    <p:animEffect transition="in" filter="wipe(up)">
                                      <p:cBhvr>
                                        <p:cTn id="22" dur="500"/>
                                        <p:tgtEl>
                                          <p:spTgt spid="165905"/>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65906"/>
                                        </p:tgtEl>
                                        <p:attrNameLst>
                                          <p:attrName>style.visibility</p:attrName>
                                        </p:attrNameLst>
                                      </p:cBhvr>
                                      <p:to>
                                        <p:strVal val="visible"/>
                                      </p:to>
                                    </p:set>
                                    <p:animEffect transition="in" filter="wipe(up)">
                                      <p:cBhvr>
                                        <p:cTn id="25" dur="500"/>
                                        <p:tgtEl>
                                          <p:spTgt spid="165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03" grpId="0" animBg="1"/>
      <p:bldP spid="165904" grpId="0" animBg="1"/>
      <p:bldP spid="165905" grpId="0" animBg="1"/>
      <p:bldP spid="165906" grpId="0" animBg="1"/>
      <p:bldP spid="16590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52600" y="2971800"/>
            <a:ext cx="5151795" cy="646331"/>
          </a:xfrm>
          <a:prstGeom prst="rect">
            <a:avLst/>
          </a:prstGeom>
        </p:spPr>
        <p:txBody>
          <a:bodyPr wrap="none">
            <a:spAutoFit/>
          </a:bodyPr>
          <a:lstStyle/>
          <a:p>
            <a:r>
              <a:rPr lang="en-US" altLang="zh-CN" sz="3600" dirty="0" smtClean="0"/>
              <a:t>Sequential Circuits’ design</a:t>
            </a:r>
            <a:endParaRPr lang="zh-CN" altLang="en-US" sz="3600" dirty="0"/>
          </a:p>
        </p:txBody>
      </p:sp>
    </p:spTree>
    <p:extLst>
      <p:ext uri="{BB962C8B-B14F-4D97-AF65-F5344CB8AC3E}">
        <p14:creationId xmlns:p14="http://schemas.microsoft.com/office/powerpoint/2010/main" val="1904785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1433512" y="1096963"/>
            <a:ext cx="6408738" cy="542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7"/>
          <p:cNvSpPr>
            <a:spLocks noChangeArrowheads="1"/>
          </p:cNvSpPr>
          <p:nvPr/>
        </p:nvSpPr>
        <p:spPr bwMode="auto">
          <a:xfrm>
            <a:off x="609600" y="685800"/>
            <a:ext cx="5463355" cy="46166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dirty="0" smtClean="0">
                <a:solidFill>
                  <a:srgbClr val="FFFF99"/>
                </a:solidFill>
                <a:ea typeface="宋体" panose="02010600030101010101" pitchFamily="2" charset="-122"/>
              </a:rPr>
              <a:t>Sequential Circuit Models(</a:t>
            </a:r>
            <a:r>
              <a:rPr lang="zh-CN" altLang="en-US" dirty="0" smtClean="0">
                <a:solidFill>
                  <a:srgbClr val="FFFF99"/>
                </a:solidFill>
                <a:ea typeface="宋体" panose="02010600030101010101" pitchFamily="2" charset="-122"/>
              </a:rPr>
              <a:t>时序电路模型</a:t>
            </a:r>
            <a:r>
              <a:rPr lang="en-US" altLang="zh-CN" dirty="0" smtClean="0">
                <a:solidFill>
                  <a:srgbClr val="FFFF99"/>
                </a:solidFill>
                <a:ea typeface="宋体" panose="02010600030101010101" pitchFamily="2" charset="-122"/>
              </a:rPr>
              <a:t>)</a:t>
            </a:r>
            <a:endParaRPr lang="en-US" altLang="zh-CN" dirty="0">
              <a:solidFill>
                <a:srgbClr val="FFFF99"/>
              </a:solidFill>
              <a:ea typeface="宋体" panose="02010600030101010101" pitchFamily="2" charset="-122"/>
            </a:endParaRPr>
          </a:p>
        </p:txBody>
      </p:sp>
      <p:sp>
        <p:nvSpPr>
          <p:cNvPr id="6" name="AutoShape 7"/>
          <p:cNvSpPr>
            <a:spLocks noChangeArrowheads="1"/>
          </p:cNvSpPr>
          <p:nvPr/>
        </p:nvSpPr>
        <p:spPr bwMode="auto">
          <a:xfrm>
            <a:off x="1504950" y="5730875"/>
            <a:ext cx="2209800" cy="609600"/>
          </a:xfrm>
          <a:prstGeom prst="wedgeRoundRectCallout">
            <a:avLst>
              <a:gd name="adj1" fmla="val 40731"/>
              <a:gd name="adj2" fmla="val -110676"/>
              <a:gd name="adj3" fmla="val 16667"/>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a:ea typeface="宋体" panose="02010600030101010101" pitchFamily="2" charset="-122"/>
              </a:rPr>
              <a:t>电路存在反馈</a:t>
            </a:r>
          </a:p>
        </p:txBody>
      </p:sp>
      <p:sp>
        <p:nvSpPr>
          <p:cNvPr id="7" name="AutoShape 8"/>
          <p:cNvSpPr>
            <a:spLocks noChangeArrowheads="1"/>
          </p:cNvSpPr>
          <p:nvPr/>
        </p:nvSpPr>
        <p:spPr bwMode="auto">
          <a:xfrm>
            <a:off x="6042025" y="5837238"/>
            <a:ext cx="2519362" cy="792162"/>
          </a:xfrm>
          <a:prstGeom prst="wedgeRoundRectCallout">
            <a:avLst>
              <a:gd name="adj1" fmla="val -55042"/>
              <a:gd name="adj2" fmla="val -118940"/>
              <a:gd name="adj3" fmla="val 16667"/>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a:ea typeface="宋体" panose="02010600030101010101" pitchFamily="2" charset="-122"/>
              </a:rPr>
              <a:t>存储元件：数据随时间自由变化</a:t>
            </a:r>
          </a:p>
        </p:txBody>
      </p:sp>
      <p:sp>
        <p:nvSpPr>
          <p:cNvPr id="8" name="AutoShape 9"/>
          <p:cNvSpPr>
            <a:spLocks noChangeArrowheads="1"/>
          </p:cNvSpPr>
          <p:nvPr/>
        </p:nvSpPr>
        <p:spPr bwMode="auto">
          <a:xfrm>
            <a:off x="6618287" y="2452688"/>
            <a:ext cx="2195513" cy="792162"/>
          </a:xfrm>
          <a:prstGeom prst="wedgeRoundRectCallout">
            <a:avLst>
              <a:gd name="adj1" fmla="val -24764"/>
              <a:gd name="adj2" fmla="val -74852"/>
              <a:gd name="adj3" fmla="val 16667"/>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a:ea typeface="宋体" panose="02010600030101010101" pitchFamily="2" charset="-122"/>
              </a:rPr>
              <a:t>输出方程</a:t>
            </a:r>
          </a:p>
          <a:p>
            <a:pPr algn="ctr"/>
            <a:r>
              <a:rPr lang="en-US" altLang="zh-CN" sz="2400">
                <a:ea typeface="宋体" panose="02010600030101010101" pitchFamily="2" charset="-122"/>
              </a:rPr>
              <a:t>O=f</a:t>
            </a:r>
            <a:r>
              <a:rPr lang="en-US" altLang="zh-CN" sz="2400" baseline="-25000">
                <a:ea typeface="宋体" panose="02010600030101010101" pitchFamily="2" charset="-122"/>
              </a:rPr>
              <a:t>1</a:t>
            </a:r>
            <a:r>
              <a:rPr lang="en-US" altLang="zh-CN" sz="2400">
                <a:ea typeface="宋体" panose="02010600030101010101" pitchFamily="2" charset="-122"/>
              </a:rPr>
              <a:t>(I,S)</a:t>
            </a:r>
          </a:p>
        </p:txBody>
      </p:sp>
      <p:sp>
        <p:nvSpPr>
          <p:cNvPr id="9" name="AutoShape 10"/>
          <p:cNvSpPr>
            <a:spLocks noChangeArrowheads="1"/>
          </p:cNvSpPr>
          <p:nvPr/>
        </p:nvSpPr>
        <p:spPr bwMode="auto">
          <a:xfrm>
            <a:off x="6400800" y="4468813"/>
            <a:ext cx="2195512" cy="792162"/>
          </a:xfrm>
          <a:prstGeom prst="wedgeRoundRectCallout">
            <a:avLst>
              <a:gd name="adj1" fmla="val -24764"/>
              <a:gd name="adj2" fmla="val -74852"/>
              <a:gd name="adj3" fmla="val 16667"/>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a:ea typeface="宋体" panose="02010600030101010101" pitchFamily="2" charset="-122"/>
              </a:rPr>
              <a:t>激励方程</a:t>
            </a:r>
          </a:p>
          <a:p>
            <a:pPr algn="ctr"/>
            <a:r>
              <a:rPr lang="en-US" altLang="zh-CN" sz="2400">
                <a:ea typeface="宋体" panose="02010600030101010101" pitchFamily="2" charset="-122"/>
              </a:rPr>
              <a:t>E=f</a:t>
            </a:r>
            <a:r>
              <a:rPr lang="en-US" altLang="zh-CN" sz="2400" baseline="-25000">
                <a:ea typeface="宋体" panose="02010600030101010101" pitchFamily="2" charset="-122"/>
              </a:rPr>
              <a:t>2</a:t>
            </a:r>
            <a:r>
              <a:rPr lang="en-US" altLang="zh-CN" sz="2400">
                <a:ea typeface="宋体" panose="02010600030101010101" pitchFamily="2" charset="-122"/>
              </a:rPr>
              <a:t>(I,S)</a:t>
            </a:r>
          </a:p>
        </p:txBody>
      </p:sp>
      <p:sp>
        <p:nvSpPr>
          <p:cNvPr id="10" name="AutoShape 11"/>
          <p:cNvSpPr>
            <a:spLocks noChangeArrowheads="1"/>
          </p:cNvSpPr>
          <p:nvPr/>
        </p:nvSpPr>
        <p:spPr bwMode="auto">
          <a:xfrm>
            <a:off x="533400" y="4468813"/>
            <a:ext cx="2195512" cy="792162"/>
          </a:xfrm>
          <a:prstGeom prst="wedgeRoundRectCallout">
            <a:avLst>
              <a:gd name="adj1" fmla="val 25486"/>
              <a:gd name="adj2" fmla="val -95088"/>
              <a:gd name="adj3" fmla="val 16667"/>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a:ea typeface="宋体" panose="02010600030101010101" pitchFamily="2" charset="-122"/>
              </a:rPr>
              <a:t>状态方程</a:t>
            </a:r>
          </a:p>
          <a:p>
            <a:pPr algn="ctr"/>
            <a:r>
              <a:rPr lang="en-US" altLang="zh-CN" sz="2400">
                <a:ea typeface="宋体" panose="02010600030101010101" pitchFamily="2" charset="-122"/>
              </a:rPr>
              <a:t>S</a:t>
            </a:r>
            <a:r>
              <a:rPr lang="en-US" altLang="zh-CN" sz="2400" baseline="-25000">
                <a:ea typeface="宋体" panose="02010600030101010101" pitchFamily="2" charset="-122"/>
              </a:rPr>
              <a:t>t+1</a:t>
            </a:r>
            <a:r>
              <a:rPr lang="en-US" altLang="zh-CN" sz="2400">
                <a:ea typeface="宋体" panose="02010600030101010101" pitchFamily="2" charset="-122"/>
              </a:rPr>
              <a:t>=f</a:t>
            </a:r>
            <a:r>
              <a:rPr lang="en-US" altLang="zh-CN" sz="2400" baseline="-25000">
                <a:ea typeface="宋体" panose="02010600030101010101" pitchFamily="2" charset="-122"/>
              </a:rPr>
              <a:t>3</a:t>
            </a:r>
            <a:r>
              <a:rPr lang="en-US" altLang="zh-CN" sz="2400">
                <a:ea typeface="宋体" panose="02010600030101010101" pitchFamily="2" charset="-122"/>
              </a:rPr>
              <a:t>(E,S</a:t>
            </a:r>
            <a:r>
              <a:rPr lang="en-US" altLang="zh-CN" sz="2400" baseline="-25000">
                <a:ea typeface="宋体" panose="02010600030101010101" pitchFamily="2" charset="-122"/>
              </a:rPr>
              <a:t>t</a:t>
            </a:r>
            <a:r>
              <a:rPr lang="en-US" altLang="zh-CN" sz="2400">
                <a:ea typeface="宋体" panose="02010600030101010101" pitchFamily="2" charset="-122"/>
              </a:rPr>
              <a:t>)</a:t>
            </a:r>
          </a:p>
        </p:txBody>
      </p:sp>
    </p:spTree>
    <p:extLst>
      <p:ext uri="{BB962C8B-B14F-4D97-AF65-F5344CB8AC3E}">
        <p14:creationId xmlns:p14="http://schemas.microsoft.com/office/powerpoint/2010/main" val="372664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609600" y="685800"/>
            <a:ext cx="6031651" cy="46166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smtClean="0">
                <a:solidFill>
                  <a:srgbClr val="FFFF99"/>
                </a:solidFill>
                <a:ea typeface="宋体" panose="02010600030101010101" pitchFamily="2" charset="-122"/>
              </a:rPr>
              <a:t>Mealy Vs Moore machines(Mealy &amp; Moore</a:t>
            </a:r>
            <a:r>
              <a:rPr lang="zh-CN" altLang="en-US" dirty="0" smtClean="0">
                <a:solidFill>
                  <a:srgbClr val="FFFF99"/>
                </a:solidFill>
                <a:ea typeface="宋体" panose="02010600030101010101" pitchFamily="2" charset="-122"/>
              </a:rPr>
              <a:t>机</a:t>
            </a:r>
            <a:r>
              <a:rPr lang="en-US" altLang="zh-CN" dirty="0" smtClean="0">
                <a:solidFill>
                  <a:srgbClr val="FFFF99"/>
                </a:solidFill>
                <a:ea typeface="宋体" panose="02010600030101010101" pitchFamily="2" charset="-122"/>
              </a:rPr>
              <a:t>)</a:t>
            </a:r>
            <a:endParaRPr lang="en-US" altLang="zh-CN" dirty="0">
              <a:solidFill>
                <a:srgbClr val="FFFF99"/>
              </a:solidFill>
              <a:ea typeface="宋体" panose="02010600030101010101" pitchFamily="2" charset="-122"/>
            </a:endParaRPr>
          </a:p>
        </p:txBody>
      </p:sp>
      <p:sp>
        <p:nvSpPr>
          <p:cNvPr id="5" name="矩形 4"/>
          <p:cNvSpPr/>
          <p:nvPr/>
        </p:nvSpPr>
        <p:spPr>
          <a:xfrm>
            <a:off x="533400" y="1219200"/>
            <a:ext cx="7924800" cy="3785652"/>
          </a:xfrm>
          <a:prstGeom prst="rect">
            <a:avLst/>
          </a:prstGeom>
        </p:spPr>
        <p:txBody>
          <a:bodyPr wrap="square">
            <a:spAutoFit/>
          </a:bodyPr>
          <a:lstStyle/>
          <a:p>
            <a:r>
              <a:rPr lang="en-US" altLang="zh-CN" dirty="0" smtClean="0"/>
              <a:t>Mealy model:</a:t>
            </a:r>
          </a:p>
          <a:p>
            <a:pPr lvl="1"/>
            <a:r>
              <a:rPr lang="en-US" altLang="zh-CN" dirty="0" smtClean="0"/>
              <a:t>Both outputs and next state depend both on primary inputs AND present state.</a:t>
            </a:r>
          </a:p>
          <a:p>
            <a:pPr lvl="1"/>
            <a:endParaRPr lang="en-US" altLang="zh-CN" dirty="0"/>
          </a:p>
          <a:p>
            <a:pPr lvl="1"/>
            <a:endParaRPr lang="en-US" altLang="zh-CN" dirty="0" smtClean="0"/>
          </a:p>
          <a:p>
            <a:pPr lvl="1"/>
            <a:endParaRPr lang="en-US" altLang="zh-CN" dirty="0" smtClean="0"/>
          </a:p>
          <a:p>
            <a:endParaRPr lang="en-US" altLang="zh-CN" dirty="0" smtClean="0"/>
          </a:p>
          <a:p>
            <a:r>
              <a:rPr lang="en-US" altLang="zh-CN" dirty="0" smtClean="0"/>
              <a:t>Moore model:</a:t>
            </a:r>
          </a:p>
          <a:p>
            <a:pPr lvl="1"/>
            <a:r>
              <a:rPr lang="en-US" altLang="zh-CN" dirty="0" smtClean="0"/>
              <a:t>Only next state depends directly on primary inputs AND present state. Outputs depend only on present state.</a:t>
            </a:r>
          </a:p>
        </p:txBody>
      </p:sp>
      <p:graphicFrame>
        <p:nvGraphicFramePr>
          <p:cNvPr id="6" name="Object 4"/>
          <p:cNvGraphicFramePr>
            <a:graphicFrameLocks noChangeAspect="1"/>
          </p:cNvGraphicFramePr>
          <p:nvPr>
            <p:extLst>
              <p:ext uri="{D42A27DB-BD31-4B8C-83A1-F6EECF244321}">
                <p14:modId xmlns:p14="http://schemas.microsoft.com/office/powerpoint/2010/main" val="3446211806"/>
              </p:ext>
            </p:extLst>
          </p:nvPr>
        </p:nvGraphicFramePr>
        <p:xfrm>
          <a:off x="1066800" y="2133600"/>
          <a:ext cx="6553200" cy="1665287"/>
        </p:xfrm>
        <a:graphic>
          <a:graphicData uri="http://schemas.openxmlformats.org/presentationml/2006/ole">
            <mc:AlternateContent xmlns:mc="http://schemas.openxmlformats.org/markup-compatibility/2006">
              <mc:Choice xmlns:v="urn:schemas-microsoft-com:vml" Requires="v">
                <p:oleObj spid="_x0000_s107688" name="Visio" r:id="rId4" imgW="5065871" imgH="1318974" progId="Visio.Drawing.11">
                  <p:embed/>
                </p:oleObj>
              </mc:Choice>
              <mc:Fallback>
                <p:oleObj name="Visio" r:id="rId4" imgW="5065871" imgH="131897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133600"/>
                        <a:ext cx="6553200" cy="166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1806477147"/>
              </p:ext>
            </p:extLst>
          </p:nvPr>
        </p:nvGraphicFramePr>
        <p:xfrm>
          <a:off x="838200" y="4880760"/>
          <a:ext cx="6643687" cy="1454150"/>
        </p:xfrm>
        <a:graphic>
          <a:graphicData uri="http://schemas.openxmlformats.org/presentationml/2006/ole">
            <mc:AlternateContent xmlns:mc="http://schemas.openxmlformats.org/markup-compatibility/2006">
              <mc:Choice xmlns:v="urn:schemas-microsoft-com:vml" Requires="v">
                <p:oleObj spid="_x0000_s107689" name="Visio" r:id="rId6" imgW="5420916" imgH="1114425" progId="Visio.Drawing.11">
                  <p:embed/>
                </p:oleObj>
              </mc:Choice>
              <mc:Fallback>
                <p:oleObj name="Visio" r:id="rId6" imgW="5420916" imgH="1114425"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4880760"/>
                        <a:ext cx="6643687"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9"/>
          <p:cNvSpPr>
            <a:spLocks noChangeArrowheads="1"/>
          </p:cNvSpPr>
          <p:nvPr/>
        </p:nvSpPr>
        <p:spPr bwMode="auto">
          <a:xfrm>
            <a:off x="6816725" y="2144486"/>
            <a:ext cx="1336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ea typeface="宋体" panose="02010600030101010101" pitchFamily="2" charset="-122"/>
              </a:rPr>
              <a:t>O=g(</a:t>
            </a:r>
            <a:r>
              <a:rPr lang="en-US" altLang="zh-CN" sz="2400" dirty="0" err="1">
                <a:ea typeface="宋体" panose="02010600030101010101" pitchFamily="2" charset="-122"/>
              </a:rPr>
              <a:t>I,S</a:t>
            </a:r>
            <a:r>
              <a:rPr lang="en-US" altLang="zh-CN" sz="2400" baseline="-25000" dirty="0" err="1">
                <a:ea typeface="宋体" panose="02010600030101010101" pitchFamily="2" charset="-122"/>
              </a:rPr>
              <a:t>t</a:t>
            </a:r>
            <a:r>
              <a:rPr lang="en-US" altLang="zh-CN" sz="2400" dirty="0">
                <a:ea typeface="宋体" panose="02010600030101010101" pitchFamily="2" charset="-122"/>
              </a:rPr>
              <a:t>)</a:t>
            </a:r>
            <a:endParaRPr lang="zh-CN" altLang="en-US" sz="2400" dirty="0">
              <a:ea typeface="宋体" panose="02010600030101010101" pitchFamily="2" charset="-122"/>
            </a:endParaRPr>
          </a:p>
        </p:txBody>
      </p:sp>
      <p:sp>
        <p:nvSpPr>
          <p:cNvPr id="9" name="Rectangle 10"/>
          <p:cNvSpPr>
            <a:spLocks noChangeArrowheads="1"/>
          </p:cNvSpPr>
          <p:nvPr/>
        </p:nvSpPr>
        <p:spPr bwMode="auto">
          <a:xfrm>
            <a:off x="7040562" y="4920519"/>
            <a:ext cx="1158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ea typeface="宋体" panose="02010600030101010101" pitchFamily="2" charset="-122"/>
              </a:rPr>
              <a:t>O=g(S</a:t>
            </a:r>
            <a:r>
              <a:rPr lang="en-US" altLang="zh-CN" sz="2400" baseline="-25000" dirty="0">
                <a:ea typeface="宋体" panose="02010600030101010101" pitchFamily="2" charset="-122"/>
              </a:rPr>
              <a:t>t</a:t>
            </a:r>
            <a:r>
              <a:rPr lang="en-US" altLang="zh-CN" sz="2400" dirty="0">
                <a:ea typeface="宋体" panose="02010600030101010101" pitchFamily="2" charset="-122"/>
              </a:rPr>
              <a:t>)</a:t>
            </a:r>
            <a:endParaRPr lang="zh-CN" altLang="en-US" sz="2400" dirty="0">
              <a:ea typeface="宋体" panose="02010600030101010101" pitchFamily="2" charset="-122"/>
            </a:endParaRPr>
          </a:p>
        </p:txBody>
      </p:sp>
    </p:spTree>
    <p:extLst>
      <p:ext uri="{BB962C8B-B14F-4D97-AF65-F5344CB8AC3E}">
        <p14:creationId xmlns:p14="http://schemas.microsoft.com/office/powerpoint/2010/main" val="318302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609600" y="685800"/>
            <a:ext cx="4847802" cy="46166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dirty="0" smtClean="0">
                <a:solidFill>
                  <a:srgbClr val="FFFF99"/>
                </a:solidFill>
                <a:ea typeface="宋体" panose="02010600030101010101" pitchFamily="2" charset="-122"/>
              </a:rPr>
              <a:t>State Machine Notation(</a:t>
            </a:r>
            <a:r>
              <a:rPr lang="zh-CN" altLang="en-US" dirty="0" smtClean="0">
                <a:solidFill>
                  <a:srgbClr val="FFFF99"/>
                </a:solidFill>
                <a:ea typeface="宋体" panose="02010600030101010101" pitchFamily="2" charset="-122"/>
              </a:rPr>
              <a:t>状态机符号</a:t>
            </a:r>
            <a:r>
              <a:rPr lang="en-US" altLang="zh-CN" dirty="0" smtClean="0">
                <a:solidFill>
                  <a:srgbClr val="FFFF99"/>
                </a:solidFill>
                <a:ea typeface="宋体" panose="02010600030101010101" pitchFamily="2" charset="-122"/>
              </a:rPr>
              <a:t>)</a:t>
            </a:r>
            <a:endParaRPr lang="en-US" altLang="zh-CN" dirty="0">
              <a:solidFill>
                <a:srgbClr val="FFFF99"/>
              </a:solidFill>
              <a:ea typeface="宋体" panose="02010600030101010101" pitchFamily="2" charset="-122"/>
            </a:endParaRPr>
          </a:p>
        </p:txBody>
      </p:sp>
      <p:grpSp>
        <p:nvGrpSpPr>
          <p:cNvPr id="6" name="Group 11"/>
          <p:cNvGrpSpPr>
            <a:grpSpLocks/>
          </p:cNvGrpSpPr>
          <p:nvPr/>
        </p:nvGrpSpPr>
        <p:grpSpPr bwMode="auto">
          <a:xfrm>
            <a:off x="533400" y="1489075"/>
            <a:ext cx="5345112" cy="4525962"/>
            <a:chOff x="431" y="1117"/>
            <a:chExt cx="3367" cy="2851"/>
          </a:xfrm>
        </p:grpSpPr>
        <p:pic>
          <p:nvPicPr>
            <p:cNvPr id="7" name="Picture 4"/>
            <p:cNvPicPr>
              <a:picLocks noChangeAspect="1" noChangeArrowheads="1"/>
            </p:cNvPicPr>
            <p:nvPr/>
          </p:nvPicPr>
          <p:blipFill>
            <a:blip r:embed="rId3">
              <a:lum contrast="6000"/>
              <a:extLst>
                <a:ext uri="{28A0092B-C50C-407E-A947-70E740481C1C}">
                  <a14:useLocalDpi xmlns:a14="http://schemas.microsoft.com/office/drawing/2010/main" val="0"/>
                </a:ext>
              </a:extLst>
            </a:blip>
            <a:srcRect/>
            <a:stretch>
              <a:fillRect/>
            </a:stretch>
          </p:blipFill>
          <p:spPr bwMode="auto">
            <a:xfrm>
              <a:off x="431" y="1117"/>
              <a:ext cx="3367" cy="2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a:spLocks noChangeArrowheads="1"/>
            </p:cNvSpPr>
            <p:nvPr/>
          </p:nvSpPr>
          <p:spPr bwMode="auto">
            <a:xfrm>
              <a:off x="1791" y="2568"/>
              <a:ext cx="409" cy="1361"/>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 name="Text Box 9"/>
          <p:cNvSpPr txBox="1">
            <a:spLocks noChangeArrowheads="1"/>
          </p:cNvSpPr>
          <p:nvPr/>
        </p:nvSpPr>
        <p:spPr bwMode="auto">
          <a:xfrm>
            <a:off x="5734050" y="1242189"/>
            <a:ext cx="340995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 typeface="Wingdings" panose="05000000000000000000" pitchFamily="2" charset="2"/>
              <a:buChar char="ü"/>
            </a:pPr>
            <a:r>
              <a:rPr lang="en-US" altLang="zh-CN" dirty="0" err="1" smtClean="0"/>
              <a:t>Imput</a:t>
            </a:r>
            <a:r>
              <a:rPr lang="en-US" altLang="zh-CN" dirty="0" smtClean="0"/>
              <a:t> </a:t>
            </a:r>
            <a:r>
              <a:rPr lang="en-US" altLang="zh-CN" dirty="0"/>
              <a:t>variable</a:t>
            </a:r>
          </a:p>
          <a:p>
            <a:pPr>
              <a:spcBef>
                <a:spcPct val="50000"/>
              </a:spcBef>
              <a:buFont typeface="Wingdings" panose="05000000000000000000" pitchFamily="2" charset="2"/>
              <a:buChar char="ü"/>
            </a:pPr>
            <a:r>
              <a:rPr lang="en-US" altLang="zh-CN" dirty="0"/>
              <a:t>Output variable</a:t>
            </a:r>
          </a:p>
          <a:p>
            <a:pPr>
              <a:spcBef>
                <a:spcPct val="50000"/>
              </a:spcBef>
              <a:buFont typeface="Wingdings" panose="05000000000000000000" pitchFamily="2" charset="2"/>
              <a:buChar char="ü"/>
            </a:pPr>
            <a:r>
              <a:rPr lang="en-US" altLang="zh-CN" dirty="0"/>
              <a:t>State variable</a:t>
            </a:r>
          </a:p>
          <a:p>
            <a:pPr>
              <a:spcBef>
                <a:spcPct val="50000"/>
              </a:spcBef>
              <a:buFont typeface="Wingdings" panose="05000000000000000000" pitchFamily="2" charset="2"/>
              <a:buChar char="ü"/>
            </a:pPr>
            <a:r>
              <a:rPr lang="en-US" altLang="zh-CN" dirty="0"/>
              <a:t>Excitation variable</a:t>
            </a:r>
          </a:p>
          <a:p>
            <a:pPr>
              <a:spcBef>
                <a:spcPct val="50000"/>
              </a:spcBef>
              <a:buFont typeface="Wingdings" panose="05000000000000000000" pitchFamily="2" charset="2"/>
              <a:buChar char="ü"/>
            </a:pPr>
            <a:r>
              <a:rPr lang="en-US" altLang="zh-CN" dirty="0"/>
              <a:t>State</a:t>
            </a:r>
          </a:p>
        </p:txBody>
      </p:sp>
      <p:sp>
        <p:nvSpPr>
          <p:cNvPr id="10" name="Text Box 10"/>
          <p:cNvSpPr txBox="1">
            <a:spLocks noChangeArrowheads="1"/>
          </p:cNvSpPr>
          <p:nvPr/>
        </p:nvSpPr>
        <p:spPr bwMode="auto">
          <a:xfrm>
            <a:off x="5934075" y="3937000"/>
            <a:ext cx="2736850"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State variables and states are related by the expression:</a:t>
            </a:r>
          </a:p>
          <a:p>
            <a:pPr algn="ctr">
              <a:spcBef>
                <a:spcPct val="50000"/>
              </a:spcBef>
            </a:pPr>
            <a:r>
              <a:rPr lang="en-US" altLang="zh-CN" sz="3200" b="1" dirty="0"/>
              <a:t>2</a:t>
            </a:r>
            <a:r>
              <a:rPr lang="en-US" altLang="zh-CN" sz="3200" b="1" baseline="30000" dirty="0"/>
              <a:t>x</a:t>
            </a:r>
            <a:r>
              <a:rPr lang="en-US" altLang="zh-CN" sz="3200" b="1" dirty="0"/>
              <a:t>=y</a:t>
            </a:r>
          </a:p>
        </p:txBody>
      </p:sp>
      <p:sp>
        <p:nvSpPr>
          <p:cNvPr id="11" name="Line 12"/>
          <p:cNvSpPr>
            <a:spLocks noChangeShapeType="1"/>
          </p:cNvSpPr>
          <p:nvPr/>
        </p:nvSpPr>
        <p:spPr bwMode="auto">
          <a:xfrm flipH="1">
            <a:off x="6869111" y="5584825"/>
            <a:ext cx="217488" cy="296861"/>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Rectangle 13"/>
          <p:cNvSpPr>
            <a:spLocks noChangeArrowheads="1"/>
          </p:cNvSpPr>
          <p:nvPr/>
        </p:nvSpPr>
        <p:spPr bwMode="auto">
          <a:xfrm>
            <a:off x="5284787" y="5808662"/>
            <a:ext cx="169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9900"/>
                </a:solidFill>
              </a:rPr>
              <a:t>State variables</a:t>
            </a:r>
          </a:p>
        </p:txBody>
      </p:sp>
      <p:sp>
        <p:nvSpPr>
          <p:cNvPr id="13" name="Rectangle 14"/>
          <p:cNvSpPr>
            <a:spLocks noChangeArrowheads="1"/>
          </p:cNvSpPr>
          <p:nvPr/>
        </p:nvSpPr>
        <p:spPr bwMode="auto">
          <a:xfrm>
            <a:off x="7589837" y="5881687"/>
            <a:ext cx="793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9900"/>
                </a:solidFill>
              </a:rPr>
              <a:t>states</a:t>
            </a:r>
          </a:p>
        </p:txBody>
      </p:sp>
      <p:sp>
        <p:nvSpPr>
          <p:cNvPr id="14" name="Line 15"/>
          <p:cNvSpPr>
            <a:spLocks noChangeShapeType="1"/>
          </p:cNvSpPr>
          <p:nvPr/>
        </p:nvSpPr>
        <p:spPr bwMode="auto">
          <a:xfrm>
            <a:off x="7696199" y="5601979"/>
            <a:ext cx="325437" cy="351146"/>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6007643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609600" y="685800"/>
            <a:ext cx="3156633" cy="46166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dirty="0" smtClean="0">
                <a:solidFill>
                  <a:srgbClr val="FFFF99"/>
                </a:solidFill>
                <a:ea typeface="宋体" panose="02010600030101010101" pitchFamily="2" charset="-122"/>
              </a:rPr>
              <a:t>State Diagram (</a:t>
            </a:r>
            <a:r>
              <a:rPr lang="zh-CN" altLang="en-US" dirty="0" smtClean="0">
                <a:solidFill>
                  <a:srgbClr val="FFFF99"/>
                </a:solidFill>
                <a:ea typeface="宋体" panose="02010600030101010101" pitchFamily="2" charset="-122"/>
              </a:rPr>
              <a:t>状态图</a:t>
            </a:r>
            <a:r>
              <a:rPr lang="en-US" altLang="zh-CN" dirty="0" smtClean="0">
                <a:solidFill>
                  <a:srgbClr val="FFFF99"/>
                </a:solidFill>
                <a:ea typeface="宋体" panose="02010600030101010101" pitchFamily="2" charset="-122"/>
              </a:rPr>
              <a:t>)</a:t>
            </a:r>
            <a:endParaRPr lang="en-US" altLang="zh-CN" dirty="0">
              <a:solidFill>
                <a:srgbClr val="FFFF99"/>
              </a:solidFill>
              <a:ea typeface="宋体" panose="02010600030101010101" pitchFamily="2" charset="-122"/>
            </a:endParaRPr>
          </a:p>
        </p:txBody>
      </p:sp>
      <p:sp>
        <p:nvSpPr>
          <p:cNvPr id="5" name="Rectangle 31"/>
          <p:cNvSpPr txBox="1">
            <a:spLocks noChangeArrowheads="1"/>
          </p:cNvSpPr>
          <p:nvPr/>
        </p:nvSpPr>
        <p:spPr>
          <a:xfrm>
            <a:off x="609600" y="1300647"/>
            <a:ext cx="4191000" cy="1039813"/>
          </a:xfrm>
          <a:prstGeom prst="rect">
            <a:avLst/>
          </a:prstGeom>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smtClean="0">
                <a:latin typeface="Times New Roman" panose="02020603050405020304" pitchFamily="18" charset="0"/>
                <a:cs typeface="Times New Roman" panose="02020603050405020304" pitchFamily="18" charset="0"/>
              </a:rPr>
              <a:t>Graphical representation of a state table.</a:t>
            </a:r>
          </a:p>
          <a:p>
            <a:r>
              <a:rPr lang="en-US" altLang="zh-CN" sz="2800" dirty="0" smtClean="0">
                <a:latin typeface="Times New Roman" panose="02020603050405020304" pitchFamily="18" charset="0"/>
                <a:cs typeface="Times New Roman" panose="02020603050405020304" pitchFamily="18" charset="0"/>
              </a:rPr>
              <a:t>Graph </a:t>
            </a:r>
            <a:r>
              <a:rPr lang="en-US" altLang="zh-CN" sz="2800" b="1" i="1" dirty="0" smtClean="0">
                <a:latin typeface="Times New Roman" panose="02020603050405020304" pitchFamily="18" charset="0"/>
                <a:cs typeface="Times New Roman" panose="02020603050405020304" pitchFamily="18" charset="0"/>
              </a:rPr>
              <a:t>node</a:t>
            </a:r>
            <a:r>
              <a:rPr lang="en-US" altLang="zh-CN" sz="2800" dirty="0" smtClean="0">
                <a:latin typeface="Times New Roman" panose="02020603050405020304" pitchFamily="18" charset="0"/>
                <a:cs typeface="Times New Roman" panose="02020603050405020304" pitchFamily="18" charset="0"/>
              </a:rPr>
              <a:t> with label </a:t>
            </a:r>
            <a:r>
              <a:rPr lang="en-US" altLang="zh-CN" sz="2800" b="1" i="1" dirty="0" smtClean="0">
                <a:latin typeface="Times New Roman" panose="02020603050405020304" pitchFamily="18" charset="0"/>
                <a:cs typeface="Times New Roman" panose="02020603050405020304" pitchFamily="18" charset="0"/>
              </a:rPr>
              <a:t>s</a:t>
            </a:r>
            <a:r>
              <a:rPr lang="en-US" altLang="zh-CN" sz="2800" dirty="0" smtClean="0">
                <a:latin typeface="Times New Roman" panose="02020603050405020304" pitchFamily="18" charset="0"/>
                <a:cs typeface="Times New Roman" panose="02020603050405020304" pitchFamily="18" charset="0"/>
              </a:rPr>
              <a:t> denotes state </a:t>
            </a:r>
            <a:r>
              <a:rPr lang="en-US" altLang="zh-CN" sz="2800" b="1" i="1" dirty="0" smtClean="0">
                <a:latin typeface="Times New Roman" panose="02020603050405020304" pitchFamily="18" charset="0"/>
                <a:cs typeface="Times New Roman" panose="02020603050405020304" pitchFamily="18" charset="0"/>
              </a:rPr>
              <a:t>s</a:t>
            </a:r>
            <a:endParaRPr lang="en-US" altLang="zh-CN" sz="2800" dirty="0" smtClean="0">
              <a:latin typeface="Times New Roman" panose="02020603050405020304" pitchFamily="18" charset="0"/>
              <a:cs typeface="Times New Roman" panose="02020603050405020304" pitchFamily="18" charset="0"/>
            </a:endParaRPr>
          </a:p>
          <a:p>
            <a:endParaRPr lang="en-US" altLang="zh-CN" sz="2800" dirty="0" smtClean="0">
              <a:latin typeface="Times New Roman" panose="02020603050405020304" pitchFamily="18" charset="0"/>
              <a:cs typeface="Times New Roman" panose="02020603050405020304" pitchFamily="18" charset="0"/>
            </a:endParaRPr>
          </a:p>
          <a:p>
            <a:endParaRPr lang="en-US" altLang="zh-CN" sz="2800" dirty="0" smtClean="0">
              <a:solidFill>
                <a:srgbClr val="FFFFFF"/>
              </a:solidFill>
              <a:latin typeface="Times New Roman" panose="02020603050405020304" pitchFamily="18" charset="0"/>
              <a:cs typeface="Times New Roman" panose="02020603050405020304" pitchFamily="18" charset="0"/>
            </a:endParaRPr>
          </a:p>
        </p:txBody>
      </p:sp>
      <p:sp>
        <p:nvSpPr>
          <p:cNvPr id="8" name="Oval 34"/>
          <p:cNvSpPr>
            <a:spLocks noChangeArrowheads="1"/>
          </p:cNvSpPr>
          <p:nvPr/>
        </p:nvSpPr>
        <p:spPr bwMode="auto">
          <a:xfrm>
            <a:off x="2133600" y="5181600"/>
            <a:ext cx="914400" cy="838200"/>
          </a:xfrm>
          <a:prstGeom prst="ellipse">
            <a:avLst/>
          </a:prstGeom>
          <a:noFill/>
          <a:ln w="25400" algn="ctr">
            <a:solidFill>
              <a:srgbClr val="FFCC00"/>
            </a:solidFill>
            <a:round/>
            <a:headEnd/>
            <a:tailEn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35"/>
          <p:cNvSpPr>
            <a:spLocks noChangeArrowheads="1"/>
          </p:cNvSpPr>
          <p:nvPr/>
        </p:nvSpPr>
        <p:spPr bwMode="auto">
          <a:xfrm>
            <a:off x="4648200" y="5181600"/>
            <a:ext cx="914400" cy="838200"/>
          </a:xfrm>
          <a:prstGeom prst="ellipse">
            <a:avLst/>
          </a:prstGeom>
          <a:noFill/>
          <a:ln w="25400" algn="ctr">
            <a:solidFill>
              <a:srgbClr val="FFCC00"/>
            </a:solidFill>
            <a:round/>
            <a:headEnd/>
            <a:tailEn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Freeform 36"/>
          <p:cNvSpPr>
            <a:spLocks/>
          </p:cNvSpPr>
          <p:nvPr/>
        </p:nvSpPr>
        <p:spPr bwMode="auto">
          <a:xfrm>
            <a:off x="3048000" y="5397500"/>
            <a:ext cx="1600200" cy="241300"/>
          </a:xfrm>
          <a:custGeom>
            <a:avLst/>
            <a:gdLst>
              <a:gd name="T0" fmla="*/ 0 w 960"/>
              <a:gd name="T1" fmla="*/ 152 h 152"/>
              <a:gd name="T2" fmla="*/ 480 w 960"/>
              <a:gd name="T3" fmla="*/ 8 h 152"/>
              <a:gd name="T4" fmla="*/ 960 w 960"/>
              <a:gd name="T5" fmla="*/ 104 h 152"/>
            </a:gdLst>
            <a:ahLst/>
            <a:cxnLst>
              <a:cxn ang="0">
                <a:pos x="T0" y="T1"/>
              </a:cxn>
              <a:cxn ang="0">
                <a:pos x="T2" y="T3"/>
              </a:cxn>
              <a:cxn ang="0">
                <a:pos x="T4" y="T5"/>
              </a:cxn>
            </a:cxnLst>
            <a:rect l="0" t="0" r="r" b="b"/>
            <a:pathLst>
              <a:path w="960" h="152">
                <a:moveTo>
                  <a:pt x="0" y="152"/>
                </a:moveTo>
                <a:cubicBezTo>
                  <a:pt x="160" y="84"/>
                  <a:pt x="320" y="16"/>
                  <a:pt x="480" y="8"/>
                </a:cubicBezTo>
                <a:cubicBezTo>
                  <a:pt x="640" y="0"/>
                  <a:pt x="800" y="52"/>
                  <a:pt x="960" y="104"/>
                </a:cubicBezTo>
              </a:path>
            </a:pathLst>
          </a:custGeom>
          <a:noFill/>
          <a:ln w="25400" cap="flat" cmpd="sng">
            <a:solidFill>
              <a:srgbClr val="000514"/>
            </a:solidFill>
            <a:prstDash val="solid"/>
            <a:round/>
            <a:headEnd type="none" w="med" len="med"/>
            <a:tailEnd type="triangle" w="med" len="me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Text Box 37"/>
          <p:cNvSpPr txBox="1">
            <a:spLocks noChangeArrowheads="1"/>
          </p:cNvSpPr>
          <p:nvPr/>
        </p:nvSpPr>
        <p:spPr bwMode="auto">
          <a:xfrm>
            <a:off x="3576638" y="5029200"/>
            <a:ext cx="404812"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X</a:t>
            </a:r>
          </a:p>
        </p:txBody>
      </p:sp>
      <p:grpSp>
        <p:nvGrpSpPr>
          <p:cNvPr id="23" name="组合 22"/>
          <p:cNvGrpSpPr/>
          <p:nvPr/>
        </p:nvGrpSpPr>
        <p:grpSpPr>
          <a:xfrm>
            <a:off x="4800600" y="1264347"/>
            <a:ext cx="3635375" cy="2557463"/>
            <a:chOff x="5508625" y="1412875"/>
            <a:chExt cx="3635375" cy="2557463"/>
          </a:xfrm>
          <a:noFill/>
        </p:grpSpPr>
        <p:sp>
          <p:nvSpPr>
            <p:cNvPr id="12" name="Oval 10"/>
            <p:cNvSpPr>
              <a:spLocks noChangeArrowheads="1"/>
            </p:cNvSpPr>
            <p:nvPr/>
          </p:nvSpPr>
          <p:spPr bwMode="auto">
            <a:xfrm>
              <a:off x="6588125" y="2708275"/>
              <a:ext cx="503238" cy="503238"/>
            </a:xfrm>
            <a:prstGeom prst="ellipse">
              <a:avLst/>
            </a:prstGeom>
            <a:grp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ea typeface="宋体" panose="02010600030101010101" pitchFamily="2" charset="-122"/>
                </a:rPr>
                <a:t>0</a:t>
              </a:r>
            </a:p>
          </p:txBody>
        </p:sp>
        <p:sp>
          <p:nvSpPr>
            <p:cNvPr id="13" name="Oval 11"/>
            <p:cNvSpPr>
              <a:spLocks noChangeArrowheads="1"/>
            </p:cNvSpPr>
            <p:nvPr/>
          </p:nvSpPr>
          <p:spPr bwMode="auto">
            <a:xfrm>
              <a:off x="7885113" y="2708275"/>
              <a:ext cx="503237" cy="503238"/>
            </a:xfrm>
            <a:prstGeom prst="ellipse">
              <a:avLst/>
            </a:prstGeom>
            <a:grp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ea typeface="宋体" panose="02010600030101010101" pitchFamily="2" charset="-122"/>
                </a:rPr>
                <a:t>1</a:t>
              </a:r>
            </a:p>
          </p:txBody>
        </p:sp>
        <p:sp>
          <p:nvSpPr>
            <p:cNvPr id="14" name="Arc 12"/>
            <p:cNvSpPr>
              <a:spLocks/>
            </p:cNvSpPr>
            <p:nvPr/>
          </p:nvSpPr>
          <p:spPr bwMode="auto">
            <a:xfrm>
              <a:off x="6791325" y="2349500"/>
              <a:ext cx="1381125" cy="417513"/>
            </a:xfrm>
            <a:custGeom>
              <a:avLst/>
              <a:gdLst>
                <a:gd name="G0" fmla="+- 21278 0 0"/>
                <a:gd name="G1" fmla="+- 21600 0 0"/>
                <a:gd name="G2" fmla="+- 21600 0 0"/>
                <a:gd name="T0" fmla="*/ 0 w 42710"/>
                <a:gd name="T1" fmla="*/ 17884 h 21600"/>
                <a:gd name="T2" fmla="*/ 42710 w 42710"/>
                <a:gd name="T3" fmla="*/ 18913 h 21600"/>
                <a:gd name="T4" fmla="*/ 21278 w 42710"/>
                <a:gd name="T5" fmla="*/ 21600 h 21600"/>
              </a:gdLst>
              <a:ahLst/>
              <a:cxnLst>
                <a:cxn ang="0">
                  <a:pos x="T0" y="T1"/>
                </a:cxn>
                <a:cxn ang="0">
                  <a:pos x="T2" y="T3"/>
                </a:cxn>
                <a:cxn ang="0">
                  <a:pos x="T4" y="T5"/>
                </a:cxn>
              </a:cxnLst>
              <a:rect l="0" t="0" r="r" b="b"/>
              <a:pathLst>
                <a:path w="42710" h="21600" fill="none" extrusionOk="0">
                  <a:moveTo>
                    <a:pt x="0" y="17884"/>
                  </a:moveTo>
                  <a:cubicBezTo>
                    <a:pt x="1805" y="7544"/>
                    <a:pt x="10782" y="-1"/>
                    <a:pt x="21278" y="0"/>
                  </a:cubicBezTo>
                  <a:cubicBezTo>
                    <a:pt x="32168" y="0"/>
                    <a:pt x="41355" y="8107"/>
                    <a:pt x="42710" y="18912"/>
                  </a:cubicBezTo>
                </a:path>
                <a:path w="42710" h="21600" stroke="0" extrusionOk="0">
                  <a:moveTo>
                    <a:pt x="0" y="17884"/>
                  </a:moveTo>
                  <a:cubicBezTo>
                    <a:pt x="1805" y="7544"/>
                    <a:pt x="10782" y="-1"/>
                    <a:pt x="21278" y="0"/>
                  </a:cubicBezTo>
                  <a:cubicBezTo>
                    <a:pt x="32168" y="0"/>
                    <a:pt x="41355" y="8107"/>
                    <a:pt x="42710" y="18912"/>
                  </a:cubicBezTo>
                  <a:lnTo>
                    <a:pt x="21278" y="21600"/>
                  </a:lnTo>
                  <a:close/>
                </a:path>
              </a:pathLst>
            </a:custGeom>
            <a:grpFill/>
            <a:ln w="19050">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Arc 13"/>
            <p:cNvSpPr>
              <a:spLocks/>
            </p:cNvSpPr>
            <p:nvPr/>
          </p:nvSpPr>
          <p:spPr bwMode="auto">
            <a:xfrm flipV="1">
              <a:off x="6804025" y="3141663"/>
              <a:ext cx="1381125" cy="374650"/>
            </a:xfrm>
            <a:custGeom>
              <a:avLst/>
              <a:gdLst>
                <a:gd name="G0" fmla="+- 21278 0 0"/>
                <a:gd name="G1" fmla="+- 21600 0 0"/>
                <a:gd name="G2" fmla="+- 21600 0 0"/>
                <a:gd name="T0" fmla="*/ 0 w 42710"/>
                <a:gd name="T1" fmla="*/ 17884 h 21600"/>
                <a:gd name="T2" fmla="*/ 42710 w 42710"/>
                <a:gd name="T3" fmla="*/ 18913 h 21600"/>
                <a:gd name="T4" fmla="*/ 21278 w 42710"/>
                <a:gd name="T5" fmla="*/ 21600 h 21600"/>
              </a:gdLst>
              <a:ahLst/>
              <a:cxnLst>
                <a:cxn ang="0">
                  <a:pos x="T0" y="T1"/>
                </a:cxn>
                <a:cxn ang="0">
                  <a:pos x="T2" y="T3"/>
                </a:cxn>
                <a:cxn ang="0">
                  <a:pos x="T4" y="T5"/>
                </a:cxn>
              </a:cxnLst>
              <a:rect l="0" t="0" r="r" b="b"/>
              <a:pathLst>
                <a:path w="42710" h="21600" fill="none" extrusionOk="0">
                  <a:moveTo>
                    <a:pt x="0" y="17884"/>
                  </a:moveTo>
                  <a:cubicBezTo>
                    <a:pt x="1805" y="7544"/>
                    <a:pt x="10782" y="-1"/>
                    <a:pt x="21278" y="0"/>
                  </a:cubicBezTo>
                  <a:cubicBezTo>
                    <a:pt x="32168" y="0"/>
                    <a:pt x="41355" y="8107"/>
                    <a:pt x="42710" y="18912"/>
                  </a:cubicBezTo>
                </a:path>
                <a:path w="42710" h="21600" stroke="0" extrusionOk="0">
                  <a:moveTo>
                    <a:pt x="0" y="17884"/>
                  </a:moveTo>
                  <a:cubicBezTo>
                    <a:pt x="1805" y="7544"/>
                    <a:pt x="10782" y="-1"/>
                    <a:pt x="21278" y="0"/>
                  </a:cubicBezTo>
                  <a:cubicBezTo>
                    <a:pt x="32168" y="0"/>
                    <a:pt x="41355" y="8107"/>
                    <a:pt x="42710" y="18912"/>
                  </a:cubicBezTo>
                  <a:lnTo>
                    <a:pt x="21278" y="21600"/>
                  </a:lnTo>
                  <a:close/>
                </a:path>
              </a:pathLst>
            </a:custGeom>
            <a:grpFill/>
            <a:ln w="19050">
              <a:solidFill>
                <a:schemeClr val="tx1"/>
              </a:solidFill>
              <a:round/>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rc 14"/>
            <p:cNvSpPr>
              <a:spLocks/>
            </p:cNvSpPr>
            <p:nvPr/>
          </p:nvSpPr>
          <p:spPr bwMode="auto">
            <a:xfrm>
              <a:off x="6159500" y="2681288"/>
              <a:ext cx="547688" cy="604837"/>
            </a:xfrm>
            <a:custGeom>
              <a:avLst/>
              <a:gdLst>
                <a:gd name="G0" fmla="+- 21600 0 0"/>
                <a:gd name="G1" fmla="+- 21600 0 0"/>
                <a:gd name="G2" fmla="+- 21600 0 0"/>
                <a:gd name="T0" fmla="*/ 39038 w 39038"/>
                <a:gd name="T1" fmla="*/ 34346 h 43200"/>
                <a:gd name="T2" fmla="*/ 37273 w 39038"/>
                <a:gd name="T3" fmla="*/ 6737 h 43200"/>
                <a:gd name="T4" fmla="*/ 21600 w 39038"/>
                <a:gd name="T5" fmla="*/ 21600 h 43200"/>
              </a:gdLst>
              <a:ahLst/>
              <a:cxnLst>
                <a:cxn ang="0">
                  <a:pos x="T0" y="T1"/>
                </a:cxn>
                <a:cxn ang="0">
                  <a:pos x="T2" y="T3"/>
                </a:cxn>
                <a:cxn ang="0">
                  <a:pos x="T4" y="T5"/>
                </a:cxn>
              </a:cxnLst>
              <a:rect l="0" t="0" r="r" b="b"/>
              <a:pathLst>
                <a:path w="39038" h="43200" fill="none" extrusionOk="0">
                  <a:moveTo>
                    <a:pt x="39038" y="34346"/>
                  </a:moveTo>
                  <a:cubicBezTo>
                    <a:pt x="34971" y="39910"/>
                    <a:pt x="28492" y="43199"/>
                    <a:pt x="21600" y="43200"/>
                  </a:cubicBezTo>
                  <a:cubicBezTo>
                    <a:pt x="9670" y="43200"/>
                    <a:pt x="0" y="33529"/>
                    <a:pt x="0" y="21600"/>
                  </a:cubicBezTo>
                  <a:cubicBezTo>
                    <a:pt x="0" y="9670"/>
                    <a:pt x="9670" y="0"/>
                    <a:pt x="21600" y="0"/>
                  </a:cubicBezTo>
                  <a:cubicBezTo>
                    <a:pt x="27527" y="-1"/>
                    <a:pt x="33194" y="2435"/>
                    <a:pt x="37273" y="6736"/>
                  </a:cubicBezTo>
                </a:path>
                <a:path w="39038" h="43200" stroke="0" extrusionOk="0">
                  <a:moveTo>
                    <a:pt x="39038" y="34346"/>
                  </a:moveTo>
                  <a:cubicBezTo>
                    <a:pt x="34971" y="39910"/>
                    <a:pt x="28492" y="43199"/>
                    <a:pt x="21600" y="43200"/>
                  </a:cubicBezTo>
                  <a:cubicBezTo>
                    <a:pt x="9670" y="43200"/>
                    <a:pt x="0" y="33529"/>
                    <a:pt x="0" y="21600"/>
                  </a:cubicBezTo>
                  <a:cubicBezTo>
                    <a:pt x="0" y="9670"/>
                    <a:pt x="9670" y="0"/>
                    <a:pt x="21600" y="0"/>
                  </a:cubicBezTo>
                  <a:cubicBezTo>
                    <a:pt x="27527" y="-1"/>
                    <a:pt x="33194" y="2435"/>
                    <a:pt x="37273" y="6736"/>
                  </a:cubicBezTo>
                  <a:lnTo>
                    <a:pt x="21600" y="21600"/>
                  </a:lnTo>
                  <a:close/>
                </a:path>
              </a:pathLst>
            </a:custGeom>
            <a:grpFill/>
            <a:ln w="19050">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Arc 15"/>
            <p:cNvSpPr>
              <a:spLocks/>
            </p:cNvSpPr>
            <p:nvPr/>
          </p:nvSpPr>
          <p:spPr bwMode="auto">
            <a:xfrm rot="11599025">
              <a:off x="8301038" y="2706688"/>
              <a:ext cx="563562" cy="604837"/>
            </a:xfrm>
            <a:custGeom>
              <a:avLst/>
              <a:gdLst>
                <a:gd name="G0" fmla="+- 21600 0 0"/>
                <a:gd name="G1" fmla="+- 21600 0 0"/>
                <a:gd name="G2" fmla="+- 21600 0 0"/>
                <a:gd name="T0" fmla="*/ 40221 w 40221"/>
                <a:gd name="T1" fmla="*/ 32547 h 43200"/>
                <a:gd name="T2" fmla="*/ 37273 w 40221"/>
                <a:gd name="T3" fmla="*/ 6737 h 43200"/>
                <a:gd name="T4" fmla="*/ 21600 w 40221"/>
                <a:gd name="T5" fmla="*/ 21600 h 43200"/>
              </a:gdLst>
              <a:ahLst/>
              <a:cxnLst>
                <a:cxn ang="0">
                  <a:pos x="T0" y="T1"/>
                </a:cxn>
                <a:cxn ang="0">
                  <a:pos x="T2" y="T3"/>
                </a:cxn>
                <a:cxn ang="0">
                  <a:pos x="T4" y="T5"/>
                </a:cxn>
              </a:cxnLst>
              <a:rect l="0" t="0" r="r" b="b"/>
              <a:pathLst>
                <a:path w="40221" h="43200" fill="none" extrusionOk="0">
                  <a:moveTo>
                    <a:pt x="40220" y="32546"/>
                  </a:moveTo>
                  <a:cubicBezTo>
                    <a:pt x="36340" y="39147"/>
                    <a:pt x="29256" y="43199"/>
                    <a:pt x="21600" y="43200"/>
                  </a:cubicBezTo>
                  <a:cubicBezTo>
                    <a:pt x="9670" y="43200"/>
                    <a:pt x="0" y="33529"/>
                    <a:pt x="0" y="21600"/>
                  </a:cubicBezTo>
                  <a:cubicBezTo>
                    <a:pt x="0" y="9670"/>
                    <a:pt x="9670" y="0"/>
                    <a:pt x="21600" y="0"/>
                  </a:cubicBezTo>
                  <a:cubicBezTo>
                    <a:pt x="27527" y="-1"/>
                    <a:pt x="33194" y="2435"/>
                    <a:pt x="37273" y="6736"/>
                  </a:cubicBezTo>
                </a:path>
                <a:path w="40221" h="43200" stroke="0" extrusionOk="0">
                  <a:moveTo>
                    <a:pt x="40220" y="32546"/>
                  </a:moveTo>
                  <a:cubicBezTo>
                    <a:pt x="36340" y="39147"/>
                    <a:pt x="29256" y="43199"/>
                    <a:pt x="21600" y="43200"/>
                  </a:cubicBezTo>
                  <a:cubicBezTo>
                    <a:pt x="9670" y="43200"/>
                    <a:pt x="0" y="33529"/>
                    <a:pt x="0" y="21600"/>
                  </a:cubicBezTo>
                  <a:cubicBezTo>
                    <a:pt x="0" y="9670"/>
                    <a:pt x="9670" y="0"/>
                    <a:pt x="21600" y="0"/>
                  </a:cubicBezTo>
                  <a:cubicBezTo>
                    <a:pt x="27527" y="-1"/>
                    <a:pt x="33194" y="2435"/>
                    <a:pt x="37273" y="6736"/>
                  </a:cubicBezTo>
                  <a:lnTo>
                    <a:pt x="21600" y="21600"/>
                  </a:lnTo>
                  <a:close/>
                </a:path>
              </a:pathLst>
            </a:custGeom>
            <a:grpFill/>
            <a:ln w="19050">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6"/>
            <p:cNvSpPr txBox="1">
              <a:spLocks noChangeArrowheads="1"/>
            </p:cNvSpPr>
            <p:nvPr/>
          </p:nvSpPr>
          <p:spPr bwMode="auto">
            <a:xfrm>
              <a:off x="7164388" y="1892300"/>
              <a:ext cx="638175" cy="39687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panose="02010600030101010101" pitchFamily="2" charset="-122"/>
                </a:rPr>
                <a:t>D=1</a:t>
              </a:r>
            </a:p>
          </p:txBody>
        </p:sp>
        <p:sp>
          <p:nvSpPr>
            <p:cNvPr id="19" name="Text Box 17"/>
            <p:cNvSpPr txBox="1">
              <a:spLocks noChangeArrowheads="1"/>
            </p:cNvSpPr>
            <p:nvPr/>
          </p:nvSpPr>
          <p:spPr bwMode="auto">
            <a:xfrm>
              <a:off x="7235825" y="3573463"/>
              <a:ext cx="638175" cy="396875"/>
            </a:xfrm>
            <a:prstGeom prst="rect">
              <a:avLst/>
            </a:prstGeom>
            <a:grp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panose="02010600030101010101" pitchFamily="2" charset="-122"/>
                </a:rPr>
                <a:t>D=0</a:t>
              </a:r>
            </a:p>
          </p:txBody>
        </p:sp>
        <p:sp>
          <p:nvSpPr>
            <p:cNvPr id="20" name="Text Box 18"/>
            <p:cNvSpPr txBox="1">
              <a:spLocks noChangeArrowheads="1"/>
            </p:cNvSpPr>
            <p:nvPr/>
          </p:nvSpPr>
          <p:spPr bwMode="auto">
            <a:xfrm>
              <a:off x="5508625" y="2781300"/>
              <a:ext cx="638175" cy="39687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panose="02010600030101010101" pitchFamily="2" charset="-122"/>
                </a:rPr>
                <a:t>D=0</a:t>
              </a:r>
            </a:p>
          </p:txBody>
        </p:sp>
        <p:sp>
          <p:nvSpPr>
            <p:cNvPr id="21" name="Text Box 19"/>
            <p:cNvSpPr txBox="1">
              <a:spLocks noChangeArrowheads="1"/>
            </p:cNvSpPr>
            <p:nvPr/>
          </p:nvSpPr>
          <p:spPr bwMode="auto">
            <a:xfrm>
              <a:off x="8505825" y="2276475"/>
              <a:ext cx="638175" cy="39687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panose="02010600030101010101" pitchFamily="2" charset="-122"/>
                </a:rPr>
                <a:t>D=1</a:t>
              </a:r>
            </a:p>
          </p:txBody>
        </p:sp>
        <p:sp>
          <p:nvSpPr>
            <p:cNvPr id="22" name="Text Box 20"/>
            <p:cNvSpPr txBox="1">
              <a:spLocks noChangeArrowheads="1"/>
            </p:cNvSpPr>
            <p:nvPr/>
          </p:nvSpPr>
          <p:spPr bwMode="auto">
            <a:xfrm>
              <a:off x="6300788" y="1412875"/>
              <a:ext cx="2400300" cy="39687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ea typeface="宋体" panose="02010600030101010101" pitchFamily="2" charset="-122"/>
                </a:rPr>
                <a:t>D</a:t>
              </a:r>
              <a:r>
                <a:rPr lang="zh-CN" altLang="en-US" sz="2000" dirty="0">
                  <a:ea typeface="宋体" panose="02010600030101010101" pitchFamily="2" charset="-122"/>
                </a:rPr>
                <a:t>触发器状态转换图</a:t>
              </a:r>
            </a:p>
          </p:txBody>
        </p:sp>
      </p:grpSp>
      <p:sp>
        <p:nvSpPr>
          <p:cNvPr id="24" name="矩形 23"/>
          <p:cNvSpPr/>
          <p:nvPr/>
        </p:nvSpPr>
        <p:spPr>
          <a:xfrm>
            <a:off x="658586" y="3983147"/>
            <a:ext cx="8207375" cy="954107"/>
          </a:xfrm>
          <a:prstGeom prst="rect">
            <a:avLst/>
          </a:prstGeom>
        </p:spPr>
        <p:txBody>
          <a:bodyPr wrap="square">
            <a:spAutoFit/>
          </a:bodyPr>
          <a:lstStyle/>
          <a:p>
            <a:pPr marL="342900" indent="-342900">
              <a:buFont typeface="Arial" panose="020B0604020202020204" pitchFamily="34" charset="0"/>
              <a:buChar char="•"/>
            </a:pPr>
            <a:r>
              <a:rPr lang="en-US" altLang="zh-CN" sz="2800" dirty="0" smtClean="0"/>
              <a:t>Graph </a:t>
            </a:r>
            <a:r>
              <a:rPr lang="en-US" altLang="zh-CN" sz="2800" b="1" i="1" dirty="0" smtClean="0"/>
              <a:t>edge </a:t>
            </a:r>
            <a:r>
              <a:rPr lang="en-US" altLang="zh-CN" sz="2800" dirty="0" smtClean="0"/>
              <a:t>with label </a:t>
            </a:r>
            <a:r>
              <a:rPr lang="en-US" altLang="zh-CN" sz="2800" b="1" i="1" dirty="0" smtClean="0"/>
              <a:t>X</a:t>
            </a:r>
            <a:r>
              <a:rPr lang="en-US" altLang="zh-CN" sz="2800" dirty="0" smtClean="0"/>
              <a:t> denotes transition between two states when input </a:t>
            </a:r>
            <a:r>
              <a:rPr lang="en-US" altLang="zh-CN" sz="2800" b="1" i="1" dirty="0" smtClean="0"/>
              <a:t>X</a:t>
            </a:r>
            <a:r>
              <a:rPr lang="en-US" altLang="zh-CN" sz="2800" dirty="0" smtClean="0"/>
              <a:t> is applied</a:t>
            </a:r>
            <a:endParaRPr lang="en-US" altLang="zh-CN" sz="2800" dirty="0"/>
          </a:p>
        </p:txBody>
      </p:sp>
      <p:sp>
        <p:nvSpPr>
          <p:cNvPr id="25" name="Oval 4"/>
          <p:cNvSpPr>
            <a:spLocks noChangeArrowheads="1"/>
          </p:cNvSpPr>
          <p:nvPr/>
        </p:nvSpPr>
        <p:spPr bwMode="auto">
          <a:xfrm>
            <a:off x="2503714" y="3293960"/>
            <a:ext cx="647700" cy="593725"/>
          </a:xfrm>
          <a:prstGeom prst="ellipse">
            <a:avLst/>
          </a:prstGeom>
          <a:noFill/>
          <a:ln w="25400" algn="ctr">
            <a:solidFill>
              <a:srgbClr val="000514"/>
            </a:solidFill>
            <a:round/>
            <a:headEnd/>
            <a:tailEn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S</a:t>
            </a:r>
          </a:p>
        </p:txBody>
      </p:sp>
    </p:spTree>
    <p:extLst>
      <p:ext uri="{BB962C8B-B14F-4D97-AF65-F5344CB8AC3E}">
        <p14:creationId xmlns:p14="http://schemas.microsoft.com/office/powerpoint/2010/main" val="115562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arn(inVertical)">
                                      <p:cBhvr>
                                        <p:cTn id="2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1066800" y="1295400"/>
            <a:ext cx="6705600" cy="480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zh-CN">
              <a:ea typeface="宋体" panose="02010600030101010101" pitchFamily="2" charset="-122"/>
            </a:endParaRPr>
          </a:p>
        </p:txBody>
      </p:sp>
      <p:sp>
        <p:nvSpPr>
          <p:cNvPr id="8195" name="Text Box 8"/>
          <p:cNvSpPr txBox="1">
            <a:spLocks noChangeArrowheads="1"/>
          </p:cNvSpPr>
          <p:nvPr/>
        </p:nvSpPr>
        <p:spPr bwMode="auto">
          <a:xfrm>
            <a:off x="1371600" y="1676400"/>
            <a:ext cx="6553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a:ea typeface="宋体" panose="02010600030101010101" pitchFamily="2" charset="-122"/>
              </a:rPr>
              <a:t>As you know, the binary count sequence follows a familiar pattern of 0’s and 1’s as described in Section 2-2 of the text.</a:t>
            </a:r>
          </a:p>
        </p:txBody>
      </p:sp>
      <p:grpSp>
        <p:nvGrpSpPr>
          <p:cNvPr id="129033" name="Group 9"/>
          <p:cNvGrpSpPr>
            <a:grpSpLocks/>
          </p:cNvGrpSpPr>
          <p:nvPr/>
        </p:nvGrpSpPr>
        <p:grpSpPr bwMode="auto">
          <a:xfrm>
            <a:off x="4495800" y="3278188"/>
            <a:ext cx="152400" cy="2286000"/>
            <a:chOff x="2832" y="2208"/>
            <a:chExt cx="96" cy="1440"/>
          </a:xfrm>
        </p:grpSpPr>
        <p:sp>
          <p:nvSpPr>
            <p:cNvPr id="8208" name="Rectangle 10"/>
            <p:cNvSpPr>
              <a:spLocks noChangeArrowheads="1"/>
            </p:cNvSpPr>
            <p:nvPr/>
          </p:nvSpPr>
          <p:spPr bwMode="auto">
            <a:xfrm>
              <a:off x="2832" y="2208"/>
              <a:ext cx="96" cy="192"/>
            </a:xfrm>
            <a:prstGeom prst="rect">
              <a:avLst/>
            </a:prstGeom>
            <a:solidFill>
              <a:srgbClr val="CF9F6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8209" name="Rectangle 11"/>
            <p:cNvSpPr>
              <a:spLocks noChangeArrowheads="1"/>
            </p:cNvSpPr>
            <p:nvPr/>
          </p:nvSpPr>
          <p:spPr bwMode="auto">
            <a:xfrm>
              <a:off x="2832" y="2640"/>
              <a:ext cx="96" cy="192"/>
            </a:xfrm>
            <a:prstGeom prst="rect">
              <a:avLst/>
            </a:prstGeom>
            <a:solidFill>
              <a:srgbClr val="CF9F6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8210" name="Rectangle 12"/>
            <p:cNvSpPr>
              <a:spLocks noChangeArrowheads="1"/>
            </p:cNvSpPr>
            <p:nvPr/>
          </p:nvSpPr>
          <p:spPr bwMode="auto">
            <a:xfrm>
              <a:off x="2832" y="3072"/>
              <a:ext cx="96" cy="192"/>
            </a:xfrm>
            <a:prstGeom prst="rect">
              <a:avLst/>
            </a:prstGeom>
            <a:solidFill>
              <a:srgbClr val="CF9F6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8211" name="Rectangle 13"/>
            <p:cNvSpPr>
              <a:spLocks noChangeArrowheads="1"/>
            </p:cNvSpPr>
            <p:nvPr/>
          </p:nvSpPr>
          <p:spPr bwMode="auto">
            <a:xfrm>
              <a:off x="2832" y="3456"/>
              <a:ext cx="96" cy="192"/>
            </a:xfrm>
            <a:prstGeom prst="rect">
              <a:avLst/>
            </a:prstGeom>
            <a:solidFill>
              <a:srgbClr val="CF9F6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sp>
        <p:nvSpPr>
          <p:cNvPr id="129038" name="Text Box 14"/>
          <p:cNvSpPr txBox="1">
            <a:spLocks noChangeArrowheads="1"/>
          </p:cNvSpPr>
          <p:nvPr/>
        </p:nvSpPr>
        <p:spPr bwMode="auto">
          <a:xfrm>
            <a:off x="4876800" y="2897188"/>
            <a:ext cx="2590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2000">
                <a:ea typeface="宋体" panose="02010600030101010101" pitchFamily="2" charset="-122"/>
              </a:rPr>
              <a:t>LSB changes on every number.</a:t>
            </a:r>
          </a:p>
        </p:txBody>
      </p:sp>
      <p:sp>
        <p:nvSpPr>
          <p:cNvPr id="129039" name="Text Box 15"/>
          <p:cNvSpPr txBox="1">
            <a:spLocks noChangeArrowheads="1"/>
          </p:cNvSpPr>
          <p:nvPr/>
        </p:nvSpPr>
        <p:spPr bwMode="auto">
          <a:xfrm>
            <a:off x="4876800" y="3719513"/>
            <a:ext cx="2590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2000">
                <a:ea typeface="宋体" panose="02010600030101010101" pitchFamily="2" charset="-122"/>
              </a:rPr>
              <a:t>The next bit changes on every other number.</a:t>
            </a:r>
          </a:p>
        </p:txBody>
      </p:sp>
      <p:sp>
        <p:nvSpPr>
          <p:cNvPr id="129040" name="Rectangle 16"/>
          <p:cNvSpPr>
            <a:spLocks noChangeArrowheads="1"/>
          </p:cNvSpPr>
          <p:nvPr/>
        </p:nvSpPr>
        <p:spPr bwMode="auto">
          <a:xfrm>
            <a:off x="4114800" y="4291013"/>
            <a:ext cx="134938" cy="1273175"/>
          </a:xfrm>
          <a:prstGeom prst="rect">
            <a:avLst/>
          </a:prstGeom>
          <a:solidFill>
            <a:srgbClr val="FF5B5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nvGrpSpPr>
          <p:cNvPr id="129041" name="Group 17"/>
          <p:cNvGrpSpPr>
            <a:grpSpLocks/>
          </p:cNvGrpSpPr>
          <p:nvPr/>
        </p:nvGrpSpPr>
        <p:grpSpPr bwMode="auto">
          <a:xfrm>
            <a:off x="4292600" y="3648075"/>
            <a:ext cx="152400" cy="1916113"/>
            <a:chOff x="2704" y="2441"/>
            <a:chExt cx="96" cy="1207"/>
          </a:xfrm>
        </p:grpSpPr>
        <p:sp>
          <p:nvSpPr>
            <p:cNvPr id="8206" name="Rectangle 18"/>
            <p:cNvSpPr>
              <a:spLocks noChangeArrowheads="1"/>
            </p:cNvSpPr>
            <p:nvPr/>
          </p:nvSpPr>
          <p:spPr bwMode="auto">
            <a:xfrm>
              <a:off x="2704" y="2441"/>
              <a:ext cx="96" cy="384"/>
            </a:xfrm>
            <a:prstGeom prst="rect">
              <a:avLst/>
            </a:prstGeom>
            <a:solidFill>
              <a:srgbClr val="66CCFF"/>
            </a:solid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8207" name="Rectangle 19"/>
            <p:cNvSpPr>
              <a:spLocks noChangeArrowheads="1"/>
            </p:cNvSpPr>
            <p:nvPr/>
          </p:nvSpPr>
          <p:spPr bwMode="auto">
            <a:xfrm>
              <a:off x="2704" y="3264"/>
              <a:ext cx="96" cy="384"/>
            </a:xfrm>
            <a:prstGeom prst="rect">
              <a:avLst/>
            </a:prstGeom>
            <a:solidFill>
              <a:srgbClr val="66CCFF"/>
            </a:solid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sp>
        <p:nvSpPr>
          <p:cNvPr id="8201" name="Text Box 20"/>
          <p:cNvSpPr txBox="1">
            <a:spLocks noChangeArrowheads="1"/>
          </p:cNvSpPr>
          <p:nvPr/>
        </p:nvSpPr>
        <p:spPr bwMode="auto">
          <a:xfrm>
            <a:off x="4038600" y="2897188"/>
            <a:ext cx="914400" cy="274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10000"/>
              </a:spcBef>
            </a:pPr>
            <a:r>
              <a:rPr lang="en-US" altLang="zh-CN" sz="2000">
                <a:solidFill>
                  <a:srgbClr val="008000"/>
                </a:solidFill>
                <a:ea typeface="宋体" panose="02010600030101010101" pitchFamily="2" charset="-122"/>
              </a:rPr>
              <a:t>0 0 0</a:t>
            </a:r>
          </a:p>
          <a:p>
            <a:pPr eaLnBrk="1" hangingPunct="1">
              <a:spcBef>
                <a:spcPct val="10000"/>
              </a:spcBef>
            </a:pPr>
            <a:r>
              <a:rPr lang="en-US" altLang="zh-CN" sz="2000">
                <a:solidFill>
                  <a:srgbClr val="008000"/>
                </a:solidFill>
                <a:ea typeface="宋体" panose="02010600030101010101" pitchFamily="2" charset="-122"/>
              </a:rPr>
              <a:t>0 0 1</a:t>
            </a:r>
          </a:p>
          <a:p>
            <a:pPr eaLnBrk="1" hangingPunct="1">
              <a:spcBef>
                <a:spcPct val="10000"/>
              </a:spcBef>
            </a:pPr>
            <a:r>
              <a:rPr lang="en-US" altLang="zh-CN" sz="2000">
                <a:solidFill>
                  <a:srgbClr val="008000"/>
                </a:solidFill>
                <a:ea typeface="宋体" panose="02010600030101010101" pitchFamily="2" charset="-122"/>
              </a:rPr>
              <a:t>0 1 0</a:t>
            </a:r>
          </a:p>
          <a:p>
            <a:pPr eaLnBrk="1" hangingPunct="1">
              <a:spcBef>
                <a:spcPct val="10000"/>
              </a:spcBef>
            </a:pPr>
            <a:r>
              <a:rPr lang="en-US" altLang="zh-CN" sz="2000">
                <a:solidFill>
                  <a:srgbClr val="008000"/>
                </a:solidFill>
                <a:ea typeface="宋体" panose="02010600030101010101" pitchFamily="2" charset="-122"/>
              </a:rPr>
              <a:t>0 1 1</a:t>
            </a:r>
          </a:p>
          <a:p>
            <a:pPr eaLnBrk="1" hangingPunct="1">
              <a:spcBef>
                <a:spcPct val="10000"/>
              </a:spcBef>
            </a:pPr>
            <a:r>
              <a:rPr lang="en-US" altLang="zh-CN" sz="2000">
                <a:solidFill>
                  <a:srgbClr val="008000"/>
                </a:solidFill>
                <a:ea typeface="宋体" panose="02010600030101010101" pitchFamily="2" charset="-122"/>
              </a:rPr>
              <a:t>1 0 0</a:t>
            </a:r>
          </a:p>
          <a:p>
            <a:pPr eaLnBrk="1" hangingPunct="1">
              <a:spcBef>
                <a:spcPct val="10000"/>
              </a:spcBef>
            </a:pPr>
            <a:r>
              <a:rPr lang="en-US" altLang="zh-CN" sz="2000">
                <a:solidFill>
                  <a:srgbClr val="008000"/>
                </a:solidFill>
                <a:ea typeface="宋体" panose="02010600030101010101" pitchFamily="2" charset="-122"/>
              </a:rPr>
              <a:t>1 0 1</a:t>
            </a:r>
          </a:p>
          <a:p>
            <a:pPr eaLnBrk="1" hangingPunct="1">
              <a:spcBef>
                <a:spcPct val="10000"/>
              </a:spcBef>
            </a:pPr>
            <a:r>
              <a:rPr lang="en-US" altLang="zh-CN" sz="2000">
                <a:solidFill>
                  <a:srgbClr val="008000"/>
                </a:solidFill>
                <a:ea typeface="宋体" panose="02010600030101010101" pitchFamily="2" charset="-122"/>
              </a:rPr>
              <a:t>1 1 0</a:t>
            </a:r>
          </a:p>
          <a:p>
            <a:pPr eaLnBrk="1" hangingPunct="1">
              <a:spcBef>
                <a:spcPct val="10000"/>
              </a:spcBef>
            </a:pPr>
            <a:r>
              <a:rPr lang="en-US" altLang="zh-CN" sz="2000">
                <a:solidFill>
                  <a:srgbClr val="008000"/>
                </a:solidFill>
                <a:ea typeface="宋体" panose="02010600030101010101" pitchFamily="2" charset="-122"/>
              </a:rPr>
              <a:t>1 1 1</a:t>
            </a:r>
          </a:p>
        </p:txBody>
      </p:sp>
      <p:sp>
        <p:nvSpPr>
          <p:cNvPr id="129045" name="Text Box 21"/>
          <p:cNvSpPr txBox="1">
            <a:spLocks noChangeArrowheads="1"/>
          </p:cNvSpPr>
          <p:nvPr/>
        </p:nvSpPr>
        <p:spPr bwMode="auto">
          <a:xfrm>
            <a:off x="1447800" y="4421188"/>
            <a:ext cx="2743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2000">
                <a:ea typeface="宋体" panose="02010600030101010101" pitchFamily="2" charset="-122"/>
              </a:rPr>
              <a:t>The next bit changes on every fourth number.</a:t>
            </a:r>
          </a:p>
        </p:txBody>
      </p:sp>
      <p:pic>
        <p:nvPicPr>
          <p:cNvPr id="8203" name="Picture 22" descr="SH2507-cr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29047" name="Text Box 23"/>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dirty="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8205" name="Rectangle 24"/>
          <p:cNvSpPr>
            <a:spLocks noChangeArrowheads="1"/>
          </p:cNvSpPr>
          <p:nvPr/>
        </p:nvSpPr>
        <p:spPr bwMode="auto">
          <a:xfrm>
            <a:off x="914400" y="1143000"/>
            <a:ext cx="2544763"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a:solidFill>
                  <a:srgbClr val="FFFF99"/>
                </a:solidFill>
                <a:ea typeface="宋体" panose="02010600030101010101" pitchFamily="2" charset="-122"/>
              </a:rPr>
              <a:t>Counting in Binary</a:t>
            </a:r>
          </a:p>
        </p:txBody>
      </p:sp>
    </p:spTree>
    <p:custDataLst>
      <p:tags r:id="rId1"/>
    </p:custData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9038"/>
                                        </p:tgtEl>
                                        <p:attrNameLst>
                                          <p:attrName>style.visibility</p:attrName>
                                        </p:attrNameLst>
                                      </p:cBhvr>
                                      <p:to>
                                        <p:strVal val="visible"/>
                                      </p:to>
                                    </p:set>
                                    <p:anim calcmode="lin" valueType="num">
                                      <p:cBhvr additive="base">
                                        <p:cTn id="7" dur="500" fill="hold"/>
                                        <p:tgtEl>
                                          <p:spTgt spid="129038"/>
                                        </p:tgtEl>
                                        <p:attrNameLst>
                                          <p:attrName>ppt_x</p:attrName>
                                        </p:attrNameLst>
                                      </p:cBhvr>
                                      <p:tavLst>
                                        <p:tav tm="0">
                                          <p:val>
                                            <p:strVal val="1+#ppt_w/2"/>
                                          </p:val>
                                        </p:tav>
                                        <p:tav tm="100000">
                                          <p:val>
                                            <p:strVal val="#ppt_x"/>
                                          </p:val>
                                        </p:tav>
                                      </p:tavLst>
                                    </p:anim>
                                    <p:anim calcmode="lin" valueType="num">
                                      <p:cBhvr additive="base">
                                        <p:cTn id="8" dur="500" fill="hold"/>
                                        <p:tgtEl>
                                          <p:spTgt spid="1290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129033"/>
                                        </p:tgtEl>
                                        <p:attrNameLst>
                                          <p:attrName>style.visibility</p:attrName>
                                        </p:attrNameLst>
                                      </p:cBhvr>
                                      <p:to>
                                        <p:strVal val="visible"/>
                                      </p:to>
                                    </p:set>
                                    <p:animEffect transition="in" filter="wipe(up)">
                                      <p:cBhvr>
                                        <p:cTn id="13" dur="1000"/>
                                        <p:tgtEl>
                                          <p:spTgt spid="12903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29039"/>
                                        </p:tgtEl>
                                        <p:attrNameLst>
                                          <p:attrName>style.visibility</p:attrName>
                                        </p:attrNameLst>
                                      </p:cBhvr>
                                      <p:to>
                                        <p:strVal val="visible"/>
                                      </p:to>
                                    </p:set>
                                    <p:anim calcmode="lin" valueType="num">
                                      <p:cBhvr additive="base">
                                        <p:cTn id="18" dur="500" fill="hold"/>
                                        <p:tgtEl>
                                          <p:spTgt spid="129039"/>
                                        </p:tgtEl>
                                        <p:attrNameLst>
                                          <p:attrName>ppt_x</p:attrName>
                                        </p:attrNameLst>
                                      </p:cBhvr>
                                      <p:tavLst>
                                        <p:tav tm="0">
                                          <p:val>
                                            <p:strVal val="1+#ppt_w/2"/>
                                          </p:val>
                                        </p:tav>
                                        <p:tav tm="100000">
                                          <p:val>
                                            <p:strVal val="#ppt_x"/>
                                          </p:val>
                                        </p:tav>
                                      </p:tavLst>
                                    </p:anim>
                                    <p:anim calcmode="lin" valueType="num">
                                      <p:cBhvr additive="base">
                                        <p:cTn id="19" dur="500" fill="hold"/>
                                        <p:tgtEl>
                                          <p:spTgt spid="129039"/>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129041"/>
                                        </p:tgtEl>
                                        <p:attrNameLst>
                                          <p:attrName>style.visibility</p:attrName>
                                        </p:attrNameLst>
                                      </p:cBhvr>
                                      <p:to>
                                        <p:strVal val="visible"/>
                                      </p:to>
                                    </p:set>
                                    <p:animEffect transition="in" filter="wipe(up)">
                                      <p:cBhvr>
                                        <p:cTn id="24" dur="1000"/>
                                        <p:tgtEl>
                                          <p:spTgt spid="12904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29045"/>
                                        </p:tgtEl>
                                        <p:attrNameLst>
                                          <p:attrName>style.visibility</p:attrName>
                                        </p:attrNameLst>
                                      </p:cBhvr>
                                      <p:to>
                                        <p:strVal val="visible"/>
                                      </p:to>
                                    </p:set>
                                    <p:anim calcmode="lin" valueType="num">
                                      <p:cBhvr additive="base">
                                        <p:cTn id="29" dur="1000" fill="hold"/>
                                        <p:tgtEl>
                                          <p:spTgt spid="129045"/>
                                        </p:tgtEl>
                                        <p:attrNameLst>
                                          <p:attrName>ppt_x</p:attrName>
                                        </p:attrNameLst>
                                      </p:cBhvr>
                                      <p:tavLst>
                                        <p:tav tm="0">
                                          <p:val>
                                            <p:strVal val="0-#ppt_w/2"/>
                                          </p:val>
                                        </p:tav>
                                        <p:tav tm="100000">
                                          <p:val>
                                            <p:strVal val="#ppt_x"/>
                                          </p:val>
                                        </p:tav>
                                      </p:tavLst>
                                    </p:anim>
                                    <p:anim calcmode="lin" valueType="num">
                                      <p:cBhvr additive="base">
                                        <p:cTn id="30" dur="1000" fill="hold"/>
                                        <p:tgtEl>
                                          <p:spTgt spid="129045"/>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29040"/>
                                        </p:tgtEl>
                                        <p:attrNameLst>
                                          <p:attrName>style.visibility</p:attrName>
                                        </p:attrNameLst>
                                      </p:cBhvr>
                                      <p:to>
                                        <p:strVal val="visible"/>
                                      </p:to>
                                    </p:set>
                                    <p:animEffect transition="in" filter="wipe(up)">
                                      <p:cBhvr>
                                        <p:cTn id="35" dur="1000"/>
                                        <p:tgtEl>
                                          <p:spTgt spid="129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8" grpId="0"/>
      <p:bldP spid="129039" grpId="0"/>
      <p:bldP spid="129040" grpId="0" animBg="1"/>
      <p:bldP spid="12904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State Diagram of </a:t>
            </a:r>
            <a:r>
              <a:rPr lang="en-US" altLang="zh-CN" dirty="0" smtClean="0">
                <a:solidFill>
                  <a:srgbClr val="FF0000"/>
                </a:solidFill>
              </a:rPr>
              <a:t>Mealy</a:t>
            </a:r>
            <a:r>
              <a:rPr lang="en-US" altLang="zh-CN" dirty="0" smtClean="0"/>
              <a:t> model</a:t>
            </a:r>
            <a:endParaRPr lang="zh-CN" altLang="en-US" dirty="0"/>
          </a:p>
        </p:txBody>
      </p:sp>
      <p:sp>
        <p:nvSpPr>
          <p:cNvPr id="37" name="Oval 39"/>
          <p:cNvSpPr>
            <a:spLocks noChangeArrowheads="1"/>
          </p:cNvSpPr>
          <p:nvPr/>
        </p:nvSpPr>
        <p:spPr bwMode="auto">
          <a:xfrm>
            <a:off x="565150" y="2209800"/>
            <a:ext cx="914400" cy="838200"/>
          </a:xfrm>
          <a:prstGeom prst="ellipse">
            <a:avLst/>
          </a:prstGeom>
          <a:noFill/>
          <a:ln w="25400" algn="ctr">
            <a:solidFill>
              <a:srgbClr val="000514"/>
            </a:solidFill>
            <a:round/>
            <a:headEnd/>
            <a:tailEn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Text Box 40"/>
          <p:cNvSpPr txBox="1">
            <a:spLocks noChangeArrowheads="1"/>
          </p:cNvSpPr>
          <p:nvPr/>
        </p:nvSpPr>
        <p:spPr bwMode="auto">
          <a:xfrm>
            <a:off x="695325" y="2438400"/>
            <a:ext cx="555625"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00</a:t>
            </a:r>
          </a:p>
        </p:txBody>
      </p:sp>
      <p:sp>
        <p:nvSpPr>
          <p:cNvPr id="39" name="Freeform 41"/>
          <p:cNvSpPr>
            <a:spLocks/>
          </p:cNvSpPr>
          <p:nvPr/>
        </p:nvSpPr>
        <p:spPr bwMode="auto">
          <a:xfrm>
            <a:off x="806450" y="1765300"/>
            <a:ext cx="762000" cy="596900"/>
          </a:xfrm>
          <a:custGeom>
            <a:avLst/>
            <a:gdLst>
              <a:gd name="T0" fmla="*/ 88 w 480"/>
              <a:gd name="T1" fmla="*/ 280 h 376"/>
              <a:gd name="T2" fmla="*/ 40 w 480"/>
              <a:gd name="T3" fmla="*/ 40 h 376"/>
              <a:gd name="T4" fmla="*/ 328 w 480"/>
              <a:gd name="T5" fmla="*/ 40 h 376"/>
              <a:gd name="T6" fmla="*/ 472 w 480"/>
              <a:gd name="T7" fmla="*/ 232 h 376"/>
              <a:gd name="T8" fmla="*/ 376 w 480"/>
              <a:gd name="T9" fmla="*/ 376 h 376"/>
            </a:gdLst>
            <a:ahLst/>
            <a:cxnLst>
              <a:cxn ang="0">
                <a:pos x="T0" y="T1"/>
              </a:cxn>
              <a:cxn ang="0">
                <a:pos x="T2" y="T3"/>
              </a:cxn>
              <a:cxn ang="0">
                <a:pos x="T4" y="T5"/>
              </a:cxn>
              <a:cxn ang="0">
                <a:pos x="T6" y="T7"/>
              </a:cxn>
              <a:cxn ang="0">
                <a:pos x="T8" y="T9"/>
              </a:cxn>
            </a:cxnLst>
            <a:rect l="0" t="0" r="r" b="b"/>
            <a:pathLst>
              <a:path w="480" h="376">
                <a:moveTo>
                  <a:pt x="88" y="280"/>
                </a:moveTo>
                <a:cubicBezTo>
                  <a:pt x="44" y="180"/>
                  <a:pt x="0" y="80"/>
                  <a:pt x="40" y="40"/>
                </a:cubicBezTo>
                <a:cubicBezTo>
                  <a:pt x="80" y="0"/>
                  <a:pt x="256" y="8"/>
                  <a:pt x="328" y="40"/>
                </a:cubicBezTo>
                <a:cubicBezTo>
                  <a:pt x="400" y="72"/>
                  <a:pt x="464" y="176"/>
                  <a:pt x="472" y="232"/>
                </a:cubicBezTo>
                <a:cubicBezTo>
                  <a:pt x="480" y="288"/>
                  <a:pt x="428" y="332"/>
                  <a:pt x="376" y="376"/>
                </a:cubicBezTo>
              </a:path>
            </a:pathLst>
          </a:custGeom>
          <a:noFill/>
          <a:ln w="25400" cap="flat" cmpd="sng">
            <a:solidFill>
              <a:srgbClr val="000514"/>
            </a:solidFill>
            <a:prstDash val="solid"/>
            <a:round/>
            <a:headEnd type="none" w="med" len="med"/>
            <a:tailEnd type="triangle" w="med" len="me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Text Box 42"/>
          <p:cNvSpPr txBox="1">
            <a:spLocks noChangeArrowheads="1"/>
          </p:cNvSpPr>
          <p:nvPr/>
        </p:nvSpPr>
        <p:spPr bwMode="auto">
          <a:xfrm>
            <a:off x="1454150" y="1676400"/>
            <a:ext cx="711200"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0/0</a:t>
            </a:r>
          </a:p>
        </p:txBody>
      </p:sp>
      <p:sp>
        <p:nvSpPr>
          <p:cNvPr id="41" name="Freeform 43"/>
          <p:cNvSpPr>
            <a:spLocks/>
          </p:cNvSpPr>
          <p:nvPr/>
        </p:nvSpPr>
        <p:spPr bwMode="auto">
          <a:xfrm>
            <a:off x="1479550" y="2362200"/>
            <a:ext cx="1828800" cy="228600"/>
          </a:xfrm>
          <a:custGeom>
            <a:avLst/>
            <a:gdLst>
              <a:gd name="T0" fmla="*/ 0 w 1152"/>
              <a:gd name="T1" fmla="*/ 144 h 144"/>
              <a:gd name="T2" fmla="*/ 528 w 1152"/>
              <a:gd name="T3" fmla="*/ 0 h 144"/>
              <a:gd name="T4" fmla="*/ 1152 w 1152"/>
              <a:gd name="T5" fmla="*/ 144 h 144"/>
            </a:gdLst>
            <a:ahLst/>
            <a:cxnLst>
              <a:cxn ang="0">
                <a:pos x="T0" y="T1"/>
              </a:cxn>
              <a:cxn ang="0">
                <a:pos x="T2" y="T3"/>
              </a:cxn>
              <a:cxn ang="0">
                <a:pos x="T4" y="T5"/>
              </a:cxn>
            </a:cxnLst>
            <a:rect l="0" t="0" r="r" b="b"/>
            <a:pathLst>
              <a:path w="1152" h="144">
                <a:moveTo>
                  <a:pt x="0" y="144"/>
                </a:moveTo>
                <a:cubicBezTo>
                  <a:pt x="168" y="72"/>
                  <a:pt x="336" y="0"/>
                  <a:pt x="528" y="0"/>
                </a:cubicBezTo>
                <a:cubicBezTo>
                  <a:pt x="720" y="0"/>
                  <a:pt x="1040" y="112"/>
                  <a:pt x="1152" y="144"/>
                </a:cubicBezTo>
              </a:path>
            </a:pathLst>
          </a:custGeom>
          <a:noFill/>
          <a:ln w="25400" cap="flat" cmpd="sng">
            <a:solidFill>
              <a:srgbClr val="000514"/>
            </a:solidFill>
            <a:prstDash val="solid"/>
            <a:round/>
            <a:headEnd type="none" w="med" len="med"/>
            <a:tailEnd type="triangle" w="med" len="me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Oval 44"/>
          <p:cNvSpPr>
            <a:spLocks noChangeArrowheads="1"/>
          </p:cNvSpPr>
          <p:nvPr/>
        </p:nvSpPr>
        <p:spPr bwMode="auto">
          <a:xfrm>
            <a:off x="3308350" y="2209800"/>
            <a:ext cx="914400" cy="838200"/>
          </a:xfrm>
          <a:prstGeom prst="ellipse">
            <a:avLst/>
          </a:prstGeom>
          <a:noFill/>
          <a:ln w="25400" algn="ctr">
            <a:solidFill>
              <a:srgbClr val="000514"/>
            </a:solidFill>
            <a:round/>
            <a:headEnd/>
            <a:tailEn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Text Box 45"/>
          <p:cNvSpPr txBox="1">
            <a:spLocks noChangeArrowheads="1"/>
          </p:cNvSpPr>
          <p:nvPr/>
        </p:nvSpPr>
        <p:spPr bwMode="auto">
          <a:xfrm>
            <a:off x="3438525" y="2362200"/>
            <a:ext cx="555625"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01</a:t>
            </a:r>
          </a:p>
        </p:txBody>
      </p:sp>
      <p:sp>
        <p:nvSpPr>
          <p:cNvPr id="44" name="Text Box 46"/>
          <p:cNvSpPr txBox="1">
            <a:spLocks noChangeArrowheads="1"/>
          </p:cNvSpPr>
          <p:nvPr/>
        </p:nvSpPr>
        <p:spPr bwMode="auto">
          <a:xfrm>
            <a:off x="2216150" y="1981200"/>
            <a:ext cx="711200"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1/0</a:t>
            </a:r>
          </a:p>
        </p:txBody>
      </p:sp>
      <p:sp>
        <p:nvSpPr>
          <p:cNvPr id="45" name="Freeform 47"/>
          <p:cNvSpPr>
            <a:spLocks/>
          </p:cNvSpPr>
          <p:nvPr/>
        </p:nvSpPr>
        <p:spPr bwMode="auto">
          <a:xfrm>
            <a:off x="1479550" y="2667000"/>
            <a:ext cx="1828800" cy="165100"/>
          </a:xfrm>
          <a:custGeom>
            <a:avLst/>
            <a:gdLst>
              <a:gd name="T0" fmla="*/ 1152 w 1152"/>
              <a:gd name="T1" fmla="*/ 48 h 104"/>
              <a:gd name="T2" fmla="*/ 576 w 1152"/>
              <a:gd name="T3" fmla="*/ 96 h 104"/>
              <a:gd name="T4" fmla="*/ 0 w 1152"/>
              <a:gd name="T5" fmla="*/ 0 h 104"/>
            </a:gdLst>
            <a:ahLst/>
            <a:cxnLst>
              <a:cxn ang="0">
                <a:pos x="T0" y="T1"/>
              </a:cxn>
              <a:cxn ang="0">
                <a:pos x="T2" y="T3"/>
              </a:cxn>
              <a:cxn ang="0">
                <a:pos x="T4" y="T5"/>
              </a:cxn>
            </a:cxnLst>
            <a:rect l="0" t="0" r="r" b="b"/>
            <a:pathLst>
              <a:path w="1152" h="104">
                <a:moveTo>
                  <a:pt x="1152" y="48"/>
                </a:moveTo>
                <a:cubicBezTo>
                  <a:pt x="960" y="76"/>
                  <a:pt x="768" y="104"/>
                  <a:pt x="576" y="96"/>
                </a:cubicBezTo>
                <a:cubicBezTo>
                  <a:pt x="384" y="88"/>
                  <a:pt x="192" y="44"/>
                  <a:pt x="0" y="0"/>
                </a:cubicBezTo>
              </a:path>
            </a:pathLst>
          </a:custGeom>
          <a:noFill/>
          <a:ln w="25400" cap="flat" cmpd="sng">
            <a:solidFill>
              <a:srgbClr val="000514"/>
            </a:solidFill>
            <a:prstDash val="solid"/>
            <a:round/>
            <a:headEnd type="none" w="med" len="med"/>
            <a:tailEnd type="triangle" w="med" len="me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48"/>
          <p:cNvSpPr txBox="1">
            <a:spLocks noChangeArrowheads="1"/>
          </p:cNvSpPr>
          <p:nvPr/>
        </p:nvSpPr>
        <p:spPr bwMode="auto">
          <a:xfrm>
            <a:off x="1917700" y="2819400"/>
            <a:ext cx="711200"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0/1</a:t>
            </a:r>
          </a:p>
        </p:txBody>
      </p:sp>
      <p:sp>
        <p:nvSpPr>
          <p:cNvPr id="47" name="Freeform 49"/>
          <p:cNvSpPr>
            <a:spLocks/>
          </p:cNvSpPr>
          <p:nvPr/>
        </p:nvSpPr>
        <p:spPr bwMode="auto">
          <a:xfrm>
            <a:off x="3765550" y="3048000"/>
            <a:ext cx="76200" cy="1524000"/>
          </a:xfrm>
          <a:custGeom>
            <a:avLst/>
            <a:gdLst>
              <a:gd name="T0" fmla="*/ 0 w 48"/>
              <a:gd name="T1" fmla="*/ 0 h 960"/>
              <a:gd name="T2" fmla="*/ 48 w 48"/>
              <a:gd name="T3" fmla="*/ 480 h 960"/>
              <a:gd name="T4" fmla="*/ 0 w 48"/>
              <a:gd name="T5" fmla="*/ 960 h 960"/>
            </a:gdLst>
            <a:ahLst/>
            <a:cxnLst>
              <a:cxn ang="0">
                <a:pos x="T0" y="T1"/>
              </a:cxn>
              <a:cxn ang="0">
                <a:pos x="T2" y="T3"/>
              </a:cxn>
              <a:cxn ang="0">
                <a:pos x="T4" y="T5"/>
              </a:cxn>
            </a:cxnLst>
            <a:rect l="0" t="0" r="r" b="b"/>
            <a:pathLst>
              <a:path w="48" h="960">
                <a:moveTo>
                  <a:pt x="0" y="0"/>
                </a:moveTo>
                <a:cubicBezTo>
                  <a:pt x="24" y="160"/>
                  <a:pt x="48" y="320"/>
                  <a:pt x="48" y="480"/>
                </a:cubicBezTo>
                <a:cubicBezTo>
                  <a:pt x="48" y="640"/>
                  <a:pt x="24" y="800"/>
                  <a:pt x="0" y="960"/>
                </a:cubicBezTo>
              </a:path>
            </a:pathLst>
          </a:custGeom>
          <a:noFill/>
          <a:ln w="25400" cap="flat" cmpd="sng">
            <a:solidFill>
              <a:srgbClr val="000514"/>
            </a:solidFill>
            <a:prstDash val="solid"/>
            <a:round/>
            <a:headEnd type="none" w="med" len="med"/>
            <a:tailEnd type="triangle" w="med" len="me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Oval 50"/>
          <p:cNvSpPr>
            <a:spLocks noChangeArrowheads="1"/>
          </p:cNvSpPr>
          <p:nvPr/>
        </p:nvSpPr>
        <p:spPr bwMode="auto">
          <a:xfrm>
            <a:off x="3308350" y="4572000"/>
            <a:ext cx="914400" cy="838200"/>
          </a:xfrm>
          <a:prstGeom prst="ellipse">
            <a:avLst/>
          </a:prstGeom>
          <a:noFill/>
          <a:ln w="25400" algn="ctr">
            <a:solidFill>
              <a:srgbClr val="000514"/>
            </a:solidFill>
            <a:round/>
            <a:headEnd/>
            <a:tailEn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Text Box 51"/>
          <p:cNvSpPr txBox="1">
            <a:spLocks noChangeArrowheads="1"/>
          </p:cNvSpPr>
          <p:nvPr/>
        </p:nvSpPr>
        <p:spPr bwMode="auto">
          <a:xfrm>
            <a:off x="3457575" y="4800600"/>
            <a:ext cx="555625"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11</a:t>
            </a:r>
          </a:p>
        </p:txBody>
      </p:sp>
      <p:sp>
        <p:nvSpPr>
          <p:cNvPr id="50" name="Text Box 52"/>
          <p:cNvSpPr txBox="1">
            <a:spLocks noChangeArrowheads="1"/>
          </p:cNvSpPr>
          <p:nvPr/>
        </p:nvSpPr>
        <p:spPr bwMode="auto">
          <a:xfrm>
            <a:off x="3740150" y="3581400"/>
            <a:ext cx="711200"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1/0</a:t>
            </a:r>
          </a:p>
        </p:txBody>
      </p:sp>
      <p:sp>
        <p:nvSpPr>
          <p:cNvPr id="51" name="Freeform 53"/>
          <p:cNvSpPr>
            <a:spLocks/>
          </p:cNvSpPr>
          <p:nvPr/>
        </p:nvSpPr>
        <p:spPr bwMode="auto">
          <a:xfrm>
            <a:off x="1098550" y="3048000"/>
            <a:ext cx="2209800" cy="1752600"/>
          </a:xfrm>
          <a:custGeom>
            <a:avLst/>
            <a:gdLst>
              <a:gd name="T0" fmla="*/ 1392 w 1392"/>
              <a:gd name="T1" fmla="*/ 1104 h 1104"/>
              <a:gd name="T2" fmla="*/ 768 w 1392"/>
              <a:gd name="T3" fmla="*/ 624 h 1104"/>
              <a:gd name="T4" fmla="*/ 0 w 1392"/>
              <a:gd name="T5" fmla="*/ 0 h 1104"/>
            </a:gdLst>
            <a:ahLst/>
            <a:cxnLst>
              <a:cxn ang="0">
                <a:pos x="T0" y="T1"/>
              </a:cxn>
              <a:cxn ang="0">
                <a:pos x="T2" y="T3"/>
              </a:cxn>
              <a:cxn ang="0">
                <a:pos x="T4" y="T5"/>
              </a:cxn>
            </a:cxnLst>
            <a:rect l="0" t="0" r="r" b="b"/>
            <a:pathLst>
              <a:path w="1392" h="1104">
                <a:moveTo>
                  <a:pt x="1392" y="1104"/>
                </a:moveTo>
                <a:cubicBezTo>
                  <a:pt x="1196" y="956"/>
                  <a:pt x="1000" y="808"/>
                  <a:pt x="768" y="624"/>
                </a:cubicBezTo>
                <a:cubicBezTo>
                  <a:pt x="536" y="440"/>
                  <a:pt x="144" y="88"/>
                  <a:pt x="0" y="0"/>
                </a:cubicBezTo>
              </a:path>
            </a:pathLst>
          </a:custGeom>
          <a:noFill/>
          <a:ln w="25400" cap="flat" cmpd="sng">
            <a:solidFill>
              <a:srgbClr val="000514"/>
            </a:solidFill>
            <a:prstDash val="solid"/>
            <a:round/>
            <a:headEnd type="none" w="med" len="med"/>
            <a:tailEnd type="triangle" w="med" len="me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Text Box 54"/>
          <p:cNvSpPr txBox="1">
            <a:spLocks noChangeArrowheads="1"/>
          </p:cNvSpPr>
          <p:nvPr/>
        </p:nvSpPr>
        <p:spPr bwMode="auto">
          <a:xfrm>
            <a:off x="2139950" y="3581400"/>
            <a:ext cx="711200"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0/1</a:t>
            </a:r>
          </a:p>
        </p:txBody>
      </p:sp>
      <p:sp>
        <p:nvSpPr>
          <p:cNvPr id="53" name="Freeform 55"/>
          <p:cNvSpPr>
            <a:spLocks/>
          </p:cNvSpPr>
          <p:nvPr/>
        </p:nvSpPr>
        <p:spPr bwMode="auto">
          <a:xfrm>
            <a:off x="1479550" y="5105400"/>
            <a:ext cx="1828800" cy="152400"/>
          </a:xfrm>
          <a:custGeom>
            <a:avLst/>
            <a:gdLst>
              <a:gd name="T0" fmla="*/ 1152 w 1152"/>
              <a:gd name="T1" fmla="*/ 0 h 96"/>
              <a:gd name="T2" fmla="*/ 384 w 1152"/>
              <a:gd name="T3" fmla="*/ 96 h 96"/>
              <a:gd name="T4" fmla="*/ 0 w 1152"/>
              <a:gd name="T5" fmla="*/ 0 h 96"/>
            </a:gdLst>
            <a:ahLst/>
            <a:cxnLst>
              <a:cxn ang="0">
                <a:pos x="T0" y="T1"/>
              </a:cxn>
              <a:cxn ang="0">
                <a:pos x="T2" y="T3"/>
              </a:cxn>
              <a:cxn ang="0">
                <a:pos x="T4" y="T5"/>
              </a:cxn>
            </a:cxnLst>
            <a:rect l="0" t="0" r="r" b="b"/>
            <a:pathLst>
              <a:path w="1152" h="96">
                <a:moveTo>
                  <a:pt x="1152" y="0"/>
                </a:moveTo>
                <a:cubicBezTo>
                  <a:pt x="864" y="48"/>
                  <a:pt x="576" y="96"/>
                  <a:pt x="384" y="96"/>
                </a:cubicBezTo>
                <a:cubicBezTo>
                  <a:pt x="192" y="96"/>
                  <a:pt x="64" y="16"/>
                  <a:pt x="0" y="0"/>
                </a:cubicBezTo>
              </a:path>
            </a:pathLst>
          </a:custGeom>
          <a:noFill/>
          <a:ln w="25400" cap="flat" cmpd="sng">
            <a:solidFill>
              <a:srgbClr val="000514"/>
            </a:solidFill>
            <a:prstDash val="solid"/>
            <a:round/>
            <a:headEnd type="none" w="med" len="med"/>
            <a:tailEnd type="triangle" w="med" len="me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Oval 56"/>
          <p:cNvSpPr>
            <a:spLocks noChangeArrowheads="1"/>
          </p:cNvSpPr>
          <p:nvPr/>
        </p:nvSpPr>
        <p:spPr bwMode="auto">
          <a:xfrm>
            <a:off x="565150" y="4495800"/>
            <a:ext cx="914400" cy="838200"/>
          </a:xfrm>
          <a:prstGeom prst="ellipse">
            <a:avLst/>
          </a:prstGeom>
          <a:noFill/>
          <a:ln w="25400" algn="ctr">
            <a:solidFill>
              <a:srgbClr val="000514"/>
            </a:solidFill>
            <a:round/>
            <a:headEnd/>
            <a:tailEn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Text Box 57"/>
          <p:cNvSpPr txBox="1">
            <a:spLocks noChangeArrowheads="1"/>
          </p:cNvSpPr>
          <p:nvPr/>
        </p:nvSpPr>
        <p:spPr bwMode="auto">
          <a:xfrm>
            <a:off x="700088" y="4724400"/>
            <a:ext cx="555625"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10</a:t>
            </a:r>
          </a:p>
        </p:txBody>
      </p:sp>
      <p:sp>
        <p:nvSpPr>
          <p:cNvPr id="56" name="Text Box 58"/>
          <p:cNvSpPr txBox="1">
            <a:spLocks noChangeArrowheads="1"/>
          </p:cNvSpPr>
          <p:nvPr/>
        </p:nvSpPr>
        <p:spPr bwMode="auto">
          <a:xfrm>
            <a:off x="1935163" y="4800600"/>
            <a:ext cx="711200"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1/0</a:t>
            </a:r>
          </a:p>
        </p:txBody>
      </p:sp>
      <p:sp>
        <p:nvSpPr>
          <p:cNvPr id="57" name="Freeform 59"/>
          <p:cNvSpPr>
            <a:spLocks/>
          </p:cNvSpPr>
          <p:nvPr/>
        </p:nvSpPr>
        <p:spPr bwMode="auto">
          <a:xfrm>
            <a:off x="933450" y="3048000"/>
            <a:ext cx="88900" cy="1447800"/>
          </a:xfrm>
          <a:custGeom>
            <a:avLst/>
            <a:gdLst>
              <a:gd name="T0" fmla="*/ 56 w 56"/>
              <a:gd name="T1" fmla="*/ 912 h 912"/>
              <a:gd name="T2" fmla="*/ 8 w 56"/>
              <a:gd name="T3" fmla="*/ 336 h 912"/>
              <a:gd name="T4" fmla="*/ 8 w 56"/>
              <a:gd name="T5" fmla="*/ 0 h 912"/>
            </a:gdLst>
            <a:ahLst/>
            <a:cxnLst>
              <a:cxn ang="0">
                <a:pos x="T0" y="T1"/>
              </a:cxn>
              <a:cxn ang="0">
                <a:pos x="T2" y="T3"/>
              </a:cxn>
              <a:cxn ang="0">
                <a:pos x="T4" y="T5"/>
              </a:cxn>
            </a:cxnLst>
            <a:rect l="0" t="0" r="r" b="b"/>
            <a:pathLst>
              <a:path w="56" h="912">
                <a:moveTo>
                  <a:pt x="56" y="912"/>
                </a:moveTo>
                <a:cubicBezTo>
                  <a:pt x="36" y="700"/>
                  <a:pt x="16" y="488"/>
                  <a:pt x="8" y="336"/>
                </a:cubicBezTo>
                <a:cubicBezTo>
                  <a:pt x="0" y="184"/>
                  <a:pt x="4" y="92"/>
                  <a:pt x="8" y="0"/>
                </a:cubicBezTo>
              </a:path>
            </a:pathLst>
          </a:custGeom>
          <a:noFill/>
          <a:ln w="25400" cap="flat" cmpd="sng">
            <a:solidFill>
              <a:srgbClr val="000514"/>
            </a:solidFill>
            <a:prstDash val="solid"/>
            <a:round/>
            <a:headEnd type="none" w="med" len="med"/>
            <a:tailEnd type="triangle" w="med" len="me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Text Box 60"/>
          <p:cNvSpPr txBox="1">
            <a:spLocks noChangeArrowheads="1"/>
          </p:cNvSpPr>
          <p:nvPr/>
        </p:nvSpPr>
        <p:spPr bwMode="auto">
          <a:xfrm>
            <a:off x="179388" y="3429000"/>
            <a:ext cx="711200"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0/1</a:t>
            </a:r>
          </a:p>
        </p:txBody>
      </p:sp>
      <p:sp>
        <p:nvSpPr>
          <p:cNvPr id="59" name="Freeform 61"/>
          <p:cNvSpPr>
            <a:spLocks/>
          </p:cNvSpPr>
          <p:nvPr/>
        </p:nvSpPr>
        <p:spPr bwMode="auto">
          <a:xfrm>
            <a:off x="514350" y="5257800"/>
            <a:ext cx="927100" cy="457200"/>
          </a:xfrm>
          <a:custGeom>
            <a:avLst/>
            <a:gdLst>
              <a:gd name="T0" fmla="*/ 464 w 584"/>
              <a:gd name="T1" fmla="*/ 0 h 288"/>
              <a:gd name="T2" fmla="*/ 560 w 584"/>
              <a:gd name="T3" fmla="*/ 240 h 288"/>
              <a:gd name="T4" fmla="*/ 320 w 584"/>
              <a:gd name="T5" fmla="*/ 288 h 288"/>
              <a:gd name="T6" fmla="*/ 32 w 584"/>
              <a:gd name="T7" fmla="*/ 240 h 288"/>
              <a:gd name="T8" fmla="*/ 128 w 584"/>
              <a:gd name="T9" fmla="*/ 0 h 288"/>
            </a:gdLst>
            <a:ahLst/>
            <a:cxnLst>
              <a:cxn ang="0">
                <a:pos x="T0" y="T1"/>
              </a:cxn>
              <a:cxn ang="0">
                <a:pos x="T2" y="T3"/>
              </a:cxn>
              <a:cxn ang="0">
                <a:pos x="T4" y="T5"/>
              </a:cxn>
              <a:cxn ang="0">
                <a:pos x="T6" y="T7"/>
              </a:cxn>
              <a:cxn ang="0">
                <a:pos x="T8" y="T9"/>
              </a:cxn>
            </a:cxnLst>
            <a:rect l="0" t="0" r="r" b="b"/>
            <a:pathLst>
              <a:path w="584" h="288">
                <a:moveTo>
                  <a:pt x="464" y="0"/>
                </a:moveTo>
                <a:cubicBezTo>
                  <a:pt x="524" y="96"/>
                  <a:pt x="584" y="192"/>
                  <a:pt x="560" y="240"/>
                </a:cubicBezTo>
                <a:cubicBezTo>
                  <a:pt x="536" y="288"/>
                  <a:pt x="408" y="288"/>
                  <a:pt x="320" y="288"/>
                </a:cubicBezTo>
                <a:cubicBezTo>
                  <a:pt x="232" y="288"/>
                  <a:pt x="64" y="288"/>
                  <a:pt x="32" y="240"/>
                </a:cubicBezTo>
                <a:cubicBezTo>
                  <a:pt x="0" y="192"/>
                  <a:pt x="96" y="48"/>
                  <a:pt x="128" y="0"/>
                </a:cubicBezTo>
              </a:path>
            </a:pathLst>
          </a:custGeom>
          <a:noFill/>
          <a:ln w="25400" cap="flat" cmpd="sng">
            <a:solidFill>
              <a:srgbClr val="000514"/>
            </a:solidFill>
            <a:prstDash val="solid"/>
            <a:round/>
            <a:headEnd type="none" w="med" len="med"/>
            <a:tailEnd type="triangle" w="med" len="me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Text Box 62"/>
          <p:cNvSpPr txBox="1">
            <a:spLocks noChangeArrowheads="1"/>
          </p:cNvSpPr>
          <p:nvPr/>
        </p:nvSpPr>
        <p:spPr bwMode="auto">
          <a:xfrm>
            <a:off x="1301750" y="5410200"/>
            <a:ext cx="711200"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1/0</a:t>
            </a:r>
          </a:p>
        </p:txBody>
      </p:sp>
      <p:sp>
        <p:nvSpPr>
          <p:cNvPr id="61" name="Oval 63"/>
          <p:cNvSpPr>
            <a:spLocks noChangeArrowheads="1"/>
          </p:cNvSpPr>
          <p:nvPr/>
        </p:nvSpPr>
        <p:spPr bwMode="auto">
          <a:xfrm>
            <a:off x="5289550" y="2262188"/>
            <a:ext cx="669925" cy="709612"/>
          </a:xfrm>
          <a:prstGeom prst="ellipse">
            <a:avLst/>
          </a:prstGeom>
          <a:noFill/>
          <a:ln w="25400" algn="ctr">
            <a:solidFill>
              <a:srgbClr val="000514"/>
            </a:solidFill>
            <a:round/>
            <a:headEnd/>
            <a:tailEn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Oval 64"/>
          <p:cNvSpPr>
            <a:spLocks noChangeArrowheads="1"/>
          </p:cNvSpPr>
          <p:nvPr/>
        </p:nvSpPr>
        <p:spPr bwMode="auto">
          <a:xfrm>
            <a:off x="7134225" y="2262188"/>
            <a:ext cx="669925" cy="709612"/>
          </a:xfrm>
          <a:prstGeom prst="ellipse">
            <a:avLst/>
          </a:prstGeom>
          <a:noFill/>
          <a:ln w="25400" algn="ctr">
            <a:solidFill>
              <a:srgbClr val="000514"/>
            </a:solidFill>
            <a:round/>
            <a:headEnd/>
            <a:tailEn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Freeform 65"/>
          <p:cNvSpPr>
            <a:spLocks/>
          </p:cNvSpPr>
          <p:nvPr/>
        </p:nvSpPr>
        <p:spPr bwMode="auto">
          <a:xfrm>
            <a:off x="5959475" y="2444750"/>
            <a:ext cx="1174750" cy="204788"/>
          </a:xfrm>
          <a:custGeom>
            <a:avLst/>
            <a:gdLst>
              <a:gd name="T0" fmla="*/ 0 w 960"/>
              <a:gd name="T1" fmla="*/ 152 h 152"/>
              <a:gd name="T2" fmla="*/ 480 w 960"/>
              <a:gd name="T3" fmla="*/ 8 h 152"/>
              <a:gd name="T4" fmla="*/ 960 w 960"/>
              <a:gd name="T5" fmla="*/ 104 h 152"/>
            </a:gdLst>
            <a:ahLst/>
            <a:cxnLst>
              <a:cxn ang="0">
                <a:pos x="T0" y="T1"/>
              </a:cxn>
              <a:cxn ang="0">
                <a:pos x="T2" y="T3"/>
              </a:cxn>
              <a:cxn ang="0">
                <a:pos x="T4" y="T5"/>
              </a:cxn>
            </a:cxnLst>
            <a:rect l="0" t="0" r="r" b="b"/>
            <a:pathLst>
              <a:path w="960" h="152">
                <a:moveTo>
                  <a:pt x="0" y="152"/>
                </a:moveTo>
                <a:cubicBezTo>
                  <a:pt x="160" y="84"/>
                  <a:pt x="320" y="16"/>
                  <a:pt x="480" y="8"/>
                </a:cubicBezTo>
                <a:cubicBezTo>
                  <a:pt x="640" y="0"/>
                  <a:pt x="800" y="52"/>
                  <a:pt x="960" y="104"/>
                </a:cubicBezTo>
              </a:path>
            </a:pathLst>
          </a:custGeom>
          <a:noFill/>
          <a:ln w="25400" cap="flat" cmpd="sng">
            <a:solidFill>
              <a:srgbClr val="000514"/>
            </a:solidFill>
            <a:prstDash val="solid"/>
            <a:round/>
            <a:headEnd type="none" w="med" len="med"/>
            <a:tailEnd type="triangle" w="med" len="me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Text Box 66"/>
          <p:cNvSpPr txBox="1">
            <a:spLocks noChangeArrowheads="1"/>
          </p:cNvSpPr>
          <p:nvPr/>
        </p:nvSpPr>
        <p:spPr bwMode="auto">
          <a:xfrm>
            <a:off x="6122988" y="2057400"/>
            <a:ext cx="749300"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I/O</a:t>
            </a:r>
          </a:p>
        </p:txBody>
      </p:sp>
      <p:sp>
        <p:nvSpPr>
          <p:cNvPr id="65" name="Text Box 67"/>
          <p:cNvSpPr txBox="1">
            <a:spLocks noChangeArrowheads="1"/>
          </p:cNvSpPr>
          <p:nvPr/>
        </p:nvSpPr>
        <p:spPr bwMode="auto">
          <a:xfrm>
            <a:off x="5273675" y="2362200"/>
            <a:ext cx="581025"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S1</a:t>
            </a:r>
          </a:p>
        </p:txBody>
      </p:sp>
      <p:sp>
        <p:nvSpPr>
          <p:cNvPr id="66" name="Text Box 68"/>
          <p:cNvSpPr txBox="1">
            <a:spLocks noChangeArrowheads="1"/>
          </p:cNvSpPr>
          <p:nvPr/>
        </p:nvSpPr>
        <p:spPr bwMode="auto">
          <a:xfrm>
            <a:off x="7146925" y="2362200"/>
            <a:ext cx="581025"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S2</a:t>
            </a:r>
          </a:p>
        </p:txBody>
      </p:sp>
      <p:sp>
        <p:nvSpPr>
          <p:cNvPr id="67" name="Text Box 69"/>
          <p:cNvSpPr txBox="1">
            <a:spLocks noChangeArrowheads="1"/>
          </p:cNvSpPr>
          <p:nvPr/>
        </p:nvSpPr>
        <p:spPr bwMode="auto">
          <a:xfrm>
            <a:off x="4883150" y="3119664"/>
            <a:ext cx="4108449" cy="2677656"/>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dirty="0">
                <a:solidFill>
                  <a:srgbClr val="000514"/>
                </a:solidFill>
                <a:latin typeface="Comic Sans MS" panose="030F0702030302020204" pitchFamily="66" charset="0"/>
              </a:rPr>
              <a:t>Reads as:</a:t>
            </a:r>
            <a:br>
              <a:rPr lang="en-US" altLang="zh-CN" dirty="0">
                <a:solidFill>
                  <a:srgbClr val="000514"/>
                </a:solidFill>
                <a:latin typeface="Comic Sans MS" panose="030F0702030302020204" pitchFamily="66" charset="0"/>
              </a:rPr>
            </a:br>
            <a:r>
              <a:rPr lang="en-US" altLang="zh-CN" dirty="0">
                <a:solidFill>
                  <a:srgbClr val="000514"/>
                </a:solidFill>
                <a:latin typeface="Comic Sans MS" panose="030F0702030302020204" pitchFamily="66" charset="0"/>
              </a:rPr>
              <a:t>When at state </a:t>
            </a:r>
            <a:r>
              <a:rPr lang="en-US" altLang="zh-CN" b="1" i="1" dirty="0">
                <a:solidFill>
                  <a:srgbClr val="000514"/>
                </a:solidFill>
                <a:latin typeface="Comic Sans MS" panose="030F0702030302020204" pitchFamily="66" charset="0"/>
              </a:rPr>
              <a:t>s1</a:t>
            </a:r>
            <a:r>
              <a:rPr lang="en-US" altLang="zh-CN" dirty="0">
                <a:solidFill>
                  <a:srgbClr val="000514"/>
                </a:solidFill>
                <a:latin typeface="Comic Sans MS" panose="030F0702030302020204" pitchFamily="66" charset="0"/>
              </a:rPr>
              <a:t> and apply </a:t>
            </a:r>
            <a:r>
              <a:rPr lang="en-US" altLang="zh-CN" dirty="0" smtClean="0">
                <a:solidFill>
                  <a:srgbClr val="000514"/>
                </a:solidFill>
                <a:latin typeface="Comic Sans MS" panose="030F0702030302020204" pitchFamily="66" charset="0"/>
              </a:rPr>
              <a:t>input </a:t>
            </a:r>
            <a:r>
              <a:rPr lang="en-US" altLang="zh-CN" b="1" i="1" dirty="0">
                <a:solidFill>
                  <a:srgbClr val="000514"/>
                </a:solidFill>
                <a:latin typeface="Comic Sans MS" panose="030F0702030302020204" pitchFamily="66" charset="0"/>
              </a:rPr>
              <a:t>I</a:t>
            </a:r>
            <a:r>
              <a:rPr lang="en-US" altLang="zh-CN" dirty="0">
                <a:solidFill>
                  <a:srgbClr val="000514"/>
                </a:solidFill>
                <a:latin typeface="Comic Sans MS" panose="030F0702030302020204" pitchFamily="66" charset="0"/>
              </a:rPr>
              <a:t>, we get output </a:t>
            </a:r>
            <a:r>
              <a:rPr lang="en-US" altLang="zh-CN" b="1" i="1" dirty="0">
                <a:solidFill>
                  <a:srgbClr val="000514"/>
                </a:solidFill>
                <a:latin typeface="Comic Sans MS" panose="030F0702030302020204" pitchFamily="66" charset="0"/>
              </a:rPr>
              <a:t>O</a:t>
            </a:r>
            <a:r>
              <a:rPr lang="en-US" altLang="zh-CN" dirty="0">
                <a:solidFill>
                  <a:srgbClr val="000514"/>
                </a:solidFill>
                <a:latin typeface="Comic Sans MS" panose="030F0702030302020204" pitchFamily="66" charset="0"/>
              </a:rPr>
              <a:t> </a:t>
            </a:r>
            <a:r>
              <a:rPr lang="en-US" altLang="zh-CN" dirty="0" smtClean="0">
                <a:solidFill>
                  <a:srgbClr val="000514"/>
                </a:solidFill>
                <a:latin typeface="Comic Sans MS" panose="030F0702030302020204" pitchFamily="66" charset="0"/>
              </a:rPr>
              <a:t> and </a:t>
            </a:r>
            <a:r>
              <a:rPr lang="en-US" altLang="zh-CN" dirty="0">
                <a:solidFill>
                  <a:srgbClr val="000514"/>
                </a:solidFill>
                <a:latin typeface="Comic Sans MS" panose="030F0702030302020204" pitchFamily="66" charset="0"/>
              </a:rPr>
              <a:t>proceed to state </a:t>
            </a:r>
            <a:r>
              <a:rPr lang="en-US" altLang="zh-CN" b="1" i="1" dirty="0">
                <a:solidFill>
                  <a:srgbClr val="000514"/>
                </a:solidFill>
                <a:latin typeface="Comic Sans MS" panose="030F0702030302020204" pitchFamily="66" charset="0"/>
              </a:rPr>
              <a:t>s2</a:t>
            </a:r>
            <a:r>
              <a:rPr lang="en-US" altLang="zh-CN" b="1" i="1" dirty="0" smtClean="0">
                <a:solidFill>
                  <a:srgbClr val="000514"/>
                </a:solidFill>
                <a:latin typeface="Comic Sans MS" panose="030F0702030302020204" pitchFamily="66" charset="0"/>
              </a:rPr>
              <a:t>.</a:t>
            </a:r>
          </a:p>
          <a:p>
            <a:r>
              <a:rPr lang="zh-CN" altLang="en-US" dirty="0">
                <a:solidFill>
                  <a:srgbClr val="000514"/>
                </a:solidFill>
                <a:latin typeface="Comic Sans MS" panose="030F0702030302020204" pitchFamily="66" charset="0"/>
                <a:ea typeface="宋体" panose="02010600030101010101" pitchFamily="2" charset="-122"/>
              </a:rPr>
              <a:t>当现态为</a:t>
            </a:r>
            <a:r>
              <a:rPr lang="en-US" altLang="zh-CN" dirty="0">
                <a:solidFill>
                  <a:srgbClr val="000514"/>
                </a:solidFill>
                <a:latin typeface="Comic Sans MS" panose="030F0702030302020204" pitchFamily="66" charset="0"/>
                <a:ea typeface="宋体" panose="02010600030101010101" pitchFamily="2" charset="-122"/>
              </a:rPr>
              <a:t>S1</a:t>
            </a:r>
            <a:r>
              <a:rPr lang="zh-CN" altLang="en-US" dirty="0">
                <a:solidFill>
                  <a:srgbClr val="000514"/>
                </a:solidFill>
                <a:latin typeface="Comic Sans MS" panose="030F0702030302020204" pitchFamily="66" charset="0"/>
                <a:ea typeface="宋体" panose="02010600030101010101" pitchFamily="2" charset="-122"/>
              </a:rPr>
              <a:t>，输入</a:t>
            </a:r>
            <a:r>
              <a:rPr lang="en-US" altLang="zh-CN" dirty="0">
                <a:solidFill>
                  <a:srgbClr val="000514"/>
                </a:solidFill>
                <a:latin typeface="Comic Sans MS" panose="030F0702030302020204" pitchFamily="66" charset="0"/>
                <a:ea typeface="宋体" panose="02010600030101010101" pitchFamily="2" charset="-122"/>
              </a:rPr>
              <a:t>I</a:t>
            </a:r>
            <a:r>
              <a:rPr lang="zh-CN" altLang="en-US" dirty="0">
                <a:solidFill>
                  <a:srgbClr val="000514"/>
                </a:solidFill>
                <a:latin typeface="Comic Sans MS" panose="030F0702030302020204" pitchFamily="66" charset="0"/>
                <a:ea typeface="宋体" panose="02010600030101010101" pitchFamily="2" charset="-122"/>
              </a:rPr>
              <a:t>，则机器将转换到状态</a:t>
            </a:r>
            <a:r>
              <a:rPr lang="en-US" altLang="zh-CN" dirty="0">
                <a:solidFill>
                  <a:srgbClr val="000514"/>
                </a:solidFill>
                <a:latin typeface="Comic Sans MS" panose="030F0702030302020204" pitchFamily="66" charset="0"/>
                <a:ea typeface="宋体" panose="02010600030101010101" pitchFamily="2" charset="-122"/>
              </a:rPr>
              <a:t>S2</a:t>
            </a:r>
            <a:r>
              <a:rPr lang="zh-CN" altLang="en-US" dirty="0">
                <a:solidFill>
                  <a:srgbClr val="000514"/>
                </a:solidFill>
                <a:latin typeface="Comic Sans MS" panose="030F0702030302020204" pitchFamily="66" charset="0"/>
                <a:ea typeface="宋体" panose="02010600030101010101" pitchFamily="2" charset="-122"/>
              </a:rPr>
              <a:t>，输出</a:t>
            </a:r>
            <a:r>
              <a:rPr lang="en-US" altLang="zh-CN" dirty="0">
                <a:solidFill>
                  <a:srgbClr val="000514"/>
                </a:solidFill>
                <a:latin typeface="Comic Sans MS" panose="030F0702030302020204" pitchFamily="66" charset="0"/>
                <a:ea typeface="宋体" panose="02010600030101010101" pitchFamily="2" charset="-122"/>
              </a:rPr>
              <a:t>O</a:t>
            </a:r>
            <a:r>
              <a:rPr lang="zh-CN" altLang="en-US" dirty="0">
                <a:solidFill>
                  <a:srgbClr val="000514"/>
                </a:solidFill>
                <a:latin typeface="Comic Sans MS" panose="030F0702030302020204" pitchFamily="66" charset="0"/>
                <a:ea typeface="宋体" panose="02010600030101010101" pitchFamily="2" charset="-122"/>
              </a:rPr>
              <a:t>。</a:t>
            </a:r>
          </a:p>
          <a:p>
            <a:pPr eaLnBrk="0" hangingPunct="0"/>
            <a:endParaRPr lang="en-US" altLang="zh-CN" b="1" i="1" dirty="0">
              <a:solidFill>
                <a:srgbClr val="000514"/>
              </a:solidFill>
              <a:latin typeface="Comic Sans MS" panose="030F0702030302020204" pitchFamily="66" charset="0"/>
            </a:endParaRPr>
          </a:p>
        </p:txBody>
      </p:sp>
    </p:spTree>
    <p:extLst>
      <p:ext uri="{BB962C8B-B14F-4D97-AF65-F5344CB8AC3E}">
        <p14:creationId xmlns:p14="http://schemas.microsoft.com/office/powerpoint/2010/main" val="19728172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State Diagram of </a:t>
            </a:r>
            <a:r>
              <a:rPr lang="en-US" altLang="zh-CN" dirty="0" smtClean="0">
                <a:solidFill>
                  <a:srgbClr val="FF0000"/>
                </a:solidFill>
              </a:rPr>
              <a:t>Moore</a:t>
            </a:r>
            <a:r>
              <a:rPr lang="en-US" altLang="zh-CN" dirty="0" smtClean="0"/>
              <a:t> model</a:t>
            </a:r>
            <a:endParaRPr lang="zh-CN" altLang="en-US" dirty="0"/>
          </a:p>
        </p:txBody>
      </p:sp>
      <p:sp>
        <p:nvSpPr>
          <p:cNvPr id="3" name="Oval 26"/>
          <p:cNvSpPr>
            <a:spLocks noChangeArrowheads="1"/>
          </p:cNvSpPr>
          <p:nvPr/>
        </p:nvSpPr>
        <p:spPr bwMode="auto">
          <a:xfrm>
            <a:off x="5160962" y="2643188"/>
            <a:ext cx="669925" cy="709612"/>
          </a:xfrm>
          <a:prstGeom prst="ellipse">
            <a:avLst/>
          </a:prstGeom>
          <a:noFill/>
          <a:ln w="25400" algn="ctr">
            <a:solidFill>
              <a:srgbClr val="000514"/>
            </a:solidFill>
            <a:round/>
            <a:headEnd/>
            <a:tailEn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Oval 27"/>
          <p:cNvSpPr>
            <a:spLocks noChangeArrowheads="1"/>
          </p:cNvSpPr>
          <p:nvPr/>
        </p:nvSpPr>
        <p:spPr bwMode="auto">
          <a:xfrm>
            <a:off x="7005637" y="2643188"/>
            <a:ext cx="669925" cy="709612"/>
          </a:xfrm>
          <a:prstGeom prst="ellipse">
            <a:avLst/>
          </a:prstGeom>
          <a:noFill/>
          <a:ln w="25400" algn="ctr">
            <a:solidFill>
              <a:srgbClr val="000514"/>
            </a:solidFill>
            <a:round/>
            <a:headEnd/>
            <a:tailEn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Freeform 28"/>
          <p:cNvSpPr>
            <a:spLocks/>
          </p:cNvSpPr>
          <p:nvPr/>
        </p:nvSpPr>
        <p:spPr bwMode="auto">
          <a:xfrm>
            <a:off x="5830887" y="2825750"/>
            <a:ext cx="1174750" cy="204788"/>
          </a:xfrm>
          <a:custGeom>
            <a:avLst/>
            <a:gdLst>
              <a:gd name="T0" fmla="*/ 0 w 960"/>
              <a:gd name="T1" fmla="*/ 152 h 152"/>
              <a:gd name="T2" fmla="*/ 480 w 960"/>
              <a:gd name="T3" fmla="*/ 8 h 152"/>
              <a:gd name="T4" fmla="*/ 960 w 960"/>
              <a:gd name="T5" fmla="*/ 104 h 152"/>
            </a:gdLst>
            <a:ahLst/>
            <a:cxnLst>
              <a:cxn ang="0">
                <a:pos x="T0" y="T1"/>
              </a:cxn>
              <a:cxn ang="0">
                <a:pos x="T2" y="T3"/>
              </a:cxn>
              <a:cxn ang="0">
                <a:pos x="T4" y="T5"/>
              </a:cxn>
            </a:cxnLst>
            <a:rect l="0" t="0" r="r" b="b"/>
            <a:pathLst>
              <a:path w="960" h="152">
                <a:moveTo>
                  <a:pt x="0" y="152"/>
                </a:moveTo>
                <a:cubicBezTo>
                  <a:pt x="160" y="84"/>
                  <a:pt x="320" y="16"/>
                  <a:pt x="480" y="8"/>
                </a:cubicBezTo>
                <a:cubicBezTo>
                  <a:pt x="640" y="0"/>
                  <a:pt x="800" y="52"/>
                  <a:pt x="960" y="104"/>
                </a:cubicBezTo>
              </a:path>
            </a:pathLst>
          </a:custGeom>
          <a:noFill/>
          <a:ln w="25400" cap="flat" cmpd="sng">
            <a:solidFill>
              <a:srgbClr val="000514"/>
            </a:solidFill>
            <a:prstDash val="solid"/>
            <a:round/>
            <a:headEnd type="none" w="med" len="med"/>
            <a:tailEnd type="triangle" w="med" len="me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Text Box 29"/>
          <p:cNvSpPr txBox="1">
            <a:spLocks noChangeArrowheads="1"/>
          </p:cNvSpPr>
          <p:nvPr/>
        </p:nvSpPr>
        <p:spPr bwMode="auto">
          <a:xfrm>
            <a:off x="6192837" y="2438400"/>
            <a:ext cx="350838"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I</a:t>
            </a:r>
          </a:p>
        </p:txBody>
      </p:sp>
      <p:sp>
        <p:nvSpPr>
          <p:cNvPr id="7" name="Text Box 30"/>
          <p:cNvSpPr txBox="1">
            <a:spLocks noChangeArrowheads="1"/>
          </p:cNvSpPr>
          <p:nvPr/>
        </p:nvSpPr>
        <p:spPr bwMode="auto">
          <a:xfrm>
            <a:off x="5110162" y="2863850"/>
            <a:ext cx="755650" cy="3048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1400" b="1" i="1">
                <a:solidFill>
                  <a:srgbClr val="000514"/>
                </a:solidFill>
                <a:latin typeface="Comic Sans MS" panose="030F0702030302020204" pitchFamily="66" charset="0"/>
              </a:rPr>
              <a:t>S1/O1</a:t>
            </a:r>
          </a:p>
        </p:txBody>
      </p:sp>
      <p:sp>
        <p:nvSpPr>
          <p:cNvPr id="8" name="Text Box 31"/>
          <p:cNvSpPr txBox="1">
            <a:spLocks noChangeArrowheads="1"/>
          </p:cNvSpPr>
          <p:nvPr/>
        </p:nvSpPr>
        <p:spPr bwMode="auto">
          <a:xfrm>
            <a:off x="6931025" y="2863850"/>
            <a:ext cx="755650" cy="3048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1400" b="1" i="1">
                <a:solidFill>
                  <a:srgbClr val="000514"/>
                </a:solidFill>
                <a:latin typeface="Comic Sans MS" panose="030F0702030302020204" pitchFamily="66" charset="0"/>
              </a:rPr>
              <a:t>S2/O2</a:t>
            </a:r>
          </a:p>
        </p:txBody>
      </p:sp>
      <p:sp>
        <p:nvSpPr>
          <p:cNvPr id="9" name="Text Box 32"/>
          <p:cNvSpPr txBox="1">
            <a:spLocks noChangeArrowheads="1"/>
          </p:cNvSpPr>
          <p:nvPr/>
        </p:nvSpPr>
        <p:spPr bwMode="auto">
          <a:xfrm>
            <a:off x="4429126" y="3551691"/>
            <a:ext cx="4562474" cy="2308324"/>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dirty="0">
                <a:solidFill>
                  <a:srgbClr val="000514"/>
                </a:solidFill>
                <a:latin typeface="Comic Sans MS" panose="030F0702030302020204" pitchFamily="66" charset="0"/>
              </a:rPr>
              <a:t>Reads as:</a:t>
            </a:r>
            <a:br>
              <a:rPr lang="en-US" altLang="zh-CN" dirty="0">
                <a:solidFill>
                  <a:srgbClr val="000514"/>
                </a:solidFill>
                <a:latin typeface="Comic Sans MS" panose="030F0702030302020204" pitchFamily="66" charset="0"/>
              </a:rPr>
            </a:br>
            <a:r>
              <a:rPr lang="en-US" altLang="zh-CN" dirty="0">
                <a:solidFill>
                  <a:srgbClr val="000514"/>
                </a:solidFill>
                <a:latin typeface="Comic Sans MS" panose="030F0702030302020204" pitchFamily="66" charset="0"/>
              </a:rPr>
              <a:t>When at state </a:t>
            </a:r>
            <a:r>
              <a:rPr lang="en-US" altLang="zh-CN" b="1" i="1" dirty="0">
                <a:solidFill>
                  <a:srgbClr val="000514"/>
                </a:solidFill>
                <a:latin typeface="Comic Sans MS" panose="030F0702030302020204" pitchFamily="66" charset="0"/>
              </a:rPr>
              <a:t>s1 </a:t>
            </a:r>
            <a:r>
              <a:rPr lang="en-US" altLang="zh-CN" dirty="0">
                <a:solidFill>
                  <a:srgbClr val="000514"/>
                </a:solidFill>
                <a:latin typeface="Comic Sans MS" panose="030F0702030302020204" pitchFamily="66" charset="0"/>
              </a:rPr>
              <a:t>with output</a:t>
            </a:r>
          </a:p>
          <a:p>
            <a:pPr eaLnBrk="0" hangingPunct="0"/>
            <a:r>
              <a:rPr lang="en-US" altLang="zh-CN" b="1" i="1" dirty="0">
                <a:solidFill>
                  <a:srgbClr val="000514"/>
                </a:solidFill>
                <a:latin typeface="Comic Sans MS" panose="030F0702030302020204" pitchFamily="66" charset="0"/>
              </a:rPr>
              <a:t>O1</a:t>
            </a:r>
            <a:r>
              <a:rPr lang="en-US" altLang="zh-CN" dirty="0">
                <a:solidFill>
                  <a:srgbClr val="000514"/>
                </a:solidFill>
                <a:latin typeface="Comic Sans MS" panose="030F0702030302020204" pitchFamily="66" charset="0"/>
              </a:rPr>
              <a:t> and apply input </a:t>
            </a:r>
            <a:r>
              <a:rPr lang="en-US" altLang="zh-CN" b="1" i="1" dirty="0">
                <a:solidFill>
                  <a:srgbClr val="000514"/>
                </a:solidFill>
                <a:latin typeface="Comic Sans MS" panose="030F0702030302020204" pitchFamily="66" charset="0"/>
              </a:rPr>
              <a:t>I</a:t>
            </a:r>
            <a:r>
              <a:rPr lang="en-US" altLang="zh-CN" dirty="0">
                <a:solidFill>
                  <a:srgbClr val="000514"/>
                </a:solidFill>
                <a:latin typeface="Comic Sans MS" panose="030F0702030302020204" pitchFamily="66" charset="0"/>
              </a:rPr>
              <a:t>, </a:t>
            </a:r>
          </a:p>
          <a:p>
            <a:pPr eaLnBrk="0" hangingPunct="0"/>
            <a:r>
              <a:rPr lang="en-US" altLang="zh-CN" dirty="0">
                <a:solidFill>
                  <a:srgbClr val="000514"/>
                </a:solidFill>
                <a:latin typeface="Comic Sans MS" panose="030F0702030302020204" pitchFamily="66" charset="0"/>
              </a:rPr>
              <a:t>we proceed to state </a:t>
            </a:r>
            <a:r>
              <a:rPr lang="en-US" altLang="zh-CN" b="1" i="1" dirty="0">
                <a:solidFill>
                  <a:srgbClr val="000514"/>
                </a:solidFill>
                <a:latin typeface="Comic Sans MS" panose="030F0702030302020204" pitchFamily="66" charset="0"/>
              </a:rPr>
              <a:t>s2 </a:t>
            </a:r>
            <a:r>
              <a:rPr lang="en-US" altLang="zh-CN" dirty="0">
                <a:solidFill>
                  <a:srgbClr val="000514"/>
                </a:solidFill>
                <a:latin typeface="Comic Sans MS" panose="030F0702030302020204" pitchFamily="66" charset="0"/>
              </a:rPr>
              <a:t>with </a:t>
            </a:r>
          </a:p>
          <a:p>
            <a:pPr eaLnBrk="0" hangingPunct="0"/>
            <a:r>
              <a:rPr lang="en-US" altLang="zh-CN" dirty="0">
                <a:solidFill>
                  <a:srgbClr val="000514"/>
                </a:solidFill>
                <a:latin typeface="Comic Sans MS" panose="030F0702030302020204" pitchFamily="66" charset="0"/>
              </a:rPr>
              <a:t>Output </a:t>
            </a:r>
            <a:r>
              <a:rPr lang="en-US" altLang="zh-CN" b="1" i="1" dirty="0">
                <a:solidFill>
                  <a:srgbClr val="000514"/>
                </a:solidFill>
                <a:latin typeface="Comic Sans MS" panose="030F0702030302020204" pitchFamily="66" charset="0"/>
              </a:rPr>
              <a:t>O2.</a:t>
            </a:r>
            <a:endParaRPr lang="en-US" altLang="zh-CN" dirty="0">
              <a:solidFill>
                <a:srgbClr val="000514"/>
              </a:solidFill>
              <a:latin typeface="Comic Sans MS" panose="030F0702030302020204" pitchFamily="66" charset="0"/>
            </a:endParaRPr>
          </a:p>
          <a:p>
            <a:pPr eaLnBrk="0" hangingPunct="0"/>
            <a:endParaRPr lang="en-US" altLang="zh-CN" b="1" i="1" dirty="0">
              <a:solidFill>
                <a:srgbClr val="000514"/>
              </a:solidFill>
              <a:latin typeface="Comic Sans MS" panose="030F0702030302020204" pitchFamily="66" charset="0"/>
            </a:endParaRPr>
          </a:p>
        </p:txBody>
      </p:sp>
      <p:sp>
        <p:nvSpPr>
          <p:cNvPr id="10" name="Oval 34"/>
          <p:cNvSpPr>
            <a:spLocks noChangeArrowheads="1"/>
          </p:cNvSpPr>
          <p:nvPr/>
        </p:nvSpPr>
        <p:spPr bwMode="auto">
          <a:xfrm>
            <a:off x="360362" y="3200400"/>
            <a:ext cx="914400" cy="838200"/>
          </a:xfrm>
          <a:prstGeom prst="ellipse">
            <a:avLst/>
          </a:prstGeom>
          <a:noFill/>
          <a:ln w="25400" algn="ctr">
            <a:solidFill>
              <a:srgbClr val="000514"/>
            </a:solidFill>
            <a:round/>
            <a:headEnd/>
            <a:tailEn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35"/>
          <p:cNvSpPr txBox="1">
            <a:spLocks noChangeArrowheads="1"/>
          </p:cNvSpPr>
          <p:nvPr/>
        </p:nvSpPr>
        <p:spPr bwMode="auto">
          <a:xfrm>
            <a:off x="412750" y="3429000"/>
            <a:ext cx="711200"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0/0</a:t>
            </a:r>
          </a:p>
        </p:txBody>
      </p:sp>
      <p:sp>
        <p:nvSpPr>
          <p:cNvPr id="12" name="Freeform 36"/>
          <p:cNvSpPr>
            <a:spLocks/>
          </p:cNvSpPr>
          <p:nvPr/>
        </p:nvSpPr>
        <p:spPr bwMode="auto">
          <a:xfrm>
            <a:off x="601662" y="2755900"/>
            <a:ext cx="762000" cy="596900"/>
          </a:xfrm>
          <a:custGeom>
            <a:avLst/>
            <a:gdLst>
              <a:gd name="T0" fmla="*/ 88 w 480"/>
              <a:gd name="T1" fmla="*/ 280 h 376"/>
              <a:gd name="T2" fmla="*/ 40 w 480"/>
              <a:gd name="T3" fmla="*/ 40 h 376"/>
              <a:gd name="T4" fmla="*/ 328 w 480"/>
              <a:gd name="T5" fmla="*/ 40 h 376"/>
              <a:gd name="T6" fmla="*/ 472 w 480"/>
              <a:gd name="T7" fmla="*/ 232 h 376"/>
              <a:gd name="T8" fmla="*/ 376 w 480"/>
              <a:gd name="T9" fmla="*/ 376 h 376"/>
            </a:gdLst>
            <a:ahLst/>
            <a:cxnLst>
              <a:cxn ang="0">
                <a:pos x="T0" y="T1"/>
              </a:cxn>
              <a:cxn ang="0">
                <a:pos x="T2" y="T3"/>
              </a:cxn>
              <a:cxn ang="0">
                <a:pos x="T4" y="T5"/>
              </a:cxn>
              <a:cxn ang="0">
                <a:pos x="T6" y="T7"/>
              </a:cxn>
              <a:cxn ang="0">
                <a:pos x="T8" y="T9"/>
              </a:cxn>
            </a:cxnLst>
            <a:rect l="0" t="0" r="r" b="b"/>
            <a:pathLst>
              <a:path w="480" h="376">
                <a:moveTo>
                  <a:pt x="88" y="280"/>
                </a:moveTo>
                <a:cubicBezTo>
                  <a:pt x="44" y="180"/>
                  <a:pt x="0" y="80"/>
                  <a:pt x="40" y="40"/>
                </a:cubicBezTo>
                <a:cubicBezTo>
                  <a:pt x="80" y="0"/>
                  <a:pt x="256" y="8"/>
                  <a:pt x="328" y="40"/>
                </a:cubicBezTo>
                <a:cubicBezTo>
                  <a:pt x="400" y="72"/>
                  <a:pt x="464" y="176"/>
                  <a:pt x="472" y="232"/>
                </a:cubicBezTo>
                <a:cubicBezTo>
                  <a:pt x="480" y="288"/>
                  <a:pt x="428" y="332"/>
                  <a:pt x="376" y="376"/>
                </a:cubicBezTo>
              </a:path>
            </a:pathLst>
          </a:custGeom>
          <a:noFill/>
          <a:ln w="25400" cap="flat" cmpd="sng">
            <a:solidFill>
              <a:srgbClr val="000514"/>
            </a:solidFill>
            <a:prstDash val="solid"/>
            <a:round/>
            <a:headEnd type="none" w="med" len="med"/>
            <a:tailEnd type="triangle" w="med" len="me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Text Box 37"/>
          <p:cNvSpPr txBox="1">
            <a:spLocks noChangeArrowheads="1"/>
          </p:cNvSpPr>
          <p:nvPr/>
        </p:nvSpPr>
        <p:spPr bwMode="auto">
          <a:xfrm>
            <a:off x="1206500" y="2667000"/>
            <a:ext cx="1058862"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00,11</a:t>
            </a:r>
          </a:p>
        </p:txBody>
      </p:sp>
      <p:sp>
        <p:nvSpPr>
          <p:cNvPr id="14" name="Freeform 38"/>
          <p:cNvSpPr>
            <a:spLocks/>
          </p:cNvSpPr>
          <p:nvPr/>
        </p:nvSpPr>
        <p:spPr bwMode="auto">
          <a:xfrm>
            <a:off x="1274762" y="3429000"/>
            <a:ext cx="1828800" cy="228600"/>
          </a:xfrm>
          <a:custGeom>
            <a:avLst/>
            <a:gdLst>
              <a:gd name="T0" fmla="*/ 0 w 1152"/>
              <a:gd name="T1" fmla="*/ 144 h 144"/>
              <a:gd name="T2" fmla="*/ 528 w 1152"/>
              <a:gd name="T3" fmla="*/ 0 h 144"/>
              <a:gd name="T4" fmla="*/ 1152 w 1152"/>
              <a:gd name="T5" fmla="*/ 144 h 144"/>
            </a:gdLst>
            <a:ahLst/>
            <a:cxnLst>
              <a:cxn ang="0">
                <a:pos x="T0" y="T1"/>
              </a:cxn>
              <a:cxn ang="0">
                <a:pos x="T2" y="T3"/>
              </a:cxn>
              <a:cxn ang="0">
                <a:pos x="T4" y="T5"/>
              </a:cxn>
            </a:cxnLst>
            <a:rect l="0" t="0" r="r" b="b"/>
            <a:pathLst>
              <a:path w="1152" h="144">
                <a:moveTo>
                  <a:pt x="0" y="144"/>
                </a:moveTo>
                <a:cubicBezTo>
                  <a:pt x="168" y="72"/>
                  <a:pt x="336" y="0"/>
                  <a:pt x="528" y="0"/>
                </a:cubicBezTo>
                <a:cubicBezTo>
                  <a:pt x="720" y="0"/>
                  <a:pt x="1040" y="112"/>
                  <a:pt x="1152" y="144"/>
                </a:cubicBezTo>
              </a:path>
            </a:pathLst>
          </a:custGeom>
          <a:noFill/>
          <a:ln w="25400" cap="flat" cmpd="sng">
            <a:solidFill>
              <a:srgbClr val="000514"/>
            </a:solidFill>
            <a:prstDash val="solid"/>
            <a:round/>
            <a:headEnd type="none" w="med" len="med"/>
            <a:tailEnd type="triangle" w="med" len="me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Oval 39"/>
          <p:cNvSpPr>
            <a:spLocks noChangeArrowheads="1"/>
          </p:cNvSpPr>
          <p:nvPr/>
        </p:nvSpPr>
        <p:spPr bwMode="auto">
          <a:xfrm>
            <a:off x="3103562" y="3276600"/>
            <a:ext cx="914400" cy="838200"/>
          </a:xfrm>
          <a:prstGeom prst="ellipse">
            <a:avLst/>
          </a:prstGeom>
          <a:noFill/>
          <a:ln w="25400" algn="ctr">
            <a:solidFill>
              <a:srgbClr val="000514"/>
            </a:solidFill>
            <a:round/>
            <a:headEnd/>
            <a:tailEn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40"/>
          <p:cNvSpPr txBox="1">
            <a:spLocks noChangeArrowheads="1"/>
          </p:cNvSpPr>
          <p:nvPr/>
        </p:nvSpPr>
        <p:spPr bwMode="auto">
          <a:xfrm>
            <a:off x="3155950" y="3429000"/>
            <a:ext cx="711200"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1/1</a:t>
            </a:r>
          </a:p>
        </p:txBody>
      </p:sp>
      <p:sp>
        <p:nvSpPr>
          <p:cNvPr id="17" name="Text Box 41"/>
          <p:cNvSpPr txBox="1">
            <a:spLocks noChangeArrowheads="1"/>
          </p:cNvSpPr>
          <p:nvPr/>
        </p:nvSpPr>
        <p:spPr bwMode="auto">
          <a:xfrm>
            <a:off x="1892300" y="3048000"/>
            <a:ext cx="1058862"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01,10</a:t>
            </a:r>
          </a:p>
        </p:txBody>
      </p:sp>
      <p:sp>
        <p:nvSpPr>
          <p:cNvPr id="18" name="Freeform 42"/>
          <p:cNvSpPr>
            <a:spLocks/>
          </p:cNvSpPr>
          <p:nvPr/>
        </p:nvSpPr>
        <p:spPr bwMode="auto">
          <a:xfrm>
            <a:off x="1274762" y="3810000"/>
            <a:ext cx="1828800" cy="165100"/>
          </a:xfrm>
          <a:custGeom>
            <a:avLst/>
            <a:gdLst>
              <a:gd name="T0" fmla="*/ 1152 w 1152"/>
              <a:gd name="T1" fmla="*/ 48 h 104"/>
              <a:gd name="T2" fmla="*/ 576 w 1152"/>
              <a:gd name="T3" fmla="*/ 96 h 104"/>
              <a:gd name="T4" fmla="*/ 0 w 1152"/>
              <a:gd name="T5" fmla="*/ 0 h 104"/>
            </a:gdLst>
            <a:ahLst/>
            <a:cxnLst>
              <a:cxn ang="0">
                <a:pos x="T0" y="T1"/>
              </a:cxn>
              <a:cxn ang="0">
                <a:pos x="T2" y="T3"/>
              </a:cxn>
              <a:cxn ang="0">
                <a:pos x="T4" y="T5"/>
              </a:cxn>
            </a:cxnLst>
            <a:rect l="0" t="0" r="r" b="b"/>
            <a:pathLst>
              <a:path w="1152" h="104">
                <a:moveTo>
                  <a:pt x="1152" y="48"/>
                </a:moveTo>
                <a:cubicBezTo>
                  <a:pt x="960" y="76"/>
                  <a:pt x="768" y="104"/>
                  <a:pt x="576" y="96"/>
                </a:cubicBezTo>
                <a:cubicBezTo>
                  <a:pt x="384" y="88"/>
                  <a:pt x="192" y="44"/>
                  <a:pt x="0" y="0"/>
                </a:cubicBezTo>
              </a:path>
            </a:pathLst>
          </a:custGeom>
          <a:noFill/>
          <a:ln w="25400" cap="flat" cmpd="sng">
            <a:solidFill>
              <a:srgbClr val="000514"/>
            </a:solidFill>
            <a:prstDash val="solid"/>
            <a:round/>
            <a:headEnd type="none" w="med" len="med"/>
            <a:tailEnd type="triangle" w="med" len="me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43"/>
          <p:cNvSpPr txBox="1">
            <a:spLocks noChangeArrowheads="1"/>
          </p:cNvSpPr>
          <p:nvPr/>
        </p:nvSpPr>
        <p:spPr bwMode="auto">
          <a:xfrm>
            <a:off x="1541462" y="3962400"/>
            <a:ext cx="1058863"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01,10</a:t>
            </a:r>
          </a:p>
        </p:txBody>
      </p:sp>
      <p:sp>
        <p:nvSpPr>
          <p:cNvPr id="20" name="Freeform 44"/>
          <p:cNvSpPr>
            <a:spLocks/>
          </p:cNvSpPr>
          <p:nvPr/>
        </p:nvSpPr>
        <p:spPr bwMode="auto">
          <a:xfrm>
            <a:off x="3052762" y="4038600"/>
            <a:ext cx="927100" cy="457200"/>
          </a:xfrm>
          <a:custGeom>
            <a:avLst/>
            <a:gdLst>
              <a:gd name="T0" fmla="*/ 464 w 584"/>
              <a:gd name="T1" fmla="*/ 0 h 288"/>
              <a:gd name="T2" fmla="*/ 560 w 584"/>
              <a:gd name="T3" fmla="*/ 240 h 288"/>
              <a:gd name="T4" fmla="*/ 320 w 584"/>
              <a:gd name="T5" fmla="*/ 288 h 288"/>
              <a:gd name="T6" fmla="*/ 32 w 584"/>
              <a:gd name="T7" fmla="*/ 240 h 288"/>
              <a:gd name="T8" fmla="*/ 128 w 584"/>
              <a:gd name="T9" fmla="*/ 0 h 288"/>
            </a:gdLst>
            <a:ahLst/>
            <a:cxnLst>
              <a:cxn ang="0">
                <a:pos x="T0" y="T1"/>
              </a:cxn>
              <a:cxn ang="0">
                <a:pos x="T2" y="T3"/>
              </a:cxn>
              <a:cxn ang="0">
                <a:pos x="T4" y="T5"/>
              </a:cxn>
              <a:cxn ang="0">
                <a:pos x="T6" y="T7"/>
              </a:cxn>
              <a:cxn ang="0">
                <a:pos x="T8" y="T9"/>
              </a:cxn>
            </a:cxnLst>
            <a:rect l="0" t="0" r="r" b="b"/>
            <a:pathLst>
              <a:path w="584" h="288">
                <a:moveTo>
                  <a:pt x="464" y="0"/>
                </a:moveTo>
                <a:cubicBezTo>
                  <a:pt x="524" y="96"/>
                  <a:pt x="584" y="192"/>
                  <a:pt x="560" y="240"/>
                </a:cubicBezTo>
                <a:cubicBezTo>
                  <a:pt x="536" y="288"/>
                  <a:pt x="408" y="288"/>
                  <a:pt x="320" y="288"/>
                </a:cubicBezTo>
                <a:cubicBezTo>
                  <a:pt x="232" y="288"/>
                  <a:pt x="64" y="288"/>
                  <a:pt x="32" y="240"/>
                </a:cubicBezTo>
                <a:cubicBezTo>
                  <a:pt x="0" y="192"/>
                  <a:pt x="96" y="48"/>
                  <a:pt x="128" y="0"/>
                </a:cubicBezTo>
              </a:path>
            </a:pathLst>
          </a:custGeom>
          <a:noFill/>
          <a:ln w="25400" cap="flat" cmpd="sng">
            <a:solidFill>
              <a:srgbClr val="000514"/>
            </a:solidFill>
            <a:prstDash val="solid"/>
            <a:round/>
            <a:headEnd type="none" w="med" len="med"/>
            <a:tailEnd type="triangle" w="med" len="me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Text Box 45"/>
          <p:cNvSpPr txBox="1">
            <a:spLocks noChangeArrowheads="1"/>
          </p:cNvSpPr>
          <p:nvPr/>
        </p:nvSpPr>
        <p:spPr bwMode="auto">
          <a:xfrm>
            <a:off x="2959100" y="4495800"/>
            <a:ext cx="1058862"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i="1">
                <a:solidFill>
                  <a:srgbClr val="000514"/>
                </a:solidFill>
                <a:latin typeface="Comic Sans MS" panose="030F0702030302020204" pitchFamily="66" charset="0"/>
              </a:rPr>
              <a:t>00,11</a:t>
            </a:r>
          </a:p>
        </p:txBody>
      </p:sp>
    </p:spTree>
    <p:extLst>
      <p:ext uri="{BB962C8B-B14F-4D97-AF65-F5344CB8AC3E}">
        <p14:creationId xmlns:p14="http://schemas.microsoft.com/office/powerpoint/2010/main" val="41202638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State Diagram</a:t>
            </a:r>
            <a:endParaRPr lang="zh-CN" altLang="en-US" dirty="0"/>
          </a:p>
        </p:txBody>
      </p:sp>
      <p:pic>
        <p:nvPicPr>
          <p:cNvPr id="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05038"/>
            <a:ext cx="2736850" cy="230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13"/>
          <p:cNvPicPr>
            <a:picLocks noChangeAspect="1" noChangeArrowheads="1"/>
          </p:cNvPicPr>
          <p:nvPr/>
        </p:nvPicPr>
        <p:blipFill>
          <a:blip r:embed="rId4">
            <a:lum contrast="6000"/>
            <a:grayscl/>
            <a:extLst>
              <a:ext uri="{28A0092B-C50C-407E-A947-70E740481C1C}">
                <a14:useLocalDpi xmlns:a14="http://schemas.microsoft.com/office/drawing/2010/main" val="0"/>
              </a:ext>
            </a:extLst>
          </a:blip>
          <a:srcRect/>
          <a:stretch>
            <a:fillRect/>
          </a:stretch>
        </p:blipFill>
        <p:spPr bwMode="auto">
          <a:xfrm>
            <a:off x="3328988" y="1628775"/>
            <a:ext cx="5364162" cy="39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222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State Table</a:t>
            </a:r>
            <a:r>
              <a:rPr lang="zh-CN" altLang="en-US" dirty="0" smtClean="0"/>
              <a:t>（</a:t>
            </a:r>
            <a:r>
              <a:rPr lang="zh-CN" altLang="en-US" dirty="0" smtClean="0">
                <a:ea typeface="宋体" panose="02010600030101010101" pitchFamily="2" charset="-122"/>
              </a:rPr>
              <a:t>状态表）</a:t>
            </a:r>
            <a:endParaRPr lang="zh-CN" altLang="en-US" dirty="0"/>
          </a:p>
        </p:txBody>
      </p:sp>
      <p:sp>
        <p:nvSpPr>
          <p:cNvPr id="3" name="矩形 2"/>
          <p:cNvSpPr/>
          <p:nvPr/>
        </p:nvSpPr>
        <p:spPr>
          <a:xfrm>
            <a:off x="397157" y="1663020"/>
            <a:ext cx="4885759" cy="1384995"/>
          </a:xfrm>
          <a:prstGeom prst="rect">
            <a:avLst/>
          </a:prstGeom>
        </p:spPr>
        <p:txBody>
          <a:bodyPr wrap="square">
            <a:spAutoFit/>
          </a:bodyPr>
          <a:lstStyle/>
          <a:p>
            <a:r>
              <a:rPr lang="en-US" altLang="zh-CN" sz="2800" dirty="0" smtClean="0">
                <a:solidFill>
                  <a:srgbClr val="FF0000"/>
                </a:solidFill>
              </a:rPr>
              <a:t>Enumerates</a:t>
            </a:r>
            <a:r>
              <a:rPr lang="en-US" altLang="zh-CN" sz="2800" dirty="0" smtClean="0">
                <a:solidFill>
                  <a:srgbClr val="000514"/>
                </a:solidFill>
              </a:rPr>
              <a:t> the relationship between inputs, outputs, and states of the sequential circuit.</a:t>
            </a:r>
          </a:p>
        </p:txBody>
      </p:sp>
      <p:pic>
        <p:nvPicPr>
          <p:cNvPr id="4" name="Picture 5"/>
          <p:cNvPicPr>
            <a:picLocks noChangeAspect="1" noChangeArrowheads="1"/>
          </p:cNvPicPr>
          <p:nvPr/>
        </p:nvPicPr>
        <p:blipFill>
          <a:blip r:embed="rId3">
            <a:lum contrast="6000"/>
            <a:grayscl/>
            <a:extLst>
              <a:ext uri="{28A0092B-C50C-407E-A947-70E740481C1C}">
                <a14:useLocalDpi xmlns:a14="http://schemas.microsoft.com/office/drawing/2010/main" val="0"/>
              </a:ext>
            </a:extLst>
          </a:blip>
          <a:srcRect/>
          <a:stretch>
            <a:fillRect/>
          </a:stretch>
        </p:blipFill>
        <p:spPr bwMode="auto">
          <a:xfrm>
            <a:off x="1184275" y="3813175"/>
            <a:ext cx="6054725" cy="249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6"/>
          <p:cNvSpPr>
            <a:spLocks noChangeArrowheads="1"/>
          </p:cNvSpPr>
          <p:nvPr/>
        </p:nvSpPr>
        <p:spPr bwMode="auto">
          <a:xfrm>
            <a:off x="2840037" y="4965700"/>
            <a:ext cx="4032250" cy="215900"/>
          </a:xfrm>
          <a:prstGeom prst="rect">
            <a:avLst/>
          </a:prstGeom>
          <a:solidFill>
            <a:srgbClr val="FFFFFF"/>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7"/>
          <p:cNvSpPr>
            <a:spLocks noChangeArrowheads="1"/>
          </p:cNvSpPr>
          <p:nvPr/>
        </p:nvSpPr>
        <p:spPr bwMode="auto">
          <a:xfrm>
            <a:off x="2984500" y="5253037"/>
            <a:ext cx="4032250" cy="215900"/>
          </a:xfrm>
          <a:prstGeom prst="rect">
            <a:avLst/>
          </a:prstGeom>
          <a:solidFill>
            <a:srgbClr val="FFFFFF"/>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8"/>
          <p:cNvSpPr>
            <a:spLocks noChangeArrowheads="1"/>
          </p:cNvSpPr>
          <p:nvPr/>
        </p:nvSpPr>
        <p:spPr bwMode="auto">
          <a:xfrm>
            <a:off x="2840037" y="5541962"/>
            <a:ext cx="4032250" cy="574675"/>
          </a:xfrm>
          <a:prstGeom prst="rect">
            <a:avLst/>
          </a:prstGeom>
          <a:solidFill>
            <a:srgbClr val="FFFFFF"/>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9"/>
          <p:cNvSpPr>
            <a:spLocks noChangeArrowheads="1"/>
          </p:cNvSpPr>
          <p:nvPr/>
        </p:nvSpPr>
        <p:spPr bwMode="auto">
          <a:xfrm>
            <a:off x="3668712" y="3733800"/>
            <a:ext cx="1403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b="1" dirty="0">
                <a:effectLst>
                  <a:outerShdw blurRad="38100" dist="38100" dir="2700000" algn="tl">
                    <a:srgbClr val="C0C0C0"/>
                  </a:outerShdw>
                </a:effectLst>
                <a:latin typeface="Arial" panose="020B0604020202020204" pitchFamily="34" charset="0"/>
                <a:ea typeface="宋体" panose="02010600030101010101" pitchFamily="2" charset="-122"/>
              </a:rPr>
              <a:t>State Table</a:t>
            </a:r>
          </a:p>
        </p:txBody>
      </p:sp>
      <p:pic>
        <p:nvPicPr>
          <p:cNvPr id="9" name="Picture 4"/>
          <p:cNvPicPr>
            <a:picLocks noChangeAspect="1" noChangeArrowheads="1"/>
          </p:cNvPicPr>
          <p:nvPr/>
        </p:nvPicPr>
        <p:blipFill>
          <a:blip r:embed="rId4">
            <a:lum contrast="6000"/>
            <a:grayscl/>
            <a:extLst>
              <a:ext uri="{28A0092B-C50C-407E-A947-70E740481C1C}">
                <a14:useLocalDpi xmlns:a14="http://schemas.microsoft.com/office/drawing/2010/main" val="0"/>
              </a:ext>
            </a:extLst>
          </a:blip>
          <a:srcRect/>
          <a:stretch>
            <a:fillRect/>
          </a:stretch>
        </p:blipFill>
        <p:spPr bwMode="auto">
          <a:xfrm>
            <a:off x="5219700" y="1196975"/>
            <a:ext cx="3362325" cy="260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296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0" nodeType="clickEffect">
                                  <p:stCondLst>
                                    <p:cond delay="0"/>
                                  </p:stCondLst>
                                  <p:childTnLst>
                                    <p:animEffect transition="out" filter="checkerboard(across)">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State Table</a:t>
            </a:r>
            <a:endParaRPr lang="zh-CN" altLang="en-US" dirty="0"/>
          </a:p>
        </p:txBody>
      </p:sp>
      <p:graphicFrame>
        <p:nvGraphicFramePr>
          <p:cNvPr id="3" name="Object 4"/>
          <p:cNvGraphicFramePr>
            <a:graphicFrameLocks noChangeAspect="1"/>
          </p:cNvGraphicFramePr>
          <p:nvPr>
            <p:extLst>
              <p:ext uri="{D42A27DB-BD31-4B8C-83A1-F6EECF244321}">
                <p14:modId xmlns:p14="http://schemas.microsoft.com/office/powerpoint/2010/main" val="1010735247"/>
              </p:ext>
            </p:extLst>
          </p:nvPr>
        </p:nvGraphicFramePr>
        <p:xfrm>
          <a:off x="4621213" y="1143000"/>
          <a:ext cx="3976687" cy="5257800"/>
        </p:xfrm>
        <a:graphic>
          <a:graphicData uri="http://schemas.openxmlformats.org/presentationml/2006/ole">
            <mc:AlternateContent xmlns:mc="http://schemas.openxmlformats.org/markup-compatibility/2006">
              <mc:Choice xmlns:v="urn:schemas-microsoft-com:vml" Requires="v">
                <p:oleObj spid="_x0000_s108628" name="Visio" r:id="rId4" imgW="5539026" imgH="7322820" progId="Visio.Drawing.11">
                  <p:embed/>
                </p:oleObj>
              </mc:Choice>
              <mc:Fallback>
                <p:oleObj name="Visio" r:id="rId4" imgW="5539026" imgH="732282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1213" y="1143000"/>
                        <a:ext cx="3976687"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Picture 12"/>
          <p:cNvPicPr>
            <a:picLocks noChangeAspect="1" noChangeArrowheads="1"/>
          </p:cNvPicPr>
          <p:nvPr/>
        </p:nvPicPr>
        <p:blipFill>
          <a:blip r:embed="rId6">
            <a:lum contrast="6000"/>
            <a:grayscl/>
            <a:extLst>
              <a:ext uri="{28A0092B-C50C-407E-A947-70E740481C1C}">
                <a14:useLocalDpi xmlns:a14="http://schemas.microsoft.com/office/drawing/2010/main" val="0"/>
              </a:ext>
            </a:extLst>
          </a:blip>
          <a:srcRect/>
          <a:stretch>
            <a:fillRect/>
          </a:stretch>
        </p:blipFill>
        <p:spPr bwMode="auto">
          <a:xfrm>
            <a:off x="228600" y="2509837"/>
            <a:ext cx="4535488"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3"/>
          <p:cNvSpPr>
            <a:spLocks noChangeArrowheads="1"/>
          </p:cNvSpPr>
          <p:nvPr/>
        </p:nvSpPr>
        <p:spPr bwMode="auto">
          <a:xfrm>
            <a:off x="1812925" y="2359025"/>
            <a:ext cx="1403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effectLst>
                  <a:outerShdw blurRad="38100" dist="38100" dir="2700000" algn="tl">
                    <a:srgbClr val="C0C0C0"/>
                  </a:outerShdw>
                </a:effectLst>
              </a:rPr>
              <a:t>State Table</a:t>
            </a:r>
          </a:p>
        </p:txBody>
      </p:sp>
    </p:spTree>
    <p:extLst>
      <p:ext uri="{BB962C8B-B14F-4D97-AF65-F5344CB8AC3E}">
        <p14:creationId xmlns:p14="http://schemas.microsoft.com/office/powerpoint/2010/main" val="38461007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Transition Table(</a:t>
            </a:r>
            <a:r>
              <a:rPr lang="zh-CN" altLang="en-US" dirty="0" smtClean="0"/>
              <a:t>状态转换表</a:t>
            </a:r>
            <a:r>
              <a:rPr lang="en-US" altLang="zh-CN" dirty="0" smtClean="0"/>
              <a:t>)</a:t>
            </a:r>
            <a:endParaRPr lang="zh-CN" altLang="en-US" dirty="0"/>
          </a:p>
        </p:txBody>
      </p:sp>
      <p:sp>
        <p:nvSpPr>
          <p:cNvPr id="5" name="Text Box 4"/>
          <p:cNvSpPr txBox="1">
            <a:spLocks noChangeArrowheads="1"/>
          </p:cNvSpPr>
          <p:nvPr/>
        </p:nvSpPr>
        <p:spPr bwMode="auto">
          <a:xfrm>
            <a:off x="381000" y="1370013"/>
            <a:ext cx="5562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dirty="0"/>
              <a:t>Each state is assigned a </a:t>
            </a:r>
            <a:r>
              <a:rPr lang="en-US" altLang="zh-CN" sz="2800" dirty="0">
                <a:solidFill>
                  <a:srgbClr val="FF0000"/>
                </a:solidFill>
              </a:rPr>
              <a:t>unique</a:t>
            </a:r>
            <a:r>
              <a:rPr lang="en-US" altLang="zh-CN" sz="2800" dirty="0"/>
              <a:t> code.</a:t>
            </a:r>
          </a:p>
        </p:txBody>
      </p:sp>
      <p:pic>
        <p:nvPicPr>
          <p:cNvPr id="6" name="Picture 5"/>
          <p:cNvPicPr>
            <a:picLocks noChangeAspect="1" noChangeArrowheads="1"/>
          </p:cNvPicPr>
          <p:nvPr/>
        </p:nvPicPr>
        <p:blipFill>
          <a:blip r:embed="rId3">
            <a:lum contrast="6000"/>
            <a:grayscl/>
            <a:extLst>
              <a:ext uri="{28A0092B-C50C-407E-A947-70E740481C1C}">
                <a14:useLocalDpi xmlns:a14="http://schemas.microsoft.com/office/drawing/2010/main" val="0"/>
              </a:ext>
            </a:extLst>
          </a:blip>
          <a:srcRect/>
          <a:stretch>
            <a:fillRect/>
          </a:stretch>
        </p:blipFill>
        <p:spPr bwMode="auto">
          <a:xfrm>
            <a:off x="609600" y="1912938"/>
            <a:ext cx="4535487"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Group 76"/>
          <p:cNvGraphicFramePr>
            <a:graphicFrameLocks noGrp="1"/>
          </p:cNvGraphicFramePr>
          <p:nvPr>
            <p:extLst>
              <p:ext uri="{D42A27DB-BD31-4B8C-83A1-F6EECF244321}">
                <p14:modId xmlns:p14="http://schemas.microsoft.com/office/powerpoint/2010/main" val="3685584680"/>
              </p:ext>
            </p:extLst>
          </p:nvPr>
        </p:nvGraphicFramePr>
        <p:xfrm>
          <a:off x="5505450" y="1912938"/>
          <a:ext cx="2376487" cy="1992000"/>
        </p:xfrm>
        <a:graphic>
          <a:graphicData uri="http://schemas.openxmlformats.org/drawingml/2006/table">
            <a:tbl>
              <a:tblPr/>
              <a:tblGrid>
                <a:gridCol w="720725"/>
                <a:gridCol w="719137"/>
                <a:gridCol w="936625"/>
              </a:tblGrid>
              <a:tr h="377825">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F</a:t>
                      </a:r>
                      <a:r>
                        <a:rPr kumimoji="0" lang="en-US" altLang="zh-CN" sz="2000" b="0" i="0" u="none" strike="noStrike" cap="none" normalizeH="0" baseline="-25000" dirty="0" smtClean="0">
                          <a:ln>
                            <a:noFill/>
                          </a:ln>
                          <a:solidFill>
                            <a:schemeClr val="tx1"/>
                          </a:solidFill>
                          <a:effectLst/>
                          <a:latin typeface="Times New Roman" panose="02020603050405020304" pitchFamily="18" charset="0"/>
                          <a:ea typeface="宋体" panose="02010600030101010101" pitchFamily="2" charset="-122"/>
                        </a:rPr>
                        <a:t>A</a:t>
                      </a:r>
                    </a:p>
                  </a:txBody>
                  <a:tcPr marL="90000" marR="90000" marT="46800" marB="46800" anchor="ctr" anchorCtr="1" horzOverflow="overflow">
                    <a:lnL cap="flat">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F</a:t>
                      </a:r>
                      <a:r>
                        <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B</a:t>
                      </a:r>
                    </a:p>
                  </a:txBody>
                  <a:tcPr marL="90000" marR="90000" marT="46800" marB="46800" anchor="ctr" anchorCtr="1"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State</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7825">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90000" marR="90000" marT="46800" marB="46800" anchor="ctr" anchorCtr="1"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90000" marR="90000" marT="46800" marB="46800"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p>
                  </a:txBody>
                  <a:tcPr marL="90000" marR="90000" marT="46800" marB="46800" anchor="ctr" anchorCtr="1"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r>
              <a:tr h="376238">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90000" marR="90000" marT="46800" marB="46800" anchor="ctr" anchorCtr="1" horzOverflow="overflow">
                    <a:lnL cap="flat">
                      <a:noFill/>
                    </a:lnL>
                    <a:lnR>
                      <a:noFill/>
                    </a:lnR>
                    <a:lnT>
                      <a:noFill/>
                    </a:lnT>
                    <a:lnB>
                      <a:noFill/>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90000" marR="90000" marT="46800" marB="46800" anchor="ctr" anchorCtr="1" horzOverflow="overflow">
                    <a:lnL>
                      <a:noFill/>
                    </a:lnL>
                    <a:lnR>
                      <a:noFill/>
                    </a:lnR>
                    <a:lnT>
                      <a:noFill/>
                    </a:lnT>
                    <a:lnB>
                      <a:noFill/>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B</a:t>
                      </a:r>
                    </a:p>
                  </a:txBody>
                  <a:tcPr marL="90000" marR="90000" marT="46800" marB="46800" anchor="ctr" anchorCtr="1" horzOverflow="overflow">
                    <a:lnL>
                      <a:noFill/>
                    </a:lnL>
                    <a:lnR cap="flat">
                      <a:noFill/>
                    </a:lnR>
                    <a:lnT>
                      <a:noFill/>
                    </a:lnT>
                    <a:lnB>
                      <a:noFill/>
                    </a:lnB>
                    <a:lnTlToBr>
                      <a:noFill/>
                    </a:lnTlToBr>
                    <a:lnBlToTr>
                      <a:noFill/>
                    </a:lnBlToTr>
                    <a:noFill/>
                  </a:tcPr>
                </a:tc>
              </a:tr>
              <a:tr h="377825">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90000" marR="90000" marT="46800" marB="46800" anchor="ctr" anchorCtr="1" horzOverflow="overflow">
                    <a:lnL cap="flat">
                      <a:noFill/>
                    </a:lnL>
                    <a:lnR>
                      <a:noFill/>
                    </a:lnR>
                    <a:lnT>
                      <a:noFill/>
                    </a:lnT>
                    <a:lnB>
                      <a:noFill/>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marL="90000" marR="90000" marT="46800" marB="46800" anchor="ctr" anchorCtr="1" horzOverflow="overflow">
                    <a:lnL>
                      <a:noFill/>
                    </a:lnL>
                    <a:lnR>
                      <a:noFill/>
                    </a:lnR>
                    <a:lnT>
                      <a:noFill/>
                    </a:lnT>
                    <a:lnB>
                      <a:noFill/>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t>
                      </a:r>
                    </a:p>
                  </a:txBody>
                  <a:tcPr marL="90000" marR="90000" marT="46800" marB="46800" anchor="ctr" anchorCtr="1" horzOverflow="overflow">
                    <a:lnL>
                      <a:noFill/>
                    </a:lnL>
                    <a:lnR cap="flat">
                      <a:noFill/>
                    </a:lnR>
                    <a:lnT>
                      <a:noFill/>
                    </a:lnT>
                    <a:lnB>
                      <a:noFill/>
                    </a:lnB>
                    <a:lnTlToBr>
                      <a:noFill/>
                    </a:lnTlToBr>
                    <a:lnBlToTr>
                      <a:noFill/>
                    </a:lnBlToTr>
                    <a:noFill/>
                  </a:tcPr>
                </a:tc>
              </a:tr>
              <a:tr h="377825">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90000" marR="90000" marT="46800" marB="46800" anchor="ctr" anchorCtr="1"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marL="90000" marR="90000" marT="46800" marB="46800" anchor="ctr" anchorCtr="1"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a:t>
                      </a:r>
                    </a:p>
                  </a:txBody>
                  <a:tcPr marL="90000" marR="90000" marT="46800" marB="46800" anchor="ctr" anchorCtr="1" horzOverflow="overflow">
                    <a:lnL>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8" name="Picture 75"/>
          <p:cNvPicPr>
            <a:picLocks noChangeAspect="1" noChangeArrowheads="1"/>
          </p:cNvPicPr>
          <p:nvPr/>
        </p:nvPicPr>
        <p:blipFill>
          <a:blip r:embed="rId4">
            <a:lum contrast="6000"/>
            <a:grayscl/>
            <a:extLst>
              <a:ext uri="{28A0092B-C50C-407E-A947-70E740481C1C}">
                <a14:useLocalDpi xmlns:a14="http://schemas.microsoft.com/office/drawing/2010/main" val="0"/>
              </a:ext>
            </a:extLst>
          </a:blip>
          <a:srcRect/>
          <a:stretch>
            <a:fillRect/>
          </a:stretch>
        </p:blipFill>
        <p:spPr bwMode="auto">
          <a:xfrm>
            <a:off x="896937" y="4027488"/>
            <a:ext cx="6264275" cy="275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78"/>
          <p:cNvSpPr>
            <a:spLocks noChangeArrowheads="1"/>
          </p:cNvSpPr>
          <p:nvPr/>
        </p:nvSpPr>
        <p:spPr bwMode="auto">
          <a:xfrm>
            <a:off x="5578475" y="2344738"/>
            <a:ext cx="2159000" cy="360362"/>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79"/>
          <p:cNvSpPr>
            <a:spLocks noChangeArrowheads="1"/>
          </p:cNvSpPr>
          <p:nvPr/>
        </p:nvSpPr>
        <p:spPr bwMode="auto">
          <a:xfrm>
            <a:off x="1978025" y="2776538"/>
            <a:ext cx="287337"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80"/>
          <p:cNvSpPr>
            <a:spLocks noChangeArrowheads="1"/>
          </p:cNvSpPr>
          <p:nvPr/>
        </p:nvSpPr>
        <p:spPr bwMode="auto">
          <a:xfrm>
            <a:off x="1978025" y="3208338"/>
            <a:ext cx="287337"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81"/>
          <p:cNvSpPr>
            <a:spLocks noChangeArrowheads="1"/>
          </p:cNvSpPr>
          <p:nvPr/>
        </p:nvSpPr>
        <p:spPr bwMode="auto">
          <a:xfrm>
            <a:off x="1978025" y="3424238"/>
            <a:ext cx="287337"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82"/>
          <p:cNvSpPr>
            <a:spLocks noChangeArrowheads="1"/>
          </p:cNvSpPr>
          <p:nvPr/>
        </p:nvSpPr>
        <p:spPr bwMode="auto">
          <a:xfrm>
            <a:off x="2697162" y="2776538"/>
            <a:ext cx="287338"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83"/>
          <p:cNvSpPr>
            <a:spLocks noChangeArrowheads="1"/>
          </p:cNvSpPr>
          <p:nvPr/>
        </p:nvSpPr>
        <p:spPr bwMode="auto">
          <a:xfrm>
            <a:off x="3490912" y="3424238"/>
            <a:ext cx="287338"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84"/>
          <p:cNvSpPr>
            <a:spLocks noChangeArrowheads="1"/>
          </p:cNvSpPr>
          <p:nvPr/>
        </p:nvSpPr>
        <p:spPr bwMode="auto">
          <a:xfrm>
            <a:off x="1185862" y="2776538"/>
            <a:ext cx="287338"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85"/>
          <p:cNvSpPr>
            <a:spLocks noChangeArrowheads="1"/>
          </p:cNvSpPr>
          <p:nvPr/>
        </p:nvSpPr>
        <p:spPr bwMode="auto">
          <a:xfrm>
            <a:off x="1762125" y="5441950"/>
            <a:ext cx="647700"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86"/>
          <p:cNvSpPr>
            <a:spLocks noChangeArrowheads="1"/>
          </p:cNvSpPr>
          <p:nvPr/>
        </p:nvSpPr>
        <p:spPr bwMode="auto">
          <a:xfrm>
            <a:off x="2841625" y="5440363"/>
            <a:ext cx="503237" cy="217487"/>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87"/>
          <p:cNvSpPr>
            <a:spLocks noChangeArrowheads="1"/>
          </p:cNvSpPr>
          <p:nvPr/>
        </p:nvSpPr>
        <p:spPr bwMode="auto">
          <a:xfrm>
            <a:off x="2841625" y="6015038"/>
            <a:ext cx="503237" cy="217487"/>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Rectangle 88"/>
          <p:cNvSpPr>
            <a:spLocks noChangeArrowheads="1"/>
          </p:cNvSpPr>
          <p:nvPr/>
        </p:nvSpPr>
        <p:spPr bwMode="auto">
          <a:xfrm>
            <a:off x="2841625" y="6303963"/>
            <a:ext cx="503237" cy="217487"/>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89"/>
          <p:cNvSpPr>
            <a:spLocks noChangeArrowheads="1"/>
          </p:cNvSpPr>
          <p:nvPr/>
        </p:nvSpPr>
        <p:spPr bwMode="auto">
          <a:xfrm>
            <a:off x="3849687" y="5440363"/>
            <a:ext cx="503238" cy="217487"/>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90"/>
          <p:cNvSpPr>
            <a:spLocks noChangeArrowheads="1"/>
          </p:cNvSpPr>
          <p:nvPr/>
        </p:nvSpPr>
        <p:spPr bwMode="auto">
          <a:xfrm>
            <a:off x="4786312" y="6303963"/>
            <a:ext cx="503238" cy="217487"/>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Rectangle 91"/>
          <p:cNvSpPr>
            <a:spLocks noChangeArrowheads="1"/>
          </p:cNvSpPr>
          <p:nvPr/>
        </p:nvSpPr>
        <p:spPr bwMode="auto">
          <a:xfrm>
            <a:off x="5578475" y="3136900"/>
            <a:ext cx="2159000" cy="360363"/>
          </a:xfrm>
          <a:prstGeom prst="rect">
            <a:avLst/>
          </a:prstGeom>
          <a:solidFill>
            <a:srgbClr val="FF00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Rectangle 92"/>
          <p:cNvSpPr>
            <a:spLocks noChangeArrowheads="1"/>
          </p:cNvSpPr>
          <p:nvPr/>
        </p:nvSpPr>
        <p:spPr bwMode="auto">
          <a:xfrm>
            <a:off x="2697162" y="2992438"/>
            <a:ext cx="287338" cy="215900"/>
          </a:xfrm>
          <a:prstGeom prst="rect">
            <a:avLst/>
          </a:prstGeom>
          <a:solidFill>
            <a:srgbClr val="FF00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93"/>
          <p:cNvSpPr>
            <a:spLocks noChangeArrowheads="1"/>
          </p:cNvSpPr>
          <p:nvPr/>
        </p:nvSpPr>
        <p:spPr bwMode="auto">
          <a:xfrm>
            <a:off x="3489325" y="2992438"/>
            <a:ext cx="287337" cy="215900"/>
          </a:xfrm>
          <a:prstGeom prst="rect">
            <a:avLst/>
          </a:prstGeom>
          <a:solidFill>
            <a:srgbClr val="FF00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Rectangle 94"/>
          <p:cNvSpPr>
            <a:spLocks noChangeArrowheads="1"/>
          </p:cNvSpPr>
          <p:nvPr/>
        </p:nvSpPr>
        <p:spPr bwMode="auto">
          <a:xfrm>
            <a:off x="3490912" y="3208338"/>
            <a:ext cx="287338" cy="215900"/>
          </a:xfrm>
          <a:prstGeom prst="rect">
            <a:avLst/>
          </a:prstGeom>
          <a:solidFill>
            <a:srgbClr val="FF00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Rectangle 95"/>
          <p:cNvSpPr>
            <a:spLocks noChangeArrowheads="1"/>
          </p:cNvSpPr>
          <p:nvPr/>
        </p:nvSpPr>
        <p:spPr bwMode="auto">
          <a:xfrm>
            <a:off x="1185862" y="3208338"/>
            <a:ext cx="287338" cy="215900"/>
          </a:xfrm>
          <a:prstGeom prst="rect">
            <a:avLst/>
          </a:prstGeom>
          <a:solidFill>
            <a:srgbClr val="FF00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Rectangle 96"/>
          <p:cNvSpPr>
            <a:spLocks noChangeArrowheads="1"/>
          </p:cNvSpPr>
          <p:nvPr/>
        </p:nvSpPr>
        <p:spPr bwMode="auto">
          <a:xfrm>
            <a:off x="1762125" y="6016625"/>
            <a:ext cx="647700" cy="215900"/>
          </a:xfrm>
          <a:prstGeom prst="rect">
            <a:avLst/>
          </a:prstGeom>
          <a:solidFill>
            <a:srgbClr val="FF00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Rectangle 98"/>
          <p:cNvSpPr>
            <a:spLocks noChangeArrowheads="1"/>
          </p:cNvSpPr>
          <p:nvPr/>
        </p:nvSpPr>
        <p:spPr bwMode="auto">
          <a:xfrm>
            <a:off x="3849687" y="5727700"/>
            <a:ext cx="503238" cy="217488"/>
          </a:xfrm>
          <a:prstGeom prst="rect">
            <a:avLst/>
          </a:prstGeom>
          <a:solidFill>
            <a:srgbClr val="FF00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Rectangle 99"/>
          <p:cNvSpPr>
            <a:spLocks noChangeArrowheads="1"/>
          </p:cNvSpPr>
          <p:nvPr/>
        </p:nvSpPr>
        <p:spPr bwMode="auto">
          <a:xfrm>
            <a:off x="4786312" y="5729288"/>
            <a:ext cx="503238" cy="217487"/>
          </a:xfrm>
          <a:prstGeom prst="rect">
            <a:avLst/>
          </a:prstGeom>
          <a:solidFill>
            <a:srgbClr val="FF00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Rectangle 100"/>
          <p:cNvSpPr>
            <a:spLocks noChangeArrowheads="1"/>
          </p:cNvSpPr>
          <p:nvPr/>
        </p:nvSpPr>
        <p:spPr bwMode="auto">
          <a:xfrm>
            <a:off x="4786312" y="6015038"/>
            <a:ext cx="503238" cy="217487"/>
          </a:xfrm>
          <a:prstGeom prst="rect">
            <a:avLst/>
          </a:prstGeom>
          <a:solidFill>
            <a:srgbClr val="FF00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Rectangle 101"/>
          <p:cNvSpPr>
            <a:spLocks noChangeArrowheads="1"/>
          </p:cNvSpPr>
          <p:nvPr/>
        </p:nvSpPr>
        <p:spPr bwMode="auto">
          <a:xfrm>
            <a:off x="1978025" y="2416175"/>
            <a:ext cx="2879725" cy="28892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Rectangle 102"/>
          <p:cNvSpPr>
            <a:spLocks noChangeArrowheads="1"/>
          </p:cNvSpPr>
          <p:nvPr/>
        </p:nvSpPr>
        <p:spPr bwMode="auto">
          <a:xfrm>
            <a:off x="2697162" y="4576763"/>
            <a:ext cx="3816350" cy="72072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65891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linds(horizont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linds(horizontal)">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1" nodeType="clickEffect">
                                  <p:stCondLst>
                                    <p:cond delay="0"/>
                                  </p:stCondLst>
                                  <p:childTnLst>
                                    <p:animEffect transition="out" filter="wipe(down)">
                                      <p:cBhvr>
                                        <p:cTn id="26" dur="500"/>
                                        <p:tgtEl>
                                          <p:spTgt spid="32"/>
                                        </p:tgtEl>
                                      </p:cBhvr>
                                    </p:animEffect>
                                    <p:set>
                                      <p:cBhvr>
                                        <p:cTn id="27" dur="1" fill="hold">
                                          <p:stCondLst>
                                            <p:cond delay="499"/>
                                          </p:stCondLst>
                                        </p:cTn>
                                        <p:tgtEl>
                                          <p:spTgt spid="32"/>
                                        </p:tgtEl>
                                        <p:attrNameLst>
                                          <p:attrName>style.visibility</p:attrName>
                                        </p:attrNameLst>
                                      </p:cBhvr>
                                      <p:to>
                                        <p:strVal val="hidden"/>
                                      </p:to>
                                    </p:set>
                                  </p:childTnLst>
                                </p:cTn>
                              </p:par>
                              <p:par>
                                <p:cTn id="28" presetID="22" presetClass="exit" presetSubtype="4" fill="hold" grpId="1" nodeType="withEffect">
                                  <p:stCondLst>
                                    <p:cond delay="0"/>
                                  </p:stCondLst>
                                  <p:childTnLst>
                                    <p:animEffect transition="out" filter="wipe(down)">
                                      <p:cBhvr>
                                        <p:cTn id="29" dur="500"/>
                                        <p:tgtEl>
                                          <p:spTgt spid="31"/>
                                        </p:tgtEl>
                                      </p:cBhvr>
                                    </p:animEffect>
                                    <p:set>
                                      <p:cBhvr>
                                        <p:cTn id="30" dur="1" fill="hold">
                                          <p:stCondLst>
                                            <p:cond delay="499"/>
                                          </p:stCondLst>
                                        </p:cTn>
                                        <p:tgtEl>
                                          <p:spTgt spid="3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linds(horizontal)">
                                      <p:cBhvr>
                                        <p:cTn id="40" dur="500"/>
                                        <p:tgtEl>
                                          <p:spTgt spid="1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blinds(horizontal)">
                                      <p:cBhvr>
                                        <p:cTn id="43" dur="500"/>
                                        <p:tgtEl>
                                          <p:spTgt spid="11"/>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linds(horizontal)">
                                      <p:cBhvr>
                                        <p:cTn id="49" dur="500"/>
                                        <p:tgtEl>
                                          <p:spTgt spid="13"/>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linds(horizontal)">
                                      <p:cBhvr>
                                        <p:cTn id="52" dur="500"/>
                                        <p:tgtEl>
                                          <p:spTgt spid="14"/>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blinds(horizontal)">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blinds(horizontal)">
                                      <p:cBhvr>
                                        <p:cTn id="60" dur="500"/>
                                        <p:tgtEl>
                                          <p:spTgt spid="16"/>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blinds(horizontal)">
                                      <p:cBhvr>
                                        <p:cTn id="63" dur="500"/>
                                        <p:tgtEl>
                                          <p:spTgt spid="17"/>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blinds(horizontal)">
                                      <p:cBhvr>
                                        <p:cTn id="66" dur="500"/>
                                        <p:tgtEl>
                                          <p:spTgt spid="18"/>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blinds(horizontal)">
                                      <p:cBhvr>
                                        <p:cTn id="69" dur="500"/>
                                        <p:tgtEl>
                                          <p:spTgt spid="19"/>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linds(horizontal)">
                                      <p:cBhvr>
                                        <p:cTn id="72" dur="500"/>
                                        <p:tgtEl>
                                          <p:spTgt spid="20"/>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blinds(horizontal)">
                                      <p:cBhvr>
                                        <p:cTn id="80" dur="500"/>
                                        <p:tgtEl>
                                          <p:spTgt spid="22"/>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blinds(horizontal)">
                                      <p:cBhvr>
                                        <p:cTn id="85" dur="500"/>
                                        <p:tgtEl>
                                          <p:spTgt spid="23"/>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blinds(horizontal)">
                                      <p:cBhvr>
                                        <p:cTn id="88" dur="500"/>
                                        <p:tgtEl>
                                          <p:spTgt spid="24"/>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blinds(horizontal)">
                                      <p:cBhvr>
                                        <p:cTn id="91" dur="500"/>
                                        <p:tgtEl>
                                          <p:spTgt spid="25"/>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blinds(horizontal)">
                                      <p:cBhvr>
                                        <p:cTn id="94" dur="500"/>
                                        <p:tgtEl>
                                          <p:spTgt spid="26"/>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blinds(horizontal)">
                                      <p:cBhvr>
                                        <p:cTn id="99" dur="500"/>
                                        <p:tgtEl>
                                          <p:spTgt spid="27"/>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blinds(horizontal)">
                                      <p:cBhvr>
                                        <p:cTn id="102" dur="500"/>
                                        <p:tgtEl>
                                          <p:spTgt spid="28"/>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blinds(horizontal)">
                                      <p:cBhvr>
                                        <p:cTn id="105" dur="500"/>
                                        <p:tgtEl>
                                          <p:spTgt spid="29"/>
                                        </p:tgtEl>
                                      </p:cBhvr>
                                    </p:animEffect>
                                  </p:childTnLst>
                                </p:cTn>
                              </p:par>
                              <p:par>
                                <p:cTn id="106" presetID="3" presetClass="entr" presetSubtype="10" fill="hold" grpId="0" nodeType="with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blinds(horizontal)">
                                      <p:cBhvr>
                                        <p:cTn id="10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1" grpId="1" animBg="1"/>
      <p:bldP spid="32" grpId="0" animBg="1"/>
      <p:bldP spid="3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Transition Table</a:t>
            </a:r>
            <a:endParaRPr lang="zh-CN" altLang="en-US" dirty="0"/>
          </a:p>
        </p:txBody>
      </p:sp>
      <p:graphicFrame>
        <p:nvGraphicFramePr>
          <p:cNvPr id="3" name="Object 7"/>
          <p:cNvGraphicFramePr>
            <a:graphicFrameLocks noChangeAspect="1"/>
          </p:cNvGraphicFramePr>
          <p:nvPr>
            <p:extLst>
              <p:ext uri="{D42A27DB-BD31-4B8C-83A1-F6EECF244321}">
                <p14:modId xmlns:p14="http://schemas.microsoft.com/office/powerpoint/2010/main" val="2334911606"/>
              </p:ext>
            </p:extLst>
          </p:nvPr>
        </p:nvGraphicFramePr>
        <p:xfrm>
          <a:off x="4619625" y="1122362"/>
          <a:ext cx="4132262" cy="5461000"/>
        </p:xfrm>
        <a:graphic>
          <a:graphicData uri="http://schemas.openxmlformats.org/presentationml/2006/ole">
            <mc:AlternateContent xmlns:mc="http://schemas.openxmlformats.org/markup-compatibility/2006">
              <mc:Choice xmlns:v="urn:schemas-microsoft-com:vml" Requires="v">
                <p:oleObj spid="_x0000_s109650" name="Visio" r:id="rId3" imgW="5547598" imgH="7334726" progId="Visio.Drawing.11">
                  <p:embed/>
                </p:oleObj>
              </mc:Choice>
              <mc:Fallback>
                <p:oleObj name="Visio" r:id="rId3" imgW="5547598" imgH="733472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625" y="1122362"/>
                        <a:ext cx="4132262" cy="546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Picture 8"/>
          <p:cNvPicPr>
            <a:picLocks noChangeAspect="1" noChangeArrowheads="1"/>
          </p:cNvPicPr>
          <p:nvPr/>
        </p:nvPicPr>
        <p:blipFill>
          <a:blip r:embed="rId5">
            <a:lum contrast="6000"/>
            <a:grayscl/>
            <a:extLst>
              <a:ext uri="{28A0092B-C50C-407E-A947-70E740481C1C}">
                <a14:useLocalDpi xmlns:a14="http://schemas.microsoft.com/office/drawing/2010/main" val="0"/>
              </a:ext>
            </a:extLst>
          </a:blip>
          <a:srcRect l="5774" r="7899"/>
          <a:stretch>
            <a:fillRect/>
          </a:stretch>
        </p:blipFill>
        <p:spPr bwMode="auto">
          <a:xfrm>
            <a:off x="76200" y="2506662"/>
            <a:ext cx="4608512" cy="234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9"/>
          <p:cNvSpPr>
            <a:spLocks noChangeArrowheads="1"/>
          </p:cNvSpPr>
          <p:nvPr/>
        </p:nvSpPr>
        <p:spPr bwMode="auto">
          <a:xfrm>
            <a:off x="219075" y="2217737"/>
            <a:ext cx="4323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t>Transition Table for state machine M</a:t>
            </a:r>
            <a:r>
              <a:rPr lang="en-US" altLang="zh-CN" sz="2000" b="1" baseline="-25000" dirty="0"/>
              <a:t>1</a:t>
            </a:r>
          </a:p>
        </p:txBody>
      </p:sp>
      <p:sp>
        <p:nvSpPr>
          <p:cNvPr id="6" name="Rectangle 10"/>
          <p:cNvSpPr>
            <a:spLocks noChangeArrowheads="1"/>
          </p:cNvSpPr>
          <p:nvPr/>
        </p:nvSpPr>
        <p:spPr bwMode="auto">
          <a:xfrm>
            <a:off x="4572000" y="1027906"/>
            <a:ext cx="4323107"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t>Transition Table for state machine M</a:t>
            </a:r>
            <a:r>
              <a:rPr lang="en-US" altLang="zh-CN" sz="2000" b="1" baseline="-25000" dirty="0"/>
              <a:t>1</a:t>
            </a:r>
          </a:p>
        </p:txBody>
      </p:sp>
    </p:spTree>
    <p:extLst>
      <p:ext uri="{BB962C8B-B14F-4D97-AF65-F5344CB8AC3E}">
        <p14:creationId xmlns:p14="http://schemas.microsoft.com/office/powerpoint/2010/main" val="28227689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7"/>
            <a:ext cx="7886700" cy="1325563"/>
          </a:xfrm>
        </p:spPr>
        <p:txBody>
          <a:bodyPr/>
          <a:lstStyle/>
          <a:p>
            <a:r>
              <a:rPr lang="en-US" altLang="zh-CN" dirty="0" smtClean="0"/>
              <a:t>Excitation Table and Equations</a:t>
            </a:r>
            <a:br>
              <a:rPr lang="en-US" altLang="zh-CN" dirty="0" smtClean="0"/>
            </a:br>
            <a:r>
              <a:rPr lang="en-US" altLang="zh-CN" sz="2400" dirty="0" smtClean="0"/>
              <a:t>(</a:t>
            </a:r>
            <a:r>
              <a:rPr lang="zh-CN" altLang="en-US" sz="2400" dirty="0" smtClean="0">
                <a:ea typeface="宋体" panose="02010600030101010101" pitchFamily="2" charset="-122"/>
              </a:rPr>
              <a:t>激励表与激励函数</a:t>
            </a:r>
            <a:r>
              <a:rPr lang="en-US" altLang="zh-CN" sz="2400" dirty="0" smtClean="0"/>
              <a:t>)</a:t>
            </a:r>
            <a:endParaRPr lang="zh-CN" altLang="en-US" sz="2400" dirty="0"/>
          </a:p>
        </p:txBody>
      </p:sp>
      <p:sp>
        <p:nvSpPr>
          <p:cNvPr id="3" name="内容占位符 2"/>
          <p:cNvSpPr>
            <a:spLocks noGrp="1"/>
          </p:cNvSpPr>
          <p:nvPr>
            <p:ph idx="1"/>
          </p:nvPr>
        </p:nvSpPr>
        <p:spPr/>
        <p:txBody>
          <a:bodyPr/>
          <a:lstStyle/>
          <a:p>
            <a:r>
              <a:rPr lang="en-US" altLang="zh-CN" dirty="0" smtClean="0"/>
              <a:t>Choose the type of flip-flops to design the state machine.</a:t>
            </a:r>
          </a:p>
          <a:p>
            <a:pPr lvl="1"/>
            <a:r>
              <a:rPr lang="en-US" altLang="zh-CN" dirty="0"/>
              <a:t>D</a:t>
            </a:r>
            <a:endParaRPr lang="en-US" altLang="zh-CN" dirty="0" smtClean="0"/>
          </a:p>
          <a:p>
            <a:pPr lvl="1"/>
            <a:r>
              <a:rPr lang="en-US" altLang="zh-CN" dirty="0" smtClean="0"/>
              <a:t>JK</a:t>
            </a:r>
          </a:p>
          <a:p>
            <a:pPr lvl="1"/>
            <a:r>
              <a:rPr lang="en-US" altLang="zh-CN" dirty="0" smtClean="0"/>
              <a:t>SR</a:t>
            </a:r>
            <a:endParaRPr lang="zh-CN" altLang="en-US" dirty="0"/>
          </a:p>
        </p:txBody>
      </p:sp>
    </p:spTree>
    <p:extLst>
      <p:ext uri="{BB962C8B-B14F-4D97-AF65-F5344CB8AC3E}">
        <p14:creationId xmlns:p14="http://schemas.microsoft.com/office/powerpoint/2010/main" val="2770963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Excitation Table and Equations</a:t>
            </a:r>
            <a:endParaRPr lang="zh-CN" altLang="en-US" dirty="0"/>
          </a:p>
        </p:txBody>
      </p:sp>
      <p:sp>
        <p:nvSpPr>
          <p:cNvPr id="5" name="矩形 4"/>
          <p:cNvSpPr/>
          <p:nvPr/>
        </p:nvSpPr>
        <p:spPr>
          <a:xfrm>
            <a:off x="333375" y="1100465"/>
            <a:ext cx="8210550" cy="461665"/>
          </a:xfrm>
          <a:prstGeom prst="rect">
            <a:avLst/>
          </a:prstGeom>
        </p:spPr>
        <p:txBody>
          <a:bodyPr wrap="square">
            <a:spAutoFit/>
          </a:bodyPr>
          <a:lstStyle/>
          <a:p>
            <a:pPr>
              <a:spcBef>
                <a:spcPct val="50000"/>
              </a:spcBef>
              <a:buClr>
                <a:srgbClr val="669900"/>
              </a:buClr>
              <a:buFont typeface="Wingdings" panose="05000000000000000000" pitchFamily="2" charset="2"/>
              <a:buChar char="n"/>
            </a:pPr>
            <a:r>
              <a:rPr lang="en-US" altLang="zh-CN" b="1" dirty="0">
                <a:effectLst>
                  <a:outerShdw blurRad="38100" dist="38100" dir="2700000" algn="tl">
                    <a:srgbClr val="C0C0C0"/>
                  </a:outerShdw>
                </a:effectLst>
              </a:rPr>
              <a:t>D flip-flop used to realize circuit (</a:t>
            </a:r>
            <a:r>
              <a:rPr lang="en-US" altLang="zh-CN" b="1" dirty="0">
                <a:solidFill>
                  <a:srgbClr val="CC3300"/>
                </a:solidFill>
                <a:effectLst>
                  <a:outerShdw blurRad="38100" dist="38100" dir="2700000" algn="tl">
                    <a:srgbClr val="C0C0C0"/>
                  </a:outerShdw>
                </a:effectLst>
              </a:rPr>
              <a:t>two D flip-flops</a:t>
            </a:r>
            <a:r>
              <a:rPr lang="en-US" altLang="zh-CN" b="1" dirty="0">
                <a:effectLst>
                  <a:outerShdw blurRad="38100" dist="38100" dir="2700000" algn="tl">
                    <a:srgbClr val="C0C0C0"/>
                  </a:outerShdw>
                </a:effectLst>
              </a:rPr>
              <a:t>)</a:t>
            </a:r>
          </a:p>
        </p:txBody>
      </p:sp>
      <p:pic>
        <p:nvPicPr>
          <p:cNvPr id="6" name="Picture 5"/>
          <p:cNvPicPr>
            <a:picLocks noChangeAspect="1" noChangeArrowheads="1"/>
          </p:cNvPicPr>
          <p:nvPr/>
        </p:nvPicPr>
        <p:blipFill>
          <a:blip r:embed="rId3">
            <a:lum contrast="12000"/>
            <a:grayscl/>
            <a:extLst>
              <a:ext uri="{28A0092B-C50C-407E-A947-70E740481C1C}">
                <a14:useLocalDpi xmlns:a14="http://schemas.microsoft.com/office/drawing/2010/main" val="0"/>
              </a:ext>
            </a:extLst>
          </a:blip>
          <a:srcRect/>
          <a:stretch>
            <a:fillRect/>
          </a:stretch>
        </p:blipFill>
        <p:spPr bwMode="auto">
          <a:xfrm>
            <a:off x="685800" y="1851025"/>
            <a:ext cx="2879725"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4">
            <a:lum contrast="12000"/>
            <a:grayscl/>
            <a:extLst>
              <a:ext uri="{28A0092B-C50C-407E-A947-70E740481C1C}">
                <a14:useLocalDpi xmlns:a14="http://schemas.microsoft.com/office/drawing/2010/main" val="0"/>
              </a:ext>
            </a:extLst>
          </a:blip>
          <a:srcRect/>
          <a:stretch>
            <a:fillRect/>
          </a:stretch>
        </p:blipFill>
        <p:spPr bwMode="auto">
          <a:xfrm>
            <a:off x="3536950" y="4248150"/>
            <a:ext cx="5113337"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Object 8"/>
          <p:cNvGraphicFramePr>
            <a:graphicFrameLocks noChangeAspect="1"/>
          </p:cNvGraphicFramePr>
          <p:nvPr>
            <p:extLst>
              <p:ext uri="{D42A27DB-BD31-4B8C-83A1-F6EECF244321}">
                <p14:modId xmlns:p14="http://schemas.microsoft.com/office/powerpoint/2010/main" val="4279879903"/>
              </p:ext>
            </p:extLst>
          </p:nvPr>
        </p:nvGraphicFramePr>
        <p:xfrm>
          <a:off x="1125537" y="4319587"/>
          <a:ext cx="2376488" cy="1951038"/>
        </p:xfrm>
        <a:graphic>
          <a:graphicData uri="http://schemas.openxmlformats.org/presentationml/2006/ole">
            <mc:AlternateContent xmlns:mc="http://schemas.openxmlformats.org/markup-compatibility/2006">
              <mc:Choice xmlns:v="urn:schemas-microsoft-com:vml" Requires="v">
                <p:oleObj spid="_x0000_s110673" name="Visio" r:id="rId5" imgW="2206942" imgH="1785223" progId="Visio.Drawing.11">
                  <p:embed/>
                </p:oleObj>
              </mc:Choice>
              <mc:Fallback>
                <p:oleObj name="Visio" r:id="rId5" imgW="2206942" imgH="1785223"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5537" y="4319587"/>
                        <a:ext cx="2376488" cy="195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9"/>
          <p:cNvSpPr>
            <a:spLocks noChangeArrowheads="1"/>
          </p:cNvSpPr>
          <p:nvPr/>
        </p:nvSpPr>
        <p:spPr bwMode="auto">
          <a:xfrm>
            <a:off x="4042413" y="1506687"/>
            <a:ext cx="48836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smtClean="0">
                <a:ea typeface="宋体" panose="02010600030101010101" pitchFamily="2" charset="-122"/>
              </a:rPr>
              <a:t>Transition Table for state machine M</a:t>
            </a:r>
            <a:r>
              <a:rPr lang="en-US" altLang="zh-CN" baseline="-25000" dirty="0" smtClean="0">
                <a:ea typeface="宋体" panose="02010600030101010101" pitchFamily="2" charset="-122"/>
              </a:rPr>
              <a:t>1</a:t>
            </a:r>
          </a:p>
        </p:txBody>
      </p:sp>
      <p:sp>
        <p:nvSpPr>
          <p:cNvPr id="10" name="Rectangle 11"/>
          <p:cNvSpPr>
            <a:spLocks noChangeArrowheads="1"/>
          </p:cNvSpPr>
          <p:nvPr/>
        </p:nvSpPr>
        <p:spPr bwMode="auto">
          <a:xfrm>
            <a:off x="3429000" y="4032250"/>
            <a:ext cx="54777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smtClean="0">
                <a:ea typeface="宋体" panose="02010600030101010101" pitchFamily="2" charset="-122"/>
              </a:rPr>
              <a:t>state machine M</a:t>
            </a:r>
            <a:r>
              <a:rPr lang="en-US" altLang="zh-CN" sz="2000" baseline="-25000" dirty="0" smtClean="0">
                <a:ea typeface="宋体" panose="02010600030101010101" pitchFamily="2" charset="-122"/>
              </a:rPr>
              <a:t>1</a:t>
            </a:r>
            <a:r>
              <a:rPr lang="en-US" altLang="zh-CN" sz="2000" dirty="0" smtClean="0">
                <a:ea typeface="宋体" panose="02010600030101010101" pitchFamily="2" charset="-122"/>
              </a:rPr>
              <a:t> excitation table using D flip-flops</a:t>
            </a:r>
          </a:p>
        </p:txBody>
      </p:sp>
      <p:pic>
        <p:nvPicPr>
          <p:cNvPr id="11"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3825" y="1871662"/>
            <a:ext cx="4381500" cy="206692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3"/>
          <p:cNvSpPr>
            <a:spLocks noChangeArrowheads="1"/>
          </p:cNvSpPr>
          <p:nvPr/>
        </p:nvSpPr>
        <p:spPr bwMode="auto">
          <a:xfrm>
            <a:off x="5157787" y="2519362"/>
            <a:ext cx="2879725" cy="21748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14"/>
          <p:cNvSpPr>
            <a:spLocks noChangeArrowheads="1"/>
          </p:cNvSpPr>
          <p:nvPr/>
        </p:nvSpPr>
        <p:spPr bwMode="auto">
          <a:xfrm>
            <a:off x="5157787" y="4968875"/>
            <a:ext cx="3168650" cy="287337"/>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15"/>
          <p:cNvSpPr>
            <a:spLocks noChangeArrowheads="1"/>
          </p:cNvSpPr>
          <p:nvPr/>
        </p:nvSpPr>
        <p:spPr bwMode="auto">
          <a:xfrm>
            <a:off x="1198562" y="5040312"/>
            <a:ext cx="2232025" cy="287338"/>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6"/>
          <p:cNvSpPr>
            <a:spLocks noChangeArrowheads="1"/>
          </p:cNvSpPr>
          <p:nvPr/>
        </p:nvSpPr>
        <p:spPr bwMode="auto">
          <a:xfrm>
            <a:off x="4365625" y="2879725"/>
            <a:ext cx="217487"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17"/>
          <p:cNvSpPr>
            <a:spLocks noChangeArrowheads="1"/>
          </p:cNvSpPr>
          <p:nvPr/>
        </p:nvSpPr>
        <p:spPr bwMode="auto">
          <a:xfrm>
            <a:off x="5230812" y="2879725"/>
            <a:ext cx="217488"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18"/>
          <p:cNvSpPr>
            <a:spLocks noChangeArrowheads="1"/>
          </p:cNvSpPr>
          <p:nvPr/>
        </p:nvSpPr>
        <p:spPr bwMode="auto">
          <a:xfrm>
            <a:off x="6022975" y="2879725"/>
            <a:ext cx="217487"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9"/>
          <p:cNvSpPr>
            <a:spLocks noChangeArrowheads="1"/>
          </p:cNvSpPr>
          <p:nvPr/>
        </p:nvSpPr>
        <p:spPr bwMode="auto">
          <a:xfrm>
            <a:off x="6815137" y="2879725"/>
            <a:ext cx="217488"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Rectangle 20"/>
          <p:cNvSpPr>
            <a:spLocks noChangeArrowheads="1"/>
          </p:cNvSpPr>
          <p:nvPr/>
        </p:nvSpPr>
        <p:spPr bwMode="auto">
          <a:xfrm>
            <a:off x="7534275" y="2879725"/>
            <a:ext cx="217487"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21"/>
          <p:cNvSpPr>
            <a:spLocks noChangeArrowheads="1"/>
          </p:cNvSpPr>
          <p:nvPr/>
        </p:nvSpPr>
        <p:spPr bwMode="auto">
          <a:xfrm>
            <a:off x="4365625" y="3095625"/>
            <a:ext cx="217487"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22"/>
          <p:cNvSpPr>
            <a:spLocks noChangeArrowheads="1"/>
          </p:cNvSpPr>
          <p:nvPr/>
        </p:nvSpPr>
        <p:spPr bwMode="auto">
          <a:xfrm>
            <a:off x="5230812" y="3095625"/>
            <a:ext cx="217488"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Rectangle 23"/>
          <p:cNvSpPr>
            <a:spLocks noChangeArrowheads="1"/>
          </p:cNvSpPr>
          <p:nvPr/>
        </p:nvSpPr>
        <p:spPr bwMode="auto">
          <a:xfrm>
            <a:off x="7532687" y="3095625"/>
            <a:ext cx="217488"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Rectangle 24"/>
          <p:cNvSpPr>
            <a:spLocks noChangeArrowheads="1"/>
          </p:cNvSpPr>
          <p:nvPr/>
        </p:nvSpPr>
        <p:spPr bwMode="auto">
          <a:xfrm>
            <a:off x="4654550" y="2879725"/>
            <a:ext cx="217487"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25"/>
          <p:cNvSpPr>
            <a:spLocks noChangeArrowheads="1"/>
          </p:cNvSpPr>
          <p:nvPr/>
        </p:nvSpPr>
        <p:spPr bwMode="auto">
          <a:xfrm>
            <a:off x="5446712" y="2879725"/>
            <a:ext cx="217488"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Rectangle 26"/>
          <p:cNvSpPr>
            <a:spLocks noChangeArrowheads="1"/>
          </p:cNvSpPr>
          <p:nvPr/>
        </p:nvSpPr>
        <p:spPr bwMode="auto">
          <a:xfrm>
            <a:off x="6237287" y="2879725"/>
            <a:ext cx="217488"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Rectangle 28"/>
          <p:cNvSpPr>
            <a:spLocks noChangeArrowheads="1"/>
          </p:cNvSpPr>
          <p:nvPr/>
        </p:nvSpPr>
        <p:spPr bwMode="auto">
          <a:xfrm>
            <a:off x="4654550" y="3527425"/>
            <a:ext cx="217487"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Rectangle 29"/>
          <p:cNvSpPr>
            <a:spLocks noChangeArrowheads="1"/>
          </p:cNvSpPr>
          <p:nvPr/>
        </p:nvSpPr>
        <p:spPr bwMode="auto">
          <a:xfrm>
            <a:off x="5445125" y="3529012"/>
            <a:ext cx="217487"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Rectangle 30"/>
          <p:cNvSpPr>
            <a:spLocks noChangeArrowheads="1"/>
          </p:cNvSpPr>
          <p:nvPr/>
        </p:nvSpPr>
        <p:spPr bwMode="auto">
          <a:xfrm>
            <a:off x="6237287" y="3529012"/>
            <a:ext cx="217488"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Rectangle 31"/>
          <p:cNvSpPr>
            <a:spLocks noChangeArrowheads="1"/>
          </p:cNvSpPr>
          <p:nvPr/>
        </p:nvSpPr>
        <p:spPr bwMode="auto">
          <a:xfrm>
            <a:off x="7029450" y="3529012"/>
            <a:ext cx="217487"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Rectangle 32"/>
          <p:cNvSpPr>
            <a:spLocks noChangeArrowheads="1"/>
          </p:cNvSpPr>
          <p:nvPr/>
        </p:nvSpPr>
        <p:spPr bwMode="auto">
          <a:xfrm>
            <a:off x="7748587" y="3529012"/>
            <a:ext cx="217488"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Rectangle 34"/>
          <p:cNvSpPr>
            <a:spLocks noChangeArrowheads="1"/>
          </p:cNvSpPr>
          <p:nvPr/>
        </p:nvSpPr>
        <p:spPr bwMode="auto">
          <a:xfrm>
            <a:off x="5230812" y="5399087"/>
            <a:ext cx="217488"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Rectangle 35"/>
          <p:cNvSpPr>
            <a:spLocks noChangeArrowheads="1"/>
          </p:cNvSpPr>
          <p:nvPr/>
        </p:nvSpPr>
        <p:spPr bwMode="auto">
          <a:xfrm>
            <a:off x="6022975" y="5399087"/>
            <a:ext cx="217487"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Rectangle 36"/>
          <p:cNvSpPr>
            <a:spLocks noChangeArrowheads="1"/>
          </p:cNvSpPr>
          <p:nvPr/>
        </p:nvSpPr>
        <p:spPr bwMode="auto">
          <a:xfrm>
            <a:off x="6884987" y="5399087"/>
            <a:ext cx="217488"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Rectangle 37"/>
          <p:cNvSpPr>
            <a:spLocks noChangeArrowheads="1"/>
          </p:cNvSpPr>
          <p:nvPr/>
        </p:nvSpPr>
        <p:spPr bwMode="auto">
          <a:xfrm>
            <a:off x="7748587" y="5399087"/>
            <a:ext cx="217488"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Rectangle 38"/>
          <p:cNvSpPr>
            <a:spLocks noChangeArrowheads="1"/>
          </p:cNvSpPr>
          <p:nvPr/>
        </p:nvSpPr>
        <p:spPr bwMode="auto">
          <a:xfrm>
            <a:off x="5230812" y="5614987"/>
            <a:ext cx="217488"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Rectangle 39"/>
          <p:cNvSpPr>
            <a:spLocks noChangeArrowheads="1"/>
          </p:cNvSpPr>
          <p:nvPr/>
        </p:nvSpPr>
        <p:spPr bwMode="auto">
          <a:xfrm>
            <a:off x="7747000" y="5614987"/>
            <a:ext cx="217487"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Rectangle 40"/>
          <p:cNvSpPr>
            <a:spLocks noChangeArrowheads="1"/>
          </p:cNvSpPr>
          <p:nvPr/>
        </p:nvSpPr>
        <p:spPr bwMode="auto">
          <a:xfrm>
            <a:off x="5446712" y="5399087"/>
            <a:ext cx="217488"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41"/>
          <p:cNvSpPr>
            <a:spLocks noChangeArrowheads="1"/>
          </p:cNvSpPr>
          <p:nvPr/>
        </p:nvSpPr>
        <p:spPr bwMode="auto">
          <a:xfrm>
            <a:off x="6237287" y="5399087"/>
            <a:ext cx="217488"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Rectangle 42"/>
          <p:cNvSpPr>
            <a:spLocks noChangeArrowheads="1"/>
          </p:cNvSpPr>
          <p:nvPr/>
        </p:nvSpPr>
        <p:spPr bwMode="auto">
          <a:xfrm>
            <a:off x="5445125" y="6048375"/>
            <a:ext cx="217487"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Rectangle 43"/>
          <p:cNvSpPr>
            <a:spLocks noChangeArrowheads="1"/>
          </p:cNvSpPr>
          <p:nvPr/>
        </p:nvSpPr>
        <p:spPr bwMode="auto">
          <a:xfrm>
            <a:off x="6237287" y="6048375"/>
            <a:ext cx="217488"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44"/>
          <p:cNvSpPr>
            <a:spLocks noChangeArrowheads="1"/>
          </p:cNvSpPr>
          <p:nvPr/>
        </p:nvSpPr>
        <p:spPr bwMode="auto">
          <a:xfrm>
            <a:off x="7100887" y="6048375"/>
            <a:ext cx="217488"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Rectangle 45"/>
          <p:cNvSpPr>
            <a:spLocks noChangeArrowheads="1"/>
          </p:cNvSpPr>
          <p:nvPr/>
        </p:nvSpPr>
        <p:spPr bwMode="auto">
          <a:xfrm>
            <a:off x="7964487" y="6048375"/>
            <a:ext cx="217488" cy="215900"/>
          </a:xfrm>
          <a:prstGeom prst="rect">
            <a:avLst/>
          </a:prstGeom>
          <a:solidFill>
            <a:schemeClr val="accent1">
              <a:alpha val="2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46"/>
          <p:cNvSpPr>
            <a:spLocks noChangeArrowheads="1"/>
          </p:cNvSpPr>
          <p:nvPr/>
        </p:nvSpPr>
        <p:spPr bwMode="auto">
          <a:xfrm>
            <a:off x="1198562" y="5327650"/>
            <a:ext cx="2232025" cy="287337"/>
          </a:xfrm>
          <a:prstGeom prst="rect">
            <a:avLst/>
          </a:prstGeom>
          <a:solidFill>
            <a:srgbClr val="FF00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Rectangle 47"/>
          <p:cNvSpPr>
            <a:spLocks noChangeArrowheads="1"/>
          </p:cNvSpPr>
          <p:nvPr/>
        </p:nvSpPr>
        <p:spPr bwMode="auto">
          <a:xfrm>
            <a:off x="4365625" y="3095625"/>
            <a:ext cx="217487" cy="215900"/>
          </a:xfrm>
          <a:prstGeom prst="rect">
            <a:avLst/>
          </a:prstGeom>
          <a:solidFill>
            <a:srgbClr val="FF00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Rectangle 48"/>
          <p:cNvSpPr>
            <a:spLocks noChangeArrowheads="1"/>
          </p:cNvSpPr>
          <p:nvPr/>
        </p:nvSpPr>
        <p:spPr bwMode="auto">
          <a:xfrm>
            <a:off x="6021387" y="3095625"/>
            <a:ext cx="217488" cy="215900"/>
          </a:xfrm>
          <a:prstGeom prst="rect">
            <a:avLst/>
          </a:prstGeom>
          <a:solidFill>
            <a:srgbClr val="FF00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Rectangle 49"/>
          <p:cNvSpPr>
            <a:spLocks noChangeArrowheads="1"/>
          </p:cNvSpPr>
          <p:nvPr/>
        </p:nvSpPr>
        <p:spPr bwMode="auto">
          <a:xfrm>
            <a:off x="6813550" y="3095625"/>
            <a:ext cx="217487" cy="215900"/>
          </a:xfrm>
          <a:prstGeom prst="rect">
            <a:avLst/>
          </a:prstGeom>
          <a:solidFill>
            <a:srgbClr val="FF00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Rectangle 50"/>
          <p:cNvSpPr>
            <a:spLocks noChangeArrowheads="1"/>
          </p:cNvSpPr>
          <p:nvPr/>
        </p:nvSpPr>
        <p:spPr bwMode="auto">
          <a:xfrm>
            <a:off x="4654550" y="2879725"/>
            <a:ext cx="217487" cy="215900"/>
          </a:xfrm>
          <a:prstGeom prst="rect">
            <a:avLst/>
          </a:prstGeom>
          <a:solidFill>
            <a:srgbClr val="FF00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Rectangle 51"/>
          <p:cNvSpPr>
            <a:spLocks noChangeArrowheads="1"/>
          </p:cNvSpPr>
          <p:nvPr/>
        </p:nvSpPr>
        <p:spPr bwMode="auto">
          <a:xfrm>
            <a:off x="7029450" y="2879725"/>
            <a:ext cx="217487" cy="215900"/>
          </a:xfrm>
          <a:prstGeom prst="rect">
            <a:avLst/>
          </a:prstGeom>
          <a:solidFill>
            <a:srgbClr val="FF00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Rectangle 52"/>
          <p:cNvSpPr>
            <a:spLocks noChangeArrowheads="1"/>
          </p:cNvSpPr>
          <p:nvPr/>
        </p:nvSpPr>
        <p:spPr bwMode="auto">
          <a:xfrm>
            <a:off x="7748587" y="2879725"/>
            <a:ext cx="217488" cy="215900"/>
          </a:xfrm>
          <a:prstGeom prst="rect">
            <a:avLst/>
          </a:prstGeom>
          <a:solidFill>
            <a:srgbClr val="FF00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Rectangle 55"/>
          <p:cNvSpPr>
            <a:spLocks noChangeArrowheads="1"/>
          </p:cNvSpPr>
          <p:nvPr/>
        </p:nvSpPr>
        <p:spPr bwMode="auto">
          <a:xfrm>
            <a:off x="6021387" y="5616575"/>
            <a:ext cx="217488" cy="215900"/>
          </a:xfrm>
          <a:prstGeom prst="rect">
            <a:avLst/>
          </a:prstGeom>
          <a:solidFill>
            <a:srgbClr val="FF00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Rectangle 56"/>
          <p:cNvSpPr>
            <a:spLocks noChangeArrowheads="1"/>
          </p:cNvSpPr>
          <p:nvPr/>
        </p:nvSpPr>
        <p:spPr bwMode="auto">
          <a:xfrm>
            <a:off x="6884987" y="5616575"/>
            <a:ext cx="217488" cy="215900"/>
          </a:xfrm>
          <a:prstGeom prst="rect">
            <a:avLst/>
          </a:prstGeom>
          <a:solidFill>
            <a:srgbClr val="FF00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Rectangle 57"/>
          <p:cNvSpPr>
            <a:spLocks noChangeArrowheads="1"/>
          </p:cNvSpPr>
          <p:nvPr/>
        </p:nvSpPr>
        <p:spPr bwMode="auto">
          <a:xfrm>
            <a:off x="7100887" y="5400675"/>
            <a:ext cx="217488" cy="215900"/>
          </a:xfrm>
          <a:prstGeom prst="rect">
            <a:avLst/>
          </a:prstGeom>
          <a:solidFill>
            <a:srgbClr val="FF00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Rectangle 58"/>
          <p:cNvSpPr>
            <a:spLocks noChangeArrowheads="1"/>
          </p:cNvSpPr>
          <p:nvPr/>
        </p:nvSpPr>
        <p:spPr bwMode="auto">
          <a:xfrm>
            <a:off x="7964487" y="5400675"/>
            <a:ext cx="217488" cy="215900"/>
          </a:xfrm>
          <a:prstGeom prst="rect">
            <a:avLst/>
          </a:prstGeom>
          <a:solidFill>
            <a:srgbClr val="FF00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Rectangle 59"/>
          <p:cNvSpPr>
            <a:spLocks noChangeArrowheads="1"/>
          </p:cNvSpPr>
          <p:nvPr/>
        </p:nvSpPr>
        <p:spPr bwMode="auto">
          <a:xfrm>
            <a:off x="1198562" y="5616575"/>
            <a:ext cx="2232025" cy="287337"/>
          </a:xfrm>
          <a:prstGeom prst="rect">
            <a:avLst/>
          </a:prstGeom>
          <a:solidFill>
            <a:srgbClr val="FF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Rectangle 61"/>
          <p:cNvSpPr>
            <a:spLocks noChangeArrowheads="1"/>
          </p:cNvSpPr>
          <p:nvPr/>
        </p:nvSpPr>
        <p:spPr bwMode="auto">
          <a:xfrm>
            <a:off x="4654550" y="3311525"/>
            <a:ext cx="217487" cy="215900"/>
          </a:xfrm>
          <a:prstGeom prst="rect">
            <a:avLst/>
          </a:prstGeom>
          <a:solidFill>
            <a:srgbClr val="FF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Rectangle 62"/>
          <p:cNvSpPr>
            <a:spLocks noChangeArrowheads="1"/>
          </p:cNvSpPr>
          <p:nvPr/>
        </p:nvSpPr>
        <p:spPr bwMode="auto">
          <a:xfrm>
            <a:off x="5445125" y="3311525"/>
            <a:ext cx="217487" cy="215900"/>
          </a:xfrm>
          <a:prstGeom prst="rect">
            <a:avLst/>
          </a:prstGeom>
          <a:solidFill>
            <a:srgbClr val="FF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Rectangle 63"/>
          <p:cNvSpPr>
            <a:spLocks noChangeArrowheads="1"/>
          </p:cNvSpPr>
          <p:nvPr/>
        </p:nvSpPr>
        <p:spPr bwMode="auto">
          <a:xfrm>
            <a:off x="6238875" y="3311525"/>
            <a:ext cx="217487" cy="215900"/>
          </a:xfrm>
          <a:prstGeom prst="rect">
            <a:avLst/>
          </a:prstGeom>
          <a:solidFill>
            <a:srgbClr val="FF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Rectangle 64"/>
          <p:cNvSpPr>
            <a:spLocks noChangeArrowheads="1"/>
          </p:cNvSpPr>
          <p:nvPr/>
        </p:nvSpPr>
        <p:spPr bwMode="auto">
          <a:xfrm>
            <a:off x="5230812" y="3529012"/>
            <a:ext cx="217488" cy="215900"/>
          </a:xfrm>
          <a:prstGeom prst="rect">
            <a:avLst/>
          </a:prstGeom>
          <a:solidFill>
            <a:srgbClr val="FF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Rectangle 65"/>
          <p:cNvSpPr>
            <a:spLocks noChangeArrowheads="1"/>
          </p:cNvSpPr>
          <p:nvPr/>
        </p:nvSpPr>
        <p:spPr bwMode="auto">
          <a:xfrm>
            <a:off x="6813550" y="3527425"/>
            <a:ext cx="217487" cy="215900"/>
          </a:xfrm>
          <a:prstGeom prst="rect">
            <a:avLst/>
          </a:prstGeom>
          <a:solidFill>
            <a:srgbClr val="FF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Rectangle 66"/>
          <p:cNvSpPr>
            <a:spLocks noChangeArrowheads="1"/>
          </p:cNvSpPr>
          <p:nvPr/>
        </p:nvSpPr>
        <p:spPr bwMode="auto">
          <a:xfrm>
            <a:off x="4365625" y="3527425"/>
            <a:ext cx="217487" cy="215900"/>
          </a:xfrm>
          <a:prstGeom prst="rect">
            <a:avLst/>
          </a:prstGeom>
          <a:solidFill>
            <a:srgbClr val="FF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Rectangle 67"/>
          <p:cNvSpPr>
            <a:spLocks noChangeArrowheads="1"/>
          </p:cNvSpPr>
          <p:nvPr/>
        </p:nvSpPr>
        <p:spPr bwMode="auto">
          <a:xfrm>
            <a:off x="5446712" y="5832475"/>
            <a:ext cx="217488" cy="215900"/>
          </a:xfrm>
          <a:prstGeom prst="rect">
            <a:avLst/>
          </a:prstGeom>
          <a:solidFill>
            <a:srgbClr val="FF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Rectangle 68"/>
          <p:cNvSpPr>
            <a:spLocks noChangeArrowheads="1"/>
          </p:cNvSpPr>
          <p:nvPr/>
        </p:nvSpPr>
        <p:spPr bwMode="auto">
          <a:xfrm>
            <a:off x="5230812" y="6048375"/>
            <a:ext cx="217488" cy="215900"/>
          </a:xfrm>
          <a:prstGeom prst="rect">
            <a:avLst/>
          </a:prstGeom>
          <a:solidFill>
            <a:srgbClr val="FF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Rectangle 69"/>
          <p:cNvSpPr>
            <a:spLocks noChangeArrowheads="1"/>
          </p:cNvSpPr>
          <p:nvPr/>
        </p:nvSpPr>
        <p:spPr bwMode="auto">
          <a:xfrm>
            <a:off x="6237287" y="5832475"/>
            <a:ext cx="217488" cy="215900"/>
          </a:xfrm>
          <a:prstGeom prst="rect">
            <a:avLst/>
          </a:prstGeom>
          <a:solidFill>
            <a:srgbClr val="FF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Rectangle 70"/>
          <p:cNvSpPr>
            <a:spLocks noChangeArrowheads="1"/>
          </p:cNvSpPr>
          <p:nvPr/>
        </p:nvSpPr>
        <p:spPr bwMode="auto">
          <a:xfrm>
            <a:off x="6886575" y="6048375"/>
            <a:ext cx="217487" cy="215900"/>
          </a:xfrm>
          <a:prstGeom prst="rect">
            <a:avLst/>
          </a:prstGeom>
          <a:solidFill>
            <a:srgbClr val="FF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Rectangle 71"/>
          <p:cNvSpPr>
            <a:spLocks noChangeArrowheads="1"/>
          </p:cNvSpPr>
          <p:nvPr/>
        </p:nvSpPr>
        <p:spPr bwMode="auto">
          <a:xfrm>
            <a:off x="1198562" y="5905500"/>
            <a:ext cx="2232025" cy="287337"/>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Rectangle 72"/>
          <p:cNvSpPr>
            <a:spLocks noChangeArrowheads="1"/>
          </p:cNvSpPr>
          <p:nvPr/>
        </p:nvSpPr>
        <p:spPr bwMode="auto">
          <a:xfrm>
            <a:off x="4652962" y="3095625"/>
            <a:ext cx="217488"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Rectangle 73"/>
          <p:cNvSpPr>
            <a:spLocks noChangeArrowheads="1"/>
          </p:cNvSpPr>
          <p:nvPr/>
        </p:nvSpPr>
        <p:spPr bwMode="auto">
          <a:xfrm>
            <a:off x="5446712" y="3095625"/>
            <a:ext cx="217488"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Rectangle 74"/>
          <p:cNvSpPr>
            <a:spLocks noChangeArrowheads="1"/>
          </p:cNvSpPr>
          <p:nvPr/>
        </p:nvSpPr>
        <p:spPr bwMode="auto">
          <a:xfrm>
            <a:off x="6237287" y="3095625"/>
            <a:ext cx="217488"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Rectangle 75"/>
          <p:cNvSpPr>
            <a:spLocks noChangeArrowheads="1"/>
          </p:cNvSpPr>
          <p:nvPr/>
        </p:nvSpPr>
        <p:spPr bwMode="auto">
          <a:xfrm>
            <a:off x="7029450" y="3095625"/>
            <a:ext cx="217487"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Rectangle 76"/>
          <p:cNvSpPr>
            <a:spLocks noChangeArrowheads="1"/>
          </p:cNvSpPr>
          <p:nvPr/>
        </p:nvSpPr>
        <p:spPr bwMode="auto">
          <a:xfrm>
            <a:off x="7750175" y="3095625"/>
            <a:ext cx="217487"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Rectangle 77"/>
          <p:cNvSpPr>
            <a:spLocks noChangeArrowheads="1"/>
          </p:cNvSpPr>
          <p:nvPr/>
        </p:nvSpPr>
        <p:spPr bwMode="auto">
          <a:xfrm>
            <a:off x="4365625" y="3311525"/>
            <a:ext cx="217487"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Rectangle 78"/>
          <p:cNvSpPr>
            <a:spLocks noChangeArrowheads="1"/>
          </p:cNvSpPr>
          <p:nvPr/>
        </p:nvSpPr>
        <p:spPr bwMode="auto">
          <a:xfrm>
            <a:off x="6021387" y="3311525"/>
            <a:ext cx="217488"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Rectangle 79"/>
          <p:cNvSpPr>
            <a:spLocks noChangeArrowheads="1"/>
          </p:cNvSpPr>
          <p:nvPr/>
        </p:nvSpPr>
        <p:spPr bwMode="auto">
          <a:xfrm>
            <a:off x="6813550" y="3311525"/>
            <a:ext cx="217487"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Rectangle 80"/>
          <p:cNvSpPr>
            <a:spLocks noChangeArrowheads="1"/>
          </p:cNvSpPr>
          <p:nvPr/>
        </p:nvSpPr>
        <p:spPr bwMode="auto">
          <a:xfrm>
            <a:off x="4365625" y="3529012"/>
            <a:ext cx="217487"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Rectangle 81"/>
          <p:cNvSpPr>
            <a:spLocks noChangeArrowheads="1"/>
          </p:cNvSpPr>
          <p:nvPr/>
        </p:nvSpPr>
        <p:spPr bwMode="auto">
          <a:xfrm>
            <a:off x="6021387" y="3529012"/>
            <a:ext cx="217488"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Rectangle 82"/>
          <p:cNvSpPr>
            <a:spLocks noChangeArrowheads="1"/>
          </p:cNvSpPr>
          <p:nvPr/>
        </p:nvSpPr>
        <p:spPr bwMode="auto">
          <a:xfrm>
            <a:off x="7532687" y="3527425"/>
            <a:ext cx="217488"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Rectangle 83"/>
          <p:cNvSpPr>
            <a:spLocks noChangeArrowheads="1"/>
          </p:cNvSpPr>
          <p:nvPr/>
        </p:nvSpPr>
        <p:spPr bwMode="auto">
          <a:xfrm>
            <a:off x="5230812" y="3311525"/>
            <a:ext cx="217488" cy="215900"/>
          </a:xfrm>
          <a:prstGeom prst="rect">
            <a:avLst/>
          </a:prstGeom>
          <a:solidFill>
            <a:srgbClr val="FF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Rectangle 84"/>
          <p:cNvSpPr>
            <a:spLocks noChangeArrowheads="1"/>
          </p:cNvSpPr>
          <p:nvPr/>
        </p:nvSpPr>
        <p:spPr bwMode="auto">
          <a:xfrm>
            <a:off x="7534275" y="3311525"/>
            <a:ext cx="217487" cy="215900"/>
          </a:xfrm>
          <a:prstGeom prst="rect">
            <a:avLst/>
          </a:prstGeom>
          <a:solidFill>
            <a:srgbClr val="FF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Rectangle 85"/>
          <p:cNvSpPr>
            <a:spLocks noChangeArrowheads="1"/>
          </p:cNvSpPr>
          <p:nvPr/>
        </p:nvSpPr>
        <p:spPr bwMode="auto">
          <a:xfrm>
            <a:off x="4365625" y="3311525"/>
            <a:ext cx="217487" cy="215900"/>
          </a:xfrm>
          <a:prstGeom prst="rect">
            <a:avLst/>
          </a:prstGeom>
          <a:solidFill>
            <a:srgbClr val="FF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Rectangle 86"/>
          <p:cNvSpPr>
            <a:spLocks noChangeArrowheads="1"/>
          </p:cNvSpPr>
          <p:nvPr/>
        </p:nvSpPr>
        <p:spPr bwMode="auto">
          <a:xfrm>
            <a:off x="7029450" y="3311525"/>
            <a:ext cx="217487"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Rectangle 87"/>
          <p:cNvSpPr>
            <a:spLocks noChangeArrowheads="1"/>
          </p:cNvSpPr>
          <p:nvPr/>
        </p:nvSpPr>
        <p:spPr bwMode="auto">
          <a:xfrm>
            <a:off x="7748587" y="3311525"/>
            <a:ext cx="217488"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Rectangle 88"/>
          <p:cNvSpPr>
            <a:spLocks noChangeArrowheads="1"/>
          </p:cNvSpPr>
          <p:nvPr/>
        </p:nvSpPr>
        <p:spPr bwMode="auto">
          <a:xfrm>
            <a:off x="5230812" y="5832475"/>
            <a:ext cx="217488" cy="215900"/>
          </a:xfrm>
          <a:prstGeom prst="rect">
            <a:avLst/>
          </a:prstGeom>
          <a:solidFill>
            <a:srgbClr val="FF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Rectangle 89"/>
          <p:cNvSpPr>
            <a:spLocks noChangeArrowheads="1"/>
          </p:cNvSpPr>
          <p:nvPr/>
        </p:nvSpPr>
        <p:spPr bwMode="auto">
          <a:xfrm>
            <a:off x="7748587" y="5832475"/>
            <a:ext cx="217488" cy="215900"/>
          </a:xfrm>
          <a:prstGeom prst="rect">
            <a:avLst/>
          </a:prstGeom>
          <a:solidFill>
            <a:srgbClr val="FF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Rectangle 90"/>
          <p:cNvSpPr>
            <a:spLocks noChangeArrowheads="1"/>
          </p:cNvSpPr>
          <p:nvPr/>
        </p:nvSpPr>
        <p:spPr bwMode="auto">
          <a:xfrm>
            <a:off x="5446712" y="5616575"/>
            <a:ext cx="217488"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Rectangle 91"/>
          <p:cNvSpPr>
            <a:spLocks noChangeArrowheads="1"/>
          </p:cNvSpPr>
          <p:nvPr/>
        </p:nvSpPr>
        <p:spPr bwMode="auto">
          <a:xfrm>
            <a:off x="6237287" y="5616575"/>
            <a:ext cx="217488"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Rectangle 92"/>
          <p:cNvSpPr>
            <a:spLocks noChangeArrowheads="1"/>
          </p:cNvSpPr>
          <p:nvPr/>
        </p:nvSpPr>
        <p:spPr bwMode="auto">
          <a:xfrm>
            <a:off x="7100887" y="5616575"/>
            <a:ext cx="217488"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Rectangle 93"/>
          <p:cNvSpPr>
            <a:spLocks noChangeArrowheads="1"/>
          </p:cNvSpPr>
          <p:nvPr/>
        </p:nvSpPr>
        <p:spPr bwMode="auto">
          <a:xfrm>
            <a:off x="6884987" y="5832475"/>
            <a:ext cx="217488"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Rectangle 94"/>
          <p:cNvSpPr>
            <a:spLocks noChangeArrowheads="1"/>
          </p:cNvSpPr>
          <p:nvPr/>
        </p:nvSpPr>
        <p:spPr bwMode="auto">
          <a:xfrm>
            <a:off x="7100887" y="5832475"/>
            <a:ext cx="217488"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Rectangle 95"/>
          <p:cNvSpPr>
            <a:spLocks noChangeArrowheads="1"/>
          </p:cNvSpPr>
          <p:nvPr/>
        </p:nvSpPr>
        <p:spPr bwMode="auto">
          <a:xfrm>
            <a:off x="7964487" y="5832475"/>
            <a:ext cx="217488"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Rectangle 96"/>
          <p:cNvSpPr>
            <a:spLocks noChangeArrowheads="1"/>
          </p:cNvSpPr>
          <p:nvPr/>
        </p:nvSpPr>
        <p:spPr bwMode="auto">
          <a:xfrm>
            <a:off x="7964487" y="5616575"/>
            <a:ext cx="217488"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Rectangle 97"/>
          <p:cNvSpPr>
            <a:spLocks noChangeArrowheads="1"/>
          </p:cNvSpPr>
          <p:nvPr/>
        </p:nvSpPr>
        <p:spPr bwMode="auto">
          <a:xfrm>
            <a:off x="7748587" y="6048375"/>
            <a:ext cx="217488"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Rectangle 98"/>
          <p:cNvSpPr>
            <a:spLocks noChangeArrowheads="1"/>
          </p:cNvSpPr>
          <p:nvPr/>
        </p:nvSpPr>
        <p:spPr bwMode="auto">
          <a:xfrm>
            <a:off x="6022975" y="5832475"/>
            <a:ext cx="217487"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Rectangle 99"/>
          <p:cNvSpPr>
            <a:spLocks noChangeArrowheads="1"/>
          </p:cNvSpPr>
          <p:nvPr/>
        </p:nvSpPr>
        <p:spPr bwMode="auto">
          <a:xfrm>
            <a:off x="6022975" y="6048375"/>
            <a:ext cx="217487" cy="215900"/>
          </a:xfrm>
          <a:prstGeom prst="rect">
            <a:avLst/>
          </a:prstGeom>
          <a:solidFill>
            <a:srgbClr val="00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98934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1" nodeType="clickEffect">
                                  <p:stCondLst>
                                    <p:cond delay="0"/>
                                  </p:stCondLst>
                                  <p:childTnLst>
                                    <p:animEffect transition="out" filter="wipe(down)">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par>
                                <p:cTn id="33" presetID="22" presetClass="exit" presetSubtype="4" fill="hold" grpId="1" nodeType="withEffect">
                                  <p:stCondLst>
                                    <p:cond delay="0"/>
                                  </p:stCondLst>
                                  <p:childTnLst>
                                    <p:animEffect transition="out" filter="wipe(down)">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linds(horizontal)">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linds(horizontal)">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500"/>
                                        <p:tgtEl>
                                          <p:spTgt spid="16"/>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blinds(horizontal)">
                                      <p:cBhvr>
                                        <p:cTn id="53" dur="500"/>
                                        <p:tgtEl>
                                          <p:spTgt spid="17"/>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blinds(horizontal)">
                                      <p:cBhvr>
                                        <p:cTn id="56" dur="500"/>
                                        <p:tgtEl>
                                          <p:spTgt spid="18"/>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blinds(horizontal)">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blinds(horizontal)">
                                      <p:cBhvr>
                                        <p:cTn id="64" dur="500"/>
                                        <p:tgtEl>
                                          <p:spTgt spid="20"/>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blinds(horizontal)">
                                      <p:cBhvr>
                                        <p:cTn id="69" dur="500"/>
                                        <p:tgtEl>
                                          <p:spTgt spid="21"/>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blinds(horizontal)">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blinds(horizontal)">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blinds(horizontal)">
                                      <p:cBhvr>
                                        <p:cTn id="82" dur="500"/>
                                        <p:tgtEl>
                                          <p:spTgt spid="24"/>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blinds(horizontal)">
                                      <p:cBhvr>
                                        <p:cTn id="85" dur="500"/>
                                        <p:tgtEl>
                                          <p:spTgt spid="25"/>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blinds(horizontal)">
                                      <p:cBhvr>
                                        <p:cTn id="90" dur="500"/>
                                        <p:tgtEl>
                                          <p:spTgt spid="26"/>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blinds(horizontal)">
                                      <p:cBhvr>
                                        <p:cTn id="95" dur="500"/>
                                        <p:tgtEl>
                                          <p:spTgt spid="27"/>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blinds(horizontal)">
                                      <p:cBhvr>
                                        <p:cTn id="98" dur="500"/>
                                        <p:tgtEl>
                                          <p:spTgt spid="28"/>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blinds(horizontal)">
                                      <p:cBhvr>
                                        <p:cTn id="101" dur="500"/>
                                        <p:tgtEl>
                                          <p:spTgt spid="29"/>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blinds(horizontal)">
                                      <p:cBhvr>
                                        <p:cTn id="104" dur="500"/>
                                        <p:tgtEl>
                                          <p:spTgt spid="30"/>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grpId="0" nodeType="click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blinds(horizontal)">
                                      <p:cBhvr>
                                        <p:cTn id="109" dur="500"/>
                                        <p:tgtEl>
                                          <p:spTgt spid="31"/>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blinds(horizontal)">
                                      <p:cBhvr>
                                        <p:cTn id="112" dur="500"/>
                                        <p:tgtEl>
                                          <p:spTgt spid="32"/>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blinds(horizontal)">
                                      <p:cBhvr>
                                        <p:cTn id="115" dur="500"/>
                                        <p:tgtEl>
                                          <p:spTgt spid="33"/>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34"/>
                                        </p:tgtEl>
                                        <p:attrNameLst>
                                          <p:attrName>style.visibility</p:attrName>
                                        </p:attrNameLst>
                                      </p:cBhvr>
                                      <p:to>
                                        <p:strVal val="visible"/>
                                      </p:to>
                                    </p:set>
                                    <p:animEffect transition="in" filter="blinds(horizontal)">
                                      <p:cBhvr>
                                        <p:cTn id="118" dur="500"/>
                                        <p:tgtEl>
                                          <p:spTgt spid="34"/>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35"/>
                                        </p:tgtEl>
                                        <p:attrNameLst>
                                          <p:attrName>style.visibility</p:attrName>
                                        </p:attrNameLst>
                                      </p:cBhvr>
                                      <p:to>
                                        <p:strVal val="visible"/>
                                      </p:to>
                                    </p:set>
                                    <p:animEffect transition="in" filter="blinds(horizontal)">
                                      <p:cBhvr>
                                        <p:cTn id="121" dur="500"/>
                                        <p:tgtEl>
                                          <p:spTgt spid="35"/>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36"/>
                                        </p:tgtEl>
                                        <p:attrNameLst>
                                          <p:attrName>style.visibility</p:attrName>
                                        </p:attrNameLst>
                                      </p:cBhvr>
                                      <p:to>
                                        <p:strVal val="visible"/>
                                      </p:to>
                                    </p:set>
                                    <p:animEffect transition="in" filter="blinds(horizontal)">
                                      <p:cBhvr>
                                        <p:cTn id="124" dur="500"/>
                                        <p:tgtEl>
                                          <p:spTgt spid="36"/>
                                        </p:tgtEl>
                                      </p:cBhvr>
                                    </p:animEffect>
                                  </p:childTnLst>
                                </p:cTn>
                              </p:par>
                              <p:par>
                                <p:cTn id="125" presetID="3" presetClass="entr" presetSubtype="10" fill="hold" grpId="0" nodeType="with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blinds(horizontal)">
                                      <p:cBhvr>
                                        <p:cTn id="127" dur="500"/>
                                        <p:tgtEl>
                                          <p:spTgt spid="37"/>
                                        </p:tgtEl>
                                      </p:cBhvr>
                                    </p:animEffect>
                                  </p:childTnLst>
                                </p:cTn>
                              </p:par>
                              <p:par>
                                <p:cTn id="128" presetID="3" presetClass="entr" presetSubtype="10" fill="hold" grpId="0" nodeType="withEffect">
                                  <p:stCondLst>
                                    <p:cond delay="0"/>
                                  </p:stCondLst>
                                  <p:childTnLst>
                                    <p:set>
                                      <p:cBhvr>
                                        <p:cTn id="129" dur="1" fill="hold">
                                          <p:stCondLst>
                                            <p:cond delay="0"/>
                                          </p:stCondLst>
                                        </p:cTn>
                                        <p:tgtEl>
                                          <p:spTgt spid="38"/>
                                        </p:tgtEl>
                                        <p:attrNameLst>
                                          <p:attrName>style.visibility</p:attrName>
                                        </p:attrNameLst>
                                      </p:cBhvr>
                                      <p:to>
                                        <p:strVal val="visible"/>
                                      </p:to>
                                    </p:set>
                                    <p:animEffect transition="in" filter="blinds(horizontal)">
                                      <p:cBhvr>
                                        <p:cTn id="130" dur="500"/>
                                        <p:tgtEl>
                                          <p:spTgt spid="38"/>
                                        </p:tgtEl>
                                      </p:cBhvr>
                                    </p:animEffect>
                                  </p:childTnLst>
                                </p:cTn>
                              </p:par>
                              <p:par>
                                <p:cTn id="131" presetID="3" presetClass="entr" presetSubtype="10" fill="hold" grpId="0" nodeType="withEffect">
                                  <p:stCondLst>
                                    <p:cond delay="0"/>
                                  </p:stCondLst>
                                  <p:childTnLst>
                                    <p:set>
                                      <p:cBhvr>
                                        <p:cTn id="132" dur="1" fill="hold">
                                          <p:stCondLst>
                                            <p:cond delay="0"/>
                                          </p:stCondLst>
                                        </p:cTn>
                                        <p:tgtEl>
                                          <p:spTgt spid="39"/>
                                        </p:tgtEl>
                                        <p:attrNameLst>
                                          <p:attrName>style.visibility</p:attrName>
                                        </p:attrNameLst>
                                      </p:cBhvr>
                                      <p:to>
                                        <p:strVal val="visible"/>
                                      </p:to>
                                    </p:set>
                                    <p:animEffect transition="in" filter="blinds(horizontal)">
                                      <p:cBhvr>
                                        <p:cTn id="133" dur="500"/>
                                        <p:tgtEl>
                                          <p:spTgt spid="39"/>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40"/>
                                        </p:tgtEl>
                                        <p:attrNameLst>
                                          <p:attrName>style.visibility</p:attrName>
                                        </p:attrNameLst>
                                      </p:cBhvr>
                                      <p:to>
                                        <p:strVal val="visible"/>
                                      </p:to>
                                    </p:set>
                                    <p:animEffect transition="in" filter="blinds(horizontal)">
                                      <p:cBhvr>
                                        <p:cTn id="136" dur="500"/>
                                        <p:tgtEl>
                                          <p:spTgt spid="40"/>
                                        </p:tgtEl>
                                      </p:cBhvr>
                                    </p:animEffect>
                                  </p:childTnLst>
                                </p:cTn>
                              </p:par>
                              <p:par>
                                <p:cTn id="137" presetID="3" presetClass="entr" presetSubtype="10" fill="hold" grpId="0" nodeType="withEffect">
                                  <p:stCondLst>
                                    <p:cond delay="0"/>
                                  </p:stCondLst>
                                  <p:childTnLst>
                                    <p:set>
                                      <p:cBhvr>
                                        <p:cTn id="138" dur="1" fill="hold">
                                          <p:stCondLst>
                                            <p:cond delay="0"/>
                                          </p:stCondLst>
                                        </p:cTn>
                                        <p:tgtEl>
                                          <p:spTgt spid="41"/>
                                        </p:tgtEl>
                                        <p:attrNameLst>
                                          <p:attrName>style.visibility</p:attrName>
                                        </p:attrNameLst>
                                      </p:cBhvr>
                                      <p:to>
                                        <p:strVal val="visible"/>
                                      </p:to>
                                    </p:set>
                                    <p:animEffect transition="in" filter="blinds(horizontal)">
                                      <p:cBhvr>
                                        <p:cTn id="139" dur="500"/>
                                        <p:tgtEl>
                                          <p:spTgt spid="41"/>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42"/>
                                        </p:tgtEl>
                                        <p:attrNameLst>
                                          <p:attrName>style.visibility</p:attrName>
                                        </p:attrNameLst>
                                      </p:cBhvr>
                                      <p:to>
                                        <p:strVal val="visible"/>
                                      </p:to>
                                    </p:set>
                                    <p:animEffect transition="in" filter="blinds(horizontal)">
                                      <p:cBhvr>
                                        <p:cTn id="142" dur="500"/>
                                        <p:tgtEl>
                                          <p:spTgt spid="42"/>
                                        </p:tgtEl>
                                      </p:cBhvr>
                                    </p:animEffect>
                                  </p:childTnLst>
                                </p:cTn>
                              </p:par>
                            </p:childTnLst>
                          </p:cTn>
                        </p:par>
                      </p:childTnLst>
                    </p:cTn>
                  </p:par>
                  <p:par>
                    <p:cTn id="143" fill="hold">
                      <p:stCondLst>
                        <p:cond delay="indefinite"/>
                      </p:stCondLst>
                      <p:childTnLst>
                        <p:par>
                          <p:cTn id="144" fill="hold">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43"/>
                                        </p:tgtEl>
                                        <p:attrNameLst>
                                          <p:attrName>style.visibility</p:attrName>
                                        </p:attrNameLst>
                                      </p:cBhvr>
                                      <p:to>
                                        <p:strVal val="visible"/>
                                      </p:to>
                                    </p:set>
                                    <p:animEffect transition="in" filter="blinds(horizontal)">
                                      <p:cBhvr>
                                        <p:cTn id="147" dur="500"/>
                                        <p:tgtEl>
                                          <p:spTgt spid="43"/>
                                        </p:tgtEl>
                                      </p:cBhvr>
                                    </p:animEffect>
                                  </p:childTnLst>
                                </p:cTn>
                              </p:par>
                            </p:childTnLst>
                          </p:cTn>
                        </p:par>
                      </p:childTnLst>
                    </p:cTn>
                  </p:par>
                  <p:par>
                    <p:cTn id="148" fill="hold">
                      <p:stCondLst>
                        <p:cond delay="indefinite"/>
                      </p:stCondLst>
                      <p:childTnLst>
                        <p:par>
                          <p:cTn id="149" fill="hold">
                            <p:stCondLst>
                              <p:cond delay="0"/>
                            </p:stCondLst>
                            <p:childTnLst>
                              <p:par>
                                <p:cTn id="150" presetID="3" presetClass="entr" presetSubtype="10" fill="hold" grpId="0" nodeType="clickEffect">
                                  <p:stCondLst>
                                    <p:cond delay="0"/>
                                  </p:stCondLst>
                                  <p:childTnLst>
                                    <p:set>
                                      <p:cBhvr>
                                        <p:cTn id="151" dur="1" fill="hold">
                                          <p:stCondLst>
                                            <p:cond delay="0"/>
                                          </p:stCondLst>
                                        </p:cTn>
                                        <p:tgtEl>
                                          <p:spTgt spid="47"/>
                                        </p:tgtEl>
                                        <p:attrNameLst>
                                          <p:attrName>style.visibility</p:attrName>
                                        </p:attrNameLst>
                                      </p:cBhvr>
                                      <p:to>
                                        <p:strVal val="visible"/>
                                      </p:to>
                                    </p:set>
                                    <p:animEffect transition="in" filter="blinds(horizontal)">
                                      <p:cBhvr>
                                        <p:cTn id="152" dur="500"/>
                                        <p:tgtEl>
                                          <p:spTgt spid="47"/>
                                        </p:tgtEl>
                                      </p:cBhvr>
                                    </p:animEffect>
                                  </p:childTnLst>
                                </p:cTn>
                              </p:par>
                            </p:childTnLst>
                          </p:cTn>
                        </p:par>
                      </p:childTnLst>
                    </p:cTn>
                  </p:par>
                  <p:par>
                    <p:cTn id="153" fill="hold">
                      <p:stCondLst>
                        <p:cond delay="indefinite"/>
                      </p:stCondLst>
                      <p:childTnLst>
                        <p:par>
                          <p:cTn id="154" fill="hold">
                            <p:stCondLst>
                              <p:cond delay="0"/>
                            </p:stCondLst>
                            <p:childTnLst>
                              <p:par>
                                <p:cTn id="155" presetID="3" presetClass="entr" presetSubtype="10" fill="hold" grpId="0" nodeType="clickEffect">
                                  <p:stCondLst>
                                    <p:cond delay="0"/>
                                  </p:stCondLst>
                                  <p:childTnLst>
                                    <p:set>
                                      <p:cBhvr>
                                        <p:cTn id="156" dur="1" fill="hold">
                                          <p:stCondLst>
                                            <p:cond delay="0"/>
                                          </p:stCondLst>
                                        </p:cTn>
                                        <p:tgtEl>
                                          <p:spTgt spid="48"/>
                                        </p:tgtEl>
                                        <p:attrNameLst>
                                          <p:attrName>style.visibility</p:attrName>
                                        </p:attrNameLst>
                                      </p:cBhvr>
                                      <p:to>
                                        <p:strVal val="visible"/>
                                      </p:to>
                                    </p:set>
                                    <p:animEffect transition="in" filter="blinds(horizontal)">
                                      <p:cBhvr>
                                        <p:cTn id="157" dur="500"/>
                                        <p:tgtEl>
                                          <p:spTgt spid="48"/>
                                        </p:tgtEl>
                                      </p:cBhvr>
                                    </p:animEffect>
                                  </p:childTnLst>
                                </p:cTn>
                              </p:par>
                              <p:par>
                                <p:cTn id="158" presetID="3" presetClass="entr" presetSubtype="10" fill="hold" grpId="0" nodeType="withEffect">
                                  <p:stCondLst>
                                    <p:cond delay="0"/>
                                  </p:stCondLst>
                                  <p:childTnLst>
                                    <p:set>
                                      <p:cBhvr>
                                        <p:cTn id="159" dur="1" fill="hold">
                                          <p:stCondLst>
                                            <p:cond delay="0"/>
                                          </p:stCondLst>
                                        </p:cTn>
                                        <p:tgtEl>
                                          <p:spTgt spid="49"/>
                                        </p:tgtEl>
                                        <p:attrNameLst>
                                          <p:attrName>style.visibility</p:attrName>
                                        </p:attrNameLst>
                                      </p:cBhvr>
                                      <p:to>
                                        <p:strVal val="visible"/>
                                      </p:to>
                                    </p:set>
                                    <p:animEffect transition="in" filter="blinds(horizontal)">
                                      <p:cBhvr>
                                        <p:cTn id="160" dur="500"/>
                                        <p:tgtEl>
                                          <p:spTgt spid="49"/>
                                        </p:tgtEl>
                                      </p:cBhvr>
                                    </p:animEffect>
                                  </p:childTnLst>
                                </p:cTn>
                              </p:par>
                            </p:childTnLst>
                          </p:cTn>
                        </p:par>
                      </p:childTnLst>
                    </p:cTn>
                  </p:par>
                  <p:par>
                    <p:cTn id="161" fill="hold">
                      <p:stCondLst>
                        <p:cond delay="indefinite"/>
                      </p:stCondLst>
                      <p:childTnLst>
                        <p:par>
                          <p:cTn id="162" fill="hold">
                            <p:stCondLst>
                              <p:cond delay="0"/>
                            </p:stCondLst>
                            <p:childTnLst>
                              <p:par>
                                <p:cTn id="163" presetID="3" presetClass="entr" presetSubtype="10" fill="hold" grpId="0" nodeType="clickEffect">
                                  <p:stCondLst>
                                    <p:cond delay="0"/>
                                  </p:stCondLst>
                                  <p:childTnLst>
                                    <p:set>
                                      <p:cBhvr>
                                        <p:cTn id="164" dur="1" fill="hold">
                                          <p:stCondLst>
                                            <p:cond delay="0"/>
                                          </p:stCondLst>
                                        </p:cTn>
                                        <p:tgtEl>
                                          <p:spTgt spid="44"/>
                                        </p:tgtEl>
                                        <p:attrNameLst>
                                          <p:attrName>style.visibility</p:attrName>
                                        </p:attrNameLst>
                                      </p:cBhvr>
                                      <p:to>
                                        <p:strVal val="visible"/>
                                      </p:to>
                                    </p:set>
                                    <p:animEffect transition="in" filter="blinds(horizontal)">
                                      <p:cBhvr>
                                        <p:cTn id="165" dur="500"/>
                                        <p:tgtEl>
                                          <p:spTgt spid="44"/>
                                        </p:tgtEl>
                                      </p:cBhvr>
                                    </p:animEffect>
                                  </p:childTnLst>
                                </p:cTn>
                              </p:par>
                            </p:childTnLst>
                          </p:cTn>
                        </p:par>
                      </p:childTnLst>
                    </p:cTn>
                  </p:par>
                  <p:par>
                    <p:cTn id="166" fill="hold">
                      <p:stCondLst>
                        <p:cond delay="indefinite"/>
                      </p:stCondLst>
                      <p:childTnLst>
                        <p:par>
                          <p:cTn id="167" fill="hold">
                            <p:stCondLst>
                              <p:cond delay="0"/>
                            </p:stCondLst>
                            <p:childTnLst>
                              <p:par>
                                <p:cTn id="168" presetID="3" presetClass="entr" presetSubtype="10" fill="hold" grpId="0" nodeType="clickEffect">
                                  <p:stCondLst>
                                    <p:cond delay="0"/>
                                  </p:stCondLst>
                                  <p:childTnLst>
                                    <p:set>
                                      <p:cBhvr>
                                        <p:cTn id="169" dur="1" fill="hold">
                                          <p:stCondLst>
                                            <p:cond delay="0"/>
                                          </p:stCondLst>
                                        </p:cTn>
                                        <p:tgtEl>
                                          <p:spTgt spid="45"/>
                                        </p:tgtEl>
                                        <p:attrNameLst>
                                          <p:attrName>style.visibility</p:attrName>
                                        </p:attrNameLst>
                                      </p:cBhvr>
                                      <p:to>
                                        <p:strVal val="visible"/>
                                      </p:to>
                                    </p:set>
                                    <p:animEffect transition="in" filter="blinds(horizontal)">
                                      <p:cBhvr>
                                        <p:cTn id="170" dur="500"/>
                                        <p:tgtEl>
                                          <p:spTgt spid="45"/>
                                        </p:tgtEl>
                                      </p:cBhvr>
                                    </p:animEffect>
                                  </p:childTnLst>
                                </p:cTn>
                              </p:par>
                              <p:par>
                                <p:cTn id="171" presetID="3" presetClass="entr" presetSubtype="10" fill="hold" grpId="0" nodeType="withEffect">
                                  <p:stCondLst>
                                    <p:cond delay="0"/>
                                  </p:stCondLst>
                                  <p:childTnLst>
                                    <p:set>
                                      <p:cBhvr>
                                        <p:cTn id="172" dur="1" fill="hold">
                                          <p:stCondLst>
                                            <p:cond delay="0"/>
                                          </p:stCondLst>
                                        </p:cTn>
                                        <p:tgtEl>
                                          <p:spTgt spid="46"/>
                                        </p:tgtEl>
                                        <p:attrNameLst>
                                          <p:attrName>style.visibility</p:attrName>
                                        </p:attrNameLst>
                                      </p:cBhvr>
                                      <p:to>
                                        <p:strVal val="visible"/>
                                      </p:to>
                                    </p:set>
                                    <p:animEffect transition="in" filter="blinds(horizontal)">
                                      <p:cBhvr>
                                        <p:cTn id="173" dur="500"/>
                                        <p:tgtEl>
                                          <p:spTgt spid="46"/>
                                        </p:tgtEl>
                                      </p:cBhvr>
                                    </p:animEffect>
                                  </p:childTnLst>
                                </p:cTn>
                              </p:par>
                            </p:childTnLst>
                          </p:cTn>
                        </p:par>
                      </p:childTnLst>
                    </p:cTn>
                  </p:par>
                  <p:par>
                    <p:cTn id="174" fill="hold">
                      <p:stCondLst>
                        <p:cond delay="indefinite"/>
                      </p:stCondLst>
                      <p:childTnLst>
                        <p:par>
                          <p:cTn id="175" fill="hold">
                            <p:stCondLst>
                              <p:cond delay="0"/>
                            </p:stCondLst>
                            <p:childTnLst>
                              <p:par>
                                <p:cTn id="176" presetID="3" presetClass="entr" presetSubtype="10" fill="hold" grpId="0" nodeType="clickEffect">
                                  <p:stCondLst>
                                    <p:cond delay="0"/>
                                  </p:stCondLst>
                                  <p:childTnLst>
                                    <p:set>
                                      <p:cBhvr>
                                        <p:cTn id="177" dur="1" fill="hold">
                                          <p:stCondLst>
                                            <p:cond delay="0"/>
                                          </p:stCondLst>
                                        </p:cTn>
                                        <p:tgtEl>
                                          <p:spTgt spid="50"/>
                                        </p:tgtEl>
                                        <p:attrNameLst>
                                          <p:attrName>style.visibility</p:attrName>
                                        </p:attrNameLst>
                                      </p:cBhvr>
                                      <p:to>
                                        <p:strVal val="visible"/>
                                      </p:to>
                                    </p:set>
                                    <p:animEffect transition="in" filter="blinds(horizontal)">
                                      <p:cBhvr>
                                        <p:cTn id="178" dur="500"/>
                                        <p:tgtEl>
                                          <p:spTgt spid="50"/>
                                        </p:tgtEl>
                                      </p:cBhvr>
                                    </p:animEffect>
                                  </p:childTnLst>
                                </p:cTn>
                              </p:par>
                              <p:par>
                                <p:cTn id="179" presetID="3" presetClass="entr" presetSubtype="10" fill="hold" grpId="0" nodeType="withEffect">
                                  <p:stCondLst>
                                    <p:cond delay="0"/>
                                  </p:stCondLst>
                                  <p:childTnLst>
                                    <p:set>
                                      <p:cBhvr>
                                        <p:cTn id="180" dur="1" fill="hold">
                                          <p:stCondLst>
                                            <p:cond delay="0"/>
                                          </p:stCondLst>
                                        </p:cTn>
                                        <p:tgtEl>
                                          <p:spTgt spid="51"/>
                                        </p:tgtEl>
                                        <p:attrNameLst>
                                          <p:attrName>style.visibility</p:attrName>
                                        </p:attrNameLst>
                                      </p:cBhvr>
                                      <p:to>
                                        <p:strVal val="visible"/>
                                      </p:to>
                                    </p:set>
                                    <p:animEffect transition="in" filter="blinds(horizontal)">
                                      <p:cBhvr>
                                        <p:cTn id="181" dur="500"/>
                                        <p:tgtEl>
                                          <p:spTgt spid="51"/>
                                        </p:tgtEl>
                                      </p:cBhvr>
                                    </p:animEffect>
                                  </p:childTnLst>
                                </p:cTn>
                              </p:par>
                              <p:par>
                                <p:cTn id="182" presetID="3" presetClass="entr" presetSubtype="10" fill="hold" grpId="0" nodeType="withEffect">
                                  <p:stCondLst>
                                    <p:cond delay="0"/>
                                  </p:stCondLst>
                                  <p:childTnLst>
                                    <p:set>
                                      <p:cBhvr>
                                        <p:cTn id="183" dur="1" fill="hold">
                                          <p:stCondLst>
                                            <p:cond delay="0"/>
                                          </p:stCondLst>
                                        </p:cTn>
                                        <p:tgtEl>
                                          <p:spTgt spid="52"/>
                                        </p:tgtEl>
                                        <p:attrNameLst>
                                          <p:attrName>style.visibility</p:attrName>
                                        </p:attrNameLst>
                                      </p:cBhvr>
                                      <p:to>
                                        <p:strVal val="visible"/>
                                      </p:to>
                                    </p:set>
                                    <p:animEffect transition="in" filter="blinds(horizontal)">
                                      <p:cBhvr>
                                        <p:cTn id="184" dur="500"/>
                                        <p:tgtEl>
                                          <p:spTgt spid="52"/>
                                        </p:tgtEl>
                                      </p:cBhvr>
                                    </p:animEffect>
                                  </p:childTnLst>
                                </p:cTn>
                              </p:par>
                              <p:par>
                                <p:cTn id="185" presetID="3" presetClass="entr" presetSubtype="10" fill="hold" grpId="0" nodeType="withEffect">
                                  <p:stCondLst>
                                    <p:cond delay="0"/>
                                  </p:stCondLst>
                                  <p:childTnLst>
                                    <p:set>
                                      <p:cBhvr>
                                        <p:cTn id="186" dur="1" fill="hold">
                                          <p:stCondLst>
                                            <p:cond delay="0"/>
                                          </p:stCondLst>
                                        </p:cTn>
                                        <p:tgtEl>
                                          <p:spTgt spid="53"/>
                                        </p:tgtEl>
                                        <p:attrNameLst>
                                          <p:attrName>style.visibility</p:attrName>
                                        </p:attrNameLst>
                                      </p:cBhvr>
                                      <p:to>
                                        <p:strVal val="visible"/>
                                      </p:to>
                                    </p:set>
                                    <p:animEffect transition="in" filter="blinds(horizontal)">
                                      <p:cBhvr>
                                        <p:cTn id="187" dur="500"/>
                                        <p:tgtEl>
                                          <p:spTgt spid="53"/>
                                        </p:tgtEl>
                                      </p:cBhvr>
                                    </p:animEffect>
                                  </p:childTnLst>
                                </p:cTn>
                              </p:par>
                            </p:childTnLst>
                          </p:cTn>
                        </p:par>
                      </p:childTnLst>
                    </p:cTn>
                  </p:par>
                  <p:par>
                    <p:cTn id="188" fill="hold">
                      <p:stCondLst>
                        <p:cond delay="indefinite"/>
                      </p:stCondLst>
                      <p:childTnLst>
                        <p:par>
                          <p:cTn id="189" fill="hold">
                            <p:stCondLst>
                              <p:cond delay="0"/>
                            </p:stCondLst>
                            <p:childTnLst>
                              <p:par>
                                <p:cTn id="190" presetID="3" presetClass="entr" presetSubtype="10" fill="hold" grpId="0" nodeType="clickEffect">
                                  <p:stCondLst>
                                    <p:cond delay="0"/>
                                  </p:stCondLst>
                                  <p:childTnLst>
                                    <p:set>
                                      <p:cBhvr>
                                        <p:cTn id="191" dur="1" fill="hold">
                                          <p:stCondLst>
                                            <p:cond delay="0"/>
                                          </p:stCondLst>
                                        </p:cTn>
                                        <p:tgtEl>
                                          <p:spTgt spid="54"/>
                                        </p:tgtEl>
                                        <p:attrNameLst>
                                          <p:attrName>style.visibility</p:attrName>
                                        </p:attrNameLst>
                                      </p:cBhvr>
                                      <p:to>
                                        <p:strVal val="visible"/>
                                      </p:to>
                                    </p:set>
                                    <p:animEffect transition="in" filter="blinds(horizontal)">
                                      <p:cBhvr>
                                        <p:cTn id="192" dur="500"/>
                                        <p:tgtEl>
                                          <p:spTgt spid="54"/>
                                        </p:tgtEl>
                                      </p:cBhvr>
                                    </p:animEffect>
                                  </p:childTnLst>
                                </p:cTn>
                              </p:par>
                            </p:childTnLst>
                          </p:cTn>
                        </p:par>
                      </p:childTnLst>
                    </p:cTn>
                  </p:par>
                  <p:par>
                    <p:cTn id="193" fill="hold">
                      <p:stCondLst>
                        <p:cond delay="indefinite"/>
                      </p:stCondLst>
                      <p:childTnLst>
                        <p:par>
                          <p:cTn id="194" fill="hold">
                            <p:stCondLst>
                              <p:cond delay="0"/>
                            </p:stCondLst>
                            <p:childTnLst>
                              <p:par>
                                <p:cTn id="195" presetID="3" presetClass="entr" presetSubtype="10" fill="hold" grpId="0" nodeType="clickEffect">
                                  <p:stCondLst>
                                    <p:cond delay="0"/>
                                  </p:stCondLst>
                                  <p:childTnLst>
                                    <p:set>
                                      <p:cBhvr>
                                        <p:cTn id="196" dur="1" fill="hold">
                                          <p:stCondLst>
                                            <p:cond delay="0"/>
                                          </p:stCondLst>
                                        </p:cTn>
                                        <p:tgtEl>
                                          <p:spTgt spid="55"/>
                                        </p:tgtEl>
                                        <p:attrNameLst>
                                          <p:attrName>style.visibility</p:attrName>
                                        </p:attrNameLst>
                                      </p:cBhvr>
                                      <p:to>
                                        <p:strVal val="visible"/>
                                      </p:to>
                                    </p:set>
                                    <p:animEffect transition="in" filter="blinds(horizontal)">
                                      <p:cBhvr>
                                        <p:cTn id="197" dur="500"/>
                                        <p:tgtEl>
                                          <p:spTgt spid="55"/>
                                        </p:tgtEl>
                                      </p:cBhvr>
                                    </p:animEffect>
                                  </p:childTnLst>
                                </p:cTn>
                              </p:par>
                              <p:par>
                                <p:cTn id="198" presetID="3" presetClass="entr" presetSubtype="10" fill="hold" grpId="0" nodeType="withEffect">
                                  <p:stCondLst>
                                    <p:cond delay="0"/>
                                  </p:stCondLst>
                                  <p:childTnLst>
                                    <p:set>
                                      <p:cBhvr>
                                        <p:cTn id="199" dur="1" fill="hold">
                                          <p:stCondLst>
                                            <p:cond delay="0"/>
                                          </p:stCondLst>
                                        </p:cTn>
                                        <p:tgtEl>
                                          <p:spTgt spid="56"/>
                                        </p:tgtEl>
                                        <p:attrNameLst>
                                          <p:attrName>style.visibility</p:attrName>
                                        </p:attrNameLst>
                                      </p:cBhvr>
                                      <p:to>
                                        <p:strVal val="visible"/>
                                      </p:to>
                                    </p:set>
                                    <p:animEffect transition="in" filter="blinds(horizontal)">
                                      <p:cBhvr>
                                        <p:cTn id="200" dur="500"/>
                                        <p:tgtEl>
                                          <p:spTgt spid="56"/>
                                        </p:tgtEl>
                                      </p:cBhvr>
                                    </p:animEffect>
                                  </p:childTnLst>
                                </p:cTn>
                              </p:par>
                              <p:par>
                                <p:cTn id="201" presetID="3" presetClass="entr" presetSubtype="10" fill="hold" grpId="0" nodeType="withEffect">
                                  <p:stCondLst>
                                    <p:cond delay="0"/>
                                  </p:stCondLst>
                                  <p:childTnLst>
                                    <p:set>
                                      <p:cBhvr>
                                        <p:cTn id="202" dur="1" fill="hold">
                                          <p:stCondLst>
                                            <p:cond delay="0"/>
                                          </p:stCondLst>
                                        </p:cTn>
                                        <p:tgtEl>
                                          <p:spTgt spid="57"/>
                                        </p:tgtEl>
                                        <p:attrNameLst>
                                          <p:attrName>style.visibility</p:attrName>
                                        </p:attrNameLst>
                                      </p:cBhvr>
                                      <p:to>
                                        <p:strVal val="visible"/>
                                      </p:to>
                                    </p:set>
                                    <p:animEffect transition="in" filter="blinds(horizontal)">
                                      <p:cBhvr>
                                        <p:cTn id="203" dur="500"/>
                                        <p:tgtEl>
                                          <p:spTgt spid="57"/>
                                        </p:tgtEl>
                                      </p:cBhvr>
                                    </p:animEffect>
                                  </p:childTnLst>
                                </p:cTn>
                              </p:par>
                              <p:par>
                                <p:cTn id="204" presetID="3" presetClass="entr" presetSubtype="10" fill="hold" grpId="0" nodeType="withEffect">
                                  <p:stCondLst>
                                    <p:cond delay="0"/>
                                  </p:stCondLst>
                                  <p:childTnLst>
                                    <p:set>
                                      <p:cBhvr>
                                        <p:cTn id="205" dur="1" fill="hold">
                                          <p:stCondLst>
                                            <p:cond delay="0"/>
                                          </p:stCondLst>
                                        </p:cTn>
                                        <p:tgtEl>
                                          <p:spTgt spid="58"/>
                                        </p:tgtEl>
                                        <p:attrNameLst>
                                          <p:attrName>style.visibility</p:attrName>
                                        </p:attrNameLst>
                                      </p:cBhvr>
                                      <p:to>
                                        <p:strVal val="visible"/>
                                      </p:to>
                                    </p:set>
                                    <p:animEffect transition="in" filter="blinds(horizontal)">
                                      <p:cBhvr>
                                        <p:cTn id="206" dur="500"/>
                                        <p:tgtEl>
                                          <p:spTgt spid="58"/>
                                        </p:tgtEl>
                                      </p:cBhvr>
                                    </p:animEffect>
                                  </p:childTnLst>
                                </p:cTn>
                              </p:par>
                              <p:par>
                                <p:cTn id="207" presetID="3" presetClass="entr" presetSubtype="10" fill="hold" grpId="0" nodeType="withEffect">
                                  <p:stCondLst>
                                    <p:cond delay="0"/>
                                  </p:stCondLst>
                                  <p:childTnLst>
                                    <p:set>
                                      <p:cBhvr>
                                        <p:cTn id="208" dur="1" fill="hold">
                                          <p:stCondLst>
                                            <p:cond delay="0"/>
                                          </p:stCondLst>
                                        </p:cTn>
                                        <p:tgtEl>
                                          <p:spTgt spid="59"/>
                                        </p:tgtEl>
                                        <p:attrNameLst>
                                          <p:attrName>style.visibility</p:attrName>
                                        </p:attrNameLst>
                                      </p:cBhvr>
                                      <p:to>
                                        <p:strVal val="visible"/>
                                      </p:to>
                                    </p:set>
                                    <p:animEffect transition="in" filter="blinds(horizontal)">
                                      <p:cBhvr>
                                        <p:cTn id="209" dur="500"/>
                                        <p:tgtEl>
                                          <p:spTgt spid="59"/>
                                        </p:tgtEl>
                                      </p:cBhvr>
                                    </p:animEffect>
                                  </p:childTnLst>
                                </p:cTn>
                              </p:par>
                              <p:par>
                                <p:cTn id="210" presetID="3" presetClass="entr" presetSubtype="10" fill="hold" grpId="0" nodeType="withEffect">
                                  <p:stCondLst>
                                    <p:cond delay="0"/>
                                  </p:stCondLst>
                                  <p:childTnLst>
                                    <p:set>
                                      <p:cBhvr>
                                        <p:cTn id="211" dur="1" fill="hold">
                                          <p:stCondLst>
                                            <p:cond delay="0"/>
                                          </p:stCondLst>
                                        </p:cTn>
                                        <p:tgtEl>
                                          <p:spTgt spid="77"/>
                                        </p:tgtEl>
                                        <p:attrNameLst>
                                          <p:attrName>style.visibility</p:attrName>
                                        </p:attrNameLst>
                                      </p:cBhvr>
                                      <p:to>
                                        <p:strVal val="visible"/>
                                      </p:to>
                                    </p:set>
                                    <p:animEffect transition="in" filter="blinds(horizontal)">
                                      <p:cBhvr>
                                        <p:cTn id="212" dur="500"/>
                                        <p:tgtEl>
                                          <p:spTgt spid="77"/>
                                        </p:tgtEl>
                                      </p:cBhvr>
                                    </p:animEffect>
                                  </p:childTnLst>
                                </p:cTn>
                              </p:par>
                              <p:par>
                                <p:cTn id="213" presetID="3" presetClass="entr" presetSubtype="10" fill="hold" grpId="0" nodeType="withEffect">
                                  <p:stCondLst>
                                    <p:cond delay="0"/>
                                  </p:stCondLst>
                                  <p:childTnLst>
                                    <p:set>
                                      <p:cBhvr>
                                        <p:cTn id="214" dur="1" fill="hold">
                                          <p:stCondLst>
                                            <p:cond delay="0"/>
                                          </p:stCondLst>
                                        </p:cTn>
                                        <p:tgtEl>
                                          <p:spTgt spid="79"/>
                                        </p:tgtEl>
                                        <p:attrNameLst>
                                          <p:attrName>style.visibility</p:attrName>
                                        </p:attrNameLst>
                                      </p:cBhvr>
                                      <p:to>
                                        <p:strVal val="visible"/>
                                      </p:to>
                                    </p:set>
                                    <p:animEffect transition="in" filter="blinds(horizontal)">
                                      <p:cBhvr>
                                        <p:cTn id="215" dur="500"/>
                                        <p:tgtEl>
                                          <p:spTgt spid="79"/>
                                        </p:tgtEl>
                                      </p:cBhvr>
                                    </p:animEffect>
                                  </p:childTnLst>
                                </p:cTn>
                              </p:par>
                              <p:par>
                                <p:cTn id="216" presetID="3" presetClass="entr" presetSubtype="10" fill="hold" grpId="0" nodeType="withEffect">
                                  <p:stCondLst>
                                    <p:cond delay="0"/>
                                  </p:stCondLst>
                                  <p:childTnLst>
                                    <p:set>
                                      <p:cBhvr>
                                        <p:cTn id="217" dur="1" fill="hold">
                                          <p:stCondLst>
                                            <p:cond delay="0"/>
                                          </p:stCondLst>
                                        </p:cTn>
                                        <p:tgtEl>
                                          <p:spTgt spid="78"/>
                                        </p:tgtEl>
                                        <p:attrNameLst>
                                          <p:attrName>style.visibility</p:attrName>
                                        </p:attrNameLst>
                                      </p:cBhvr>
                                      <p:to>
                                        <p:strVal val="visible"/>
                                      </p:to>
                                    </p:set>
                                    <p:animEffect transition="in" filter="blinds(horizontal)">
                                      <p:cBhvr>
                                        <p:cTn id="218" dur="500"/>
                                        <p:tgtEl>
                                          <p:spTgt spid="78"/>
                                        </p:tgtEl>
                                      </p:cBhvr>
                                    </p:animEffect>
                                  </p:childTnLst>
                                </p:cTn>
                              </p:par>
                              <p:par>
                                <p:cTn id="219" presetID="3" presetClass="entr" presetSubtype="10" fill="hold" grpId="0" nodeType="withEffect">
                                  <p:stCondLst>
                                    <p:cond delay="0"/>
                                  </p:stCondLst>
                                  <p:childTnLst>
                                    <p:set>
                                      <p:cBhvr>
                                        <p:cTn id="220" dur="1" fill="hold">
                                          <p:stCondLst>
                                            <p:cond delay="0"/>
                                          </p:stCondLst>
                                        </p:cTn>
                                        <p:tgtEl>
                                          <p:spTgt spid="60"/>
                                        </p:tgtEl>
                                        <p:attrNameLst>
                                          <p:attrName>style.visibility</p:attrName>
                                        </p:attrNameLst>
                                      </p:cBhvr>
                                      <p:to>
                                        <p:strVal val="visible"/>
                                      </p:to>
                                    </p:set>
                                    <p:animEffect transition="in" filter="blinds(horizontal)">
                                      <p:cBhvr>
                                        <p:cTn id="221" dur="500"/>
                                        <p:tgtEl>
                                          <p:spTgt spid="60"/>
                                        </p:tgtEl>
                                      </p:cBhvr>
                                    </p:animEffect>
                                  </p:childTnLst>
                                </p:cTn>
                              </p:par>
                            </p:childTnLst>
                          </p:cTn>
                        </p:par>
                      </p:childTnLst>
                    </p:cTn>
                  </p:par>
                  <p:par>
                    <p:cTn id="222" fill="hold">
                      <p:stCondLst>
                        <p:cond delay="indefinite"/>
                      </p:stCondLst>
                      <p:childTnLst>
                        <p:par>
                          <p:cTn id="223" fill="hold">
                            <p:stCondLst>
                              <p:cond delay="0"/>
                            </p:stCondLst>
                            <p:childTnLst>
                              <p:par>
                                <p:cTn id="224" presetID="3" presetClass="entr" presetSubtype="10" fill="hold" grpId="0" nodeType="clickEffect">
                                  <p:stCondLst>
                                    <p:cond delay="0"/>
                                  </p:stCondLst>
                                  <p:childTnLst>
                                    <p:set>
                                      <p:cBhvr>
                                        <p:cTn id="225" dur="1" fill="hold">
                                          <p:stCondLst>
                                            <p:cond delay="0"/>
                                          </p:stCondLst>
                                        </p:cTn>
                                        <p:tgtEl>
                                          <p:spTgt spid="61"/>
                                        </p:tgtEl>
                                        <p:attrNameLst>
                                          <p:attrName>style.visibility</p:attrName>
                                        </p:attrNameLst>
                                      </p:cBhvr>
                                      <p:to>
                                        <p:strVal val="visible"/>
                                      </p:to>
                                    </p:set>
                                    <p:animEffect transition="in" filter="blinds(horizontal)">
                                      <p:cBhvr>
                                        <p:cTn id="226" dur="500"/>
                                        <p:tgtEl>
                                          <p:spTgt spid="61"/>
                                        </p:tgtEl>
                                      </p:cBhvr>
                                    </p:animEffect>
                                  </p:childTnLst>
                                </p:cTn>
                              </p:par>
                              <p:par>
                                <p:cTn id="227" presetID="3" presetClass="entr" presetSubtype="10" fill="hold" grpId="0" nodeType="withEffect">
                                  <p:stCondLst>
                                    <p:cond delay="0"/>
                                  </p:stCondLst>
                                  <p:childTnLst>
                                    <p:set>
                                      <p:cBhvr>
                                        <p:cTn id="228" dur="1" fill="hold">
                                          <p:stCondLst>
                                            <p:cond delay="0"/>
                                          </p:stCondLst>
                                        </p:cTn>
                                        <p:tgtEl>
                                          <p:spTgt spid="62"/>
                                        </p:tgtEl>
                                        <p:attrNameLst>
                                          <p:attrName>style.visibility</p:attrName>
                                        </p:attrNameLst>
                                      </p:cBhvr>
                                      <p:to>
                                        <p:strVal val="visible"/>
                                      </p:to>
                                    </p:set>
                                    <p:animEffect transition="in" filter="blinds(horizontal)">
                                      <p:cBhvr>
                                        <p:cTn id="229" dur="500"/>
                                        <p:tgtEl>
                                          <p:spTgt spid="62"/>
                                        </p:tgtEl>
                                      </p:cBhvr>
                                    </p:animEffect>
                                  </p:childTnLst>
                                </p:cTn>
                              </p:par>
                              <p:par>
                                <p:cTn id="230" presetID="3" presetClass="entr" presetSubtype="10" fill="hold" grpId="0" nodeType="withEffect">
                                  <p:stCondLst>
                                    <p:cond delay="0"/>
                                  </p:stCondLst>
                                  <p:childTnLst>
                                    <p:set>
                                      <p:cBhvr>
                                        <p:cTn id="231" dur="1" fill="hold">
                                          <p:stCondLst>
                                            <p:cond delay="0"/>
                                          </p:stCondLst>
                                        </p:cTn>
                                        <p:tgtEl>
                                          <p:spTgt spid="83"/>
                                        </p:tgtEl>
                                        <p:attrNameLst>
                                          <p:attrName>style.visibility</p:attrName>
                                        </p:attrNameLst>
                                      </p:cBhvr>
                                      <p:to>
                                        <p:strVal val="visible"/>
                                      </p:to>
                                    </p:set>
                                    <p:animEffect transition="in" filter="blinds(horizontal)">
                                      <p:cBhvr>
                                        <p:cTn id="232" dur="500"/>
                                        <p:tgtEl>
                                          <p:spTgt spid="83"/>
                                        </p:tgtEl>
                                      </p:cBhvr>
                                    </p:animEffect>
                                  </p:childTnLst>
                                </p:cTn>
                              </p:par>
                              <p:par>
                                <p:cTn id="233" presetID="3" presetClass="entr" presetSubtype="10" fill="hold" grpId="0" nodeType="withEffect">
                                  <p:stCondLst>
                                    <p:cond delay="0"/>
                                  </p:stCondLst>
                                  <p:childTnLst>
                                    <p:set>
                                      <p:cBhvr>
                                        <p:cTn id="234" dur="1" fill="hold">
                                          <p:stCondLst>
                                            <p:cond delay="0"/>
                                          </p:stCondLst>
                                        </p:cTn>
                                        <p:tgtEl>
                                          <p:spTgt spid="82"/>
                                        </p:tgtEl>
                                        <p:attrNameLst>
                                          <p:attrName>style.visibility</p:attrName>
                                        </p:attrNameLst>
                                      </p:cBhvr>
                                      <p:to>
                                        <p:strVal val="visible"/>
                                      </p:to>
                                    </p:set>
                                    <p:animEffect transition="in" filter="blinds(horizontal)">
                                      <p:cBhvr>
                                        <p:cTn id="235" dur="500"/>
                                        <p:tgtEl>
                                          <p:spTgt spid="82"/>
                                        </p:tgtEl>
                                      </p:cBhvr>
                                    </p:animEffect>
                                  </p:childTnLst>
                                </p:cTn>
                              </p:par>
                              <p:par>
                                <p:cTn id="236" presetID="3" presetClass="entr" presetSubtype="10" fill="hold" grpId="0" nodeType="withEffect">
                                  <p:stCondLst>
                                    <p:cond delay="0"/>
                                  </p:stCondLst>
                                  <p:childTnLst>
                                    <p:set>
                                      <p:cBhvr>
                                        <p:cTn id="237" dur="1" fill="hold">
                                          <p:stCondLst>
                                            <p:cond delay="0"/>
                                          </p:stCondLst>
                                        </p:cTn>
                                        <p:tgtEl>
                                          <p:spTgt spid="63"/>
                                        </p:tgtEl>
                                        <p:attrNameLst>
                                          <p:attrName>style.visibility</p:attrName>
                                        </p:attrNameLst>
                                      </p:cBhvr>
                                      <p:to>
                                        <p:strVal val="visible"/>
                                      </p:to>
                                    </p:set>
                                    <p:animEffect transition="in" filter="blinds(horizontal)">
                                      <p:cBhvr>
                                        <p:cTn id="238" dur="500"/>
                                        <p:tgtEl>
                                          <p:spTgt spid="63"/>
                                        </p:tgtEl>
                                      </p:cBhvr>
                                    </p:animEffect>
                                  </p:childTnLst>
                                </p:cTn>
                              </p:par>
                              <p:par>
                                <p:cTn id="239" presetID="3" presetClass="entr" presetSubtype="10" fill="hold" grpId="0" nodeType="withEffect">
                                  <p:stCondLst>
                                    <p:cond delay="0"/>
                                  </p:stCondLst>
                                  <p:childTnLst>
                                    <p:set>
                                      <p:cBhvr>
                                        <p:cTn id="240" dur="1" fill="hold">
                                          <p:stCondLst>
                                            <p:cond delay="0"/>
                                          </p:stCondLst>
                                        </p:cTn>
                                        <p:tgtEl>
                                          <p:spTgt spid="64"/>
                                        </p:tgtEl>
                                        <p:attrNameLst>
                                          <p:attrName>style.visibility</p:attrName>
                                        </p:attrNameLst>
                                      </p:cBhvr>
                                      <p:to>
                                        <p:strVal val="visible"/>
                                      </p:to>
                                    </p:set>
                                    <p:animEffect transition="in" filter="blinds(horizontal)">
                                      <p:cBhvr>
                                        <p:cTn id="241" dur="500"/>
                                        <p:tgtEl>
                                          <p:spTgt spid="64"/>
                                        </p:tgtEl>
                                      </p:cBhvr>
                                    </p:animEffect>
                                  </p:childTnLst>
                                </p:cTn>
                              </p:par>
                            </p:childTnLst>
                          </p:cTn>
                        </p:par>
                      </p:childTnLst>
                    </p:cTn>
                  </p:par>
                  <p:par>
                    <p:cTn id="242" fill="hold">
                      <p:stCondLst>
                        <p:cond delay="indefinite"/>
                      </p:stCondLst>
                      <p:childTnLst>
                        <p:par>
                          <p:cTn id="243" fill="hold">
                            <p:stCondLst>
                              <p:cond delay="0"/>
                            </p:stCondLst>
                            <p:childTnLst>
                              <p:par>
                                <p:cTn id="244" presetID="3" presetClass="entr" presetSubtype="10" fill="hold" grpId="0" nodeType="clickEffect">
                                  <p:stCondLst>
                                    <p:cond delay="0"/>
                                  </p:stCondLst>
                                  <p:childTnLst>
                                    <p:set>
                                      <p:cBhvr>
                                        <p:cTn id="245" dur="1" fill="hold">
                                          <p:stCondLst>
                                            <p:cond delay="0"/>
                                          </p:stCondLst>
                                        </p:cTn>
                                        <p:tgtEl>
                                          <p:spTgt spid="65"/>
                                        </p:tgtEl>
                                        <p:attrNameLst>
                                          <p:attrName>style.visibility</p:attrName>
                                        </p:attrNameLst>
                                      </p:cBhvr>
                                      <p:to>
                                        <p:strVal val="visible"/>
                                      </p:to>
                                    </p:set>
                                    <p:animEffect transition="in" filter="blinds(horizontal)">
                                      <p:cBhvr>
                                        <p:cTn id="246" dur="500"/>
                                        <p:tgtEl>
                                          <p:spTgt spid="65"/>
                                        </p:tgtEl>
                                      </p:cBhvr>
                                    </p:animEffect>
                                  </p:childTnLst>
                                </p:cTn>
                              </p:par>
                              <p:par>
                                <p:cTn id="247" presetID="3" presetClass="entr" presetSubtype="10" fill="hold" grpId="0" nodeType="withEffect">
                                  <p:stCondLst>
                                    <p:cond delay="0"/>
                                  </p:stCondLst>
                                  <p:childTnLst>
                                    <p:set>
                                      <p:cBhvr>
                                        <p:cTn id="248" dur="1" fill="hold">
                                          <p:stCondLst>
                                            <p:cond delay="0"/>
                                          </p:stCondLst>
                                        </p:cTn>
                                        <p:tgtEl>
                                          <p:spTgt spid="66"/>
                                        </p:tgtEl>
                                        <p:attrNameLst>
                                          <p:attrName>style.visibility</p:attrName>
                                        </p:attrNameLst>
                                      </p:cBhvr>
                                      <p:to>
                                        <p:strVal val="visible"/>
                                      </p:to>
                                    </p:set>
                                    <p:animEffect transition="in" filter="blinds(horizontal)">
                                      <p:cBhvr>
                                        <p:cTn id="249" dur="500"/>
                                        <p:tgtEl>
                                          <p:spTgt spid="66"/>
                                        </p:tgtEl>
                                      </p:cBhvr>
                                    </p:animEffect>
                                  </p:childTnLst>
                                </p:cTn>
                              </p:par>
                              <p:par>
                                <p:cTn id="250" presetID="3" presetClass="entr" presetSubtype="10" fill="hold" grpId="0" nodeType="withEffect">
                                  <p:stCondLst>
                                    <p:cond delay="0"/>
                                  </p:stCondLst>
                                  <p:childTnLst>
                                    <p:set>
                                      <p:cBhvr>
                                        <p:cTn id="251" dur="1" fill="hold">
                                          <p:stCondLst>
                                            <p:cond delay="0"/>
                                          </p:stCondLst>
                                        </p:cTn>
                                        <p:tgtEl>
                                          <p:spTgt spid="67"/>
                                        </p:tgtEl>
                                        <p:attrNameLst>
                                          <p:attrName>style.visibility</p:attrName>
                                        </p:attrNameLst>
                                      </p:cBhvr>
                                      <p:to>
                                        <p:strVal val="visible"/>
                                      </p:to>
                                    </p:set>
                                    <p:animEffect transition="in" filter="blinds(horizontal)">
                                      <p:cBhvr>
                                        <p:cTn id="252" dur="500"/>
                                        <p:tgtEl>
                                          <p:spTgt spid="67"/>
                                        </p:tgtEl>
                                      </p:cBhvr>
                                    </p:animEffect>
                                  </p:childTnLst>
                                </p:cTn>
                              </p:par>
                              <p:par>
                                <p:cTn id="253" presetID="3" presetClass="entr" presetSubtype="10" fill="hold" grpId="0" nodeType="withEffect">
                                  <p:stCondLst>
                                    <p:cond delay="0"/>
                                  </p:stCondLst>
                                  <p:childTnLst>
                                    <p:set>
                                      <p:cBhvr>
                                        <p:cTn id="254" dur="1" fill="hold">
                                          <p:stCondLst>
                                            <p:cond delay="0"/>
                                          </p:stCondLst>
                                        </p:cTn>
                                        <p:tgtEl>
                                          <p:spTgt spid="68"/>
                                        </p:tgtEl>
                                        <p:attrNameLst>
                                          <p:attrName>style.visibility</p:attrName>
                                        </p:attrNameLst>
                                      </p:cBhvr>
                                      <p:to>
                                        <p:strVal val="visible"/>
                                      </p:to>
                                    </p:set>
                                    <p:animEffect transition="in" filter="blinds(horizontal)">
                                      <p:cBhvr>
                                        <p:cTn id="255" dur="500"/>
                                        <p:tgtEl>
                                          <p:spTgt spid="68"/>
                                        </p:tgtEl>
                                      </p:cBhvr>
                                    </p:animEffect>
                                  </p:childTnLst>
                                </p:cTn>
                              </p:par>
                              <p:par>
                                <p:cTn id="256" presetID="3" presetClass="entr" presetSubtype="10" fill="hold" grpId="0" nodeType="withEffect">
                                  <p:stCondLst>
                                    <p:cond delay="0"/>
                                  </p:stCondLst>
                                  <p:childTnLst>
                                    <p:set>
                                      <p:cBhvr>
                                        <p:cTn id="257" dur="1" fill="hold">
                                          <p:stCondLst>
                                            <p:cond delay="0"/>
                                          </p:stCondLst>
                                        </p:cTn>
                                        <p:tgtEl>
                                          <p:spTgt spid="69"/>
                                        </p:tgtEl>
                                        <p:attrNameLst>
                                          <p:attrName>style.visibility</p:attrName>
                                        </p:attrNameLst>
                                      </p:cBhvr>
                                      <p:to>
                                        <p:strVal val="visible"/>
                                      </p:to>
                                    </p:set>
                                    <p:animEffect transition="in" filter="blinds(horizontal)">
                                      <p:cBhvr>
                                        <p:cTn id="258" dur="500"/>
                                        <p:tgtEl>
                                          <p:spTgt spid="69"/>
                                        </p:tgtEl>
                                      </p:cBhvr>
                                    </p:animEffect>
                                  </p:childTnLst>
                                </p:cTn>
                              </p:par>
                              <p:par>
                                <p:cTn id="259" presetID="3" presetClass="entr" presetSubtype="10" fill="hold" grpId="0" nodeType="withEffect">
                                  <p:stCondLst>
                                    <p:cond delay="0"/>
                                  </p:stCondLst>
                                  <p:childTnLst>
                                    <p:set>
                                      <p:cBhvr>
                                        <p:cTn id="260" dur="1" fill="hold">
                                          <p:stCondLst>
                                            <p:cond delay="0"/>
                                          </p:stCondLst>
                                        </p:cTn>
                                        <p:tgtEl>
                                          <p:spTgt spid="81"/>
                                        </p:tgtEl>
                                        <p:attrNameLst>
                                          <p:attrName>style.visibility</p:attrName>
                                        </p:attrNameLst>
                                      </p:cBhvr>
                                      <p:to>
                                        <p:strVal val="visible"/>
                                      </p:to>
                                    </p:set>
                                    <p:animEffect transition="in" filter="blinds(horizontal)">
                                      <p:cBhvr>
                                        <p:cTn id="261" dur="500"/>
                                        <p:tgtEl>
                                          <p:spTgt spid="81"/>
                                        </p:tgtEl>
                                      </p:cBhvr>
                                    </p:animEffect>
                                  </p:childTnLst>
                                </p:cTn>
                              </p:par>
                              <p:par>
                                <p:cTn id="262" presetID="3" presetClass="entr" presetSubtype="10" fill="hold" grpId="0" nodeType="withEffect">
                                  <p:stCondLst>
                                    <p:cond delay="0"/>
                                  </p:stCondLst>
                                  <p:childTnLst>
                                    <p:set>
                                      <p:cBhvr>
                                        <p:cTn id="263" dur="1" fill="hold">
                                          <p:stCondLst>
                                            <p:cond delay="0"/>
                                          </p:stCondLst>
                                        </p:cTn>
                                        <p:tgtEl>
                                          <p:spTgt spid="70"/>
                                        </p:tgtEl>
                                        <p:attrNameLst>
                                          <p:attrName>style.visibility</p:attrName>
                                        </p:attrNameLst>
                                      </p:cBhvr>
                                      <p:to>
                                        <p:strVal val="visible"/>
                                      </p:to>
                                    </p:set>
                                    <p:animEffect transition="in" filter="blinds(horizontal)">
                                      <p:cBhvr>
                                        <p:cTn id="264" dur="500"/>
                                        <p:tgtEl>
                                          <p:spTgt spid="70"/>
                                        </p:tgtEl>
                                      </p:cBhvr>
                                    </p:animEffect>
                                  </p:childTnLst>
                                </p:cTn>
                              </p:par>
                              <p:par>
                                <p:cTn id="265" presetID="3" presetClass="entr" presetSubtype="10" fill="hold" grpId="0" nodeType="withEffect">
                                  <p:stCondLst>
                                    <p:cond delay="0"/>
                                  </p:stCondLst>
                                  <p:childTnLst>
                                    <p:set>
                                      <p:cBhvr>
                                        <p:cTn id="266" dur="1" fill="hold">
                                          <p:stCondLst>
                                            <p:cond delay="0"/>
                                          </p:stCondLst>
                                        </p:cTn>
                                        <p:tgtEl>
                                          <p:spTgt spid="71"/>
                                        </p:tgtEl>
                                        <p:attrNameLst>
                                          <p:attrName>style.visibility</p:attrName>
                                        </p:attrNameLst>
                                      </p:cBhvr>
                                      <p:to>
                                        <p:strVal val="visible"/>
                                      </p:to>
                                    </p:set>
                                    <p:animEffect transition="in" filter="blinds(horizontal)">
                                      <p:cBhvr>
                                        <p:cTn id="267" dur="500"/>
                                        <p:tgtEl>
                                          <p:spTgt spid="71"/>
                                        </p:tgtEl>
                                      </p:cBhvr>
                                    </p:animEffect>
                                  </p:childTnLst>
                                </p:cTn>
                              </p:par>
                              <p:par>
                                <p:cTn id="268" presetID="3" presetClass="entr" presetSubtype="10" fill="hold" grpId="0" nodeType="withEffect">
                                  <p:stCondLst>
                                    <p:cond delay="0"/>
                                  </p:stCondLst>
                                  <p:childTnLst>
                                    <p:set>
                                      <p:cBhvr>
                                        <p:cTn id="269" dur="1" fill="hold">
                                          <p:stCondLst>
                                            <p:cond delay="0"/>
                                          </p:stCondLst>
                                        </p:cTn>
                                        <p:tgtEl>
                                          <p:spTgt spid="72"/>
                                        </p:tgtEl>
                                        <p:attrNameLst>
                                          <p:attrName>style.visibility</p:attrName>
                                        </p:attrNameLst>
                                      </p:cBhvr>
                                      <p:to>
                                        <p:strVal val="visible"/>
                                      </p:to>
                                    </p:set>
                                    <p:animEffect transition="in" filter="blinds(horizontal)">
                                      <p:cBhvr>
                                        <p:cTn id="270" dur="500"/>
                                        <p:tgtEl>
                                          <p:spTgt spid="72"/>
                                        </p:tgtEl>
                                      </p:cBhvr>
                                    </p:animEffect>
                                  </p:childTnLst>
                                </p:cTn>
                              </p:par>
                              <p:par>
                                <p:cTn id="271" presetID="3" presetClass="entr" presetSubtype="10" fill="hold" grpId="0" nodeType="withEffect">
                                  <p:stCondLst>
                                    <p:cond delay="0"/>
                                  </p:stCondLst>
                                  <p:childTnLst>
                                    <p:set>
                                      <p:cBhvr>
                                        <p:cTn id="272" dur="1" fill="hold">
                                          <p:stCondLst>
                                            <p:cond delay="0"/>
                                          </p:stCondLst>
                                        </p:cTn>
                                        <p:tgtEl>
                                          <p:spTgt spid="73"/>
                                        </p:tgtEl>
                                        <p:attrNameLst>
                                          <p:attrName>style.visibility</p:attrName>
                                        </p:attrNameLst>
                                      </p:cBhvr>
                                      <p:to>
                                        <p:strVal val="visible"/>
                                      </p:to>
                                    </p:set>
                                    <p:animEffect transition="in" filter="blinds(horizontal)">
                                      <p:cBhvr>
                                        <p:cTn id="273" dur="500"/>
                                        <p:tgtEl>
                                          <p:spTgt spid="73"/>
                                        </p:tgtEl>
                                      </p:cBhvr>
                                    </p:animEffect>
                                  </p:childTnLst>
                                </p:cTn>
                              </p:par>
                              <p:par>
                                <p:cTn id="274" presetID="3" presetClass="entr" presetSubtype="10" fill="hold" grpId="0" nodeType="withEffect">
                                  <p:stCondLst>
                                    <p:cond delay="0"/>
                                  </p:stCondLst>
                                  <p:childTnLst>
                                    <p:set>
                                      <p:cBhvr>
                                        <p:cTn id="275" dur="1" fill="hold">
                                          <p:stCondLst>
                                            <p:cond delay="0"/>
                                          </p:stCondLst>
                                        </p:cTn>
                                        <p:tgtEl>
                                          <p:spTgt spid="74"/>
                                        </p:tgtEl>
                                        <p:attrNameLst>
                                          <p:attrName>style.visibility</p:attrName>
                                        </p:attrNameLst>
                                      </p:cBhvr>
                                      <p:to>
                                        <p:strVal val="visible"/>
                                      </p:to>
                                    </p:set>
                                    <p:animEffect transition="in" filter="blinds(horizontal)">
                                      <p:cBhvr>
                                        <p:cTn id="276" dur="500"/>
                                        <p:tgtEl>
                                          <p:spTgt spid="74"/>
                                        </p:tgtEl>
                                      </p:cBhvr>
                                    </p:animEffect>
                                  </p:childTnLst>
                                </p:cTn>
                              </p:par>
                              <p:par>
                                <p:cTn id="277" presetID="3" presetClass="entr" presetSubtype="10" fill="hold" grpId="0" nodeType="withEffect">
                                  <p:stCondLst>
                                    <p:cond delay="0"/>
                                  </p:stCondLst>
                                  <p:childTnLst>
                                    <p:set>
                                      <p:cBhvr>
                                        <p:cTn id="278" dur="1" fill="hold">
                                          <p:stCondLst>
                                            <p:cond delay="0"/>
                                          </p:stCondLst>
                                        </p:cTn>
                                        <p:tgtEl>
                                          <p:spTgt spid="75"/>
                                        </p:tgtEl>
                                        <p:attrNameLst>
                                          <p:attrName>style.visibility</p:attrName>
                                        </p:attrNameLst>
                                      </p:cBhvr>
                                      <p:to>
                                        <p:strVal val="visible"/>
                                      </p:to>
                                    </p:set>
                                    <p:animEffect transition="in" filter="blinds(horizontal)">
                                      <p:cBhvr>
                                        <p:cTn id="279" dur="500"/>
                                        <p:tgtEl>
                                          <p:spTgt spid="75"/>
                                        </p:tgtEl>
                                      </p:cBhvr>
                                    </p:animEffect>
                                  </p:childTnLst>
                                </p:cTn>
                              </p:par>
                              <p:par>
                                <p:cTn id="280" presetID="3" presetClass="entr" presetSubtype="10" fill="hold" grpId="0" nodeType="withEffect">
                                  <p:stCondLst>
                                    <p:cond delay="0"/>
                                  </p:stCondLst>
                                  <p:childTnLst>
                                    <p:set>
                                      <p:cBhvr>
                                        <p:cTn id="281" dur="1" fill="hold">
                                          <p:stCondLst>
                                            <p:cond delay="0"/>
                                          </p:stCondLst>
                                        </p:cTn>
                                        <p:tgtEl>
                                          <p:spTgt spid="76"/>
                                        </p:tgtEl>
                                        <p:attrNameLst>
                                          <p:attrName>style.visibility</p:attrName>
                                        </p:attrNameLst>
                                      </p:cBhvr>
                                      <p:to>
                                        <p:strVal val="visible"/>
                                      </p:to>
                                    </p:set>
                                    <p:animEffect transition="in" filter="blinds(horizontal)">
                                      <p:cBhvr>
                                        <p:cTn id="282" dur="500"/>
                                        <p:tgtEl>
                                          <p:spTgt spid="76"/>
                                        </p:tgtEl>
                                      </p:cBhvr>
                                    </p:animEffect>
                                  </p:childTnLst>
                                </p:cTn>
                              </p:par>
                              <p:par>
                                <p:cTn id="283" presetID="3" presetClass="entr" presetSubtype="10" fill="hold" grpId="0" nodeType="withEffect">
                                  <p:stCondLst>
                                    <p:cond delay="0"/>
                                  </p:stCondLst>
                                  <p:childTnLst>
                                    <p:set>
                                      <p:cBhvr>
                                        <p:cTn id="284" dur="1" fill="hold">
                                          <p:stCondLst>
                                            <p:cond delay="0"/>
                                          </p:stCondLst>
                                        </p:cTn>
                                        <p:tgtEl>
                                          <p:spTgt spid="80"/>
                                        </p:tgtEl>
                                        <p:attrNameLst>
                                          <p:attrName>style.visibility</p:attrName>
                                        </p:attrNameLst>
                                      </p:cBhvr>
                                      <p:to>
                                        <p:strVal val="visible"/>
                                      </p:to>
                                    </p:set>
                                    <p:animEffect transition="in" filter="blinds(horizontal)">
                                      <p:cBhvr>
                                        <p:cTn id="285" dur="500"/>
                                        <p:tgtEl>
                                          <p:spTgt spid="80"/>
                                        </p:tgtEl>
                                      </p:cBhvr>
                                    </p:animEffect>
                                  </p:childTnLst>
                                </p:cTn>
                              </p:par>
                            </p:childTnLst>
                          </p:cTn>
                        </p:par>
                      </p:childTnLst>
                    </p:cTn>
                  </p:par>
                  <p:par>
                    <p:cTn id="286" fill="hold">
                      <p:stCondLst>
                        <p:cond delay="indefinite"/>
                      </p:stCondLst>
                      <p:childTnLst>
                        <p:par>
                          <p:cTn id="287" fill="hold">
                            <p:stCondLst>
                              <p:cond delay="0"/>
                            </p:stCondLst>
                            <p:childTnLst>
                              <p:par>
                                <p:cTn id="288" presetID="3" presetClass="entr" presetSubtype="10" fill="hold" grpId="0" nodeType="clickEffect">
                                  <p:stCondLst>
                                    <p:cond delay="0"/>
                                  </p:stCondLst>
                                  <p:childTnLst>
                                    <p:set>
                                      <p:cBhvr>
                                        <p:cTn id="289" dur="1" fill="hold">
                                          <p:stCondLst>
                                            <p:cond delay="0"/>
                                          </p:stCondLst>
                                        </p:cTn>
                                        <p:tgtEl>
                                          <p:spTgt spid="84"/>
                                        </p:tgtEl>
                                        <p:attrNameLst>
                                          <p:attrName>style.visibility</p:attrName>
                                        </p:attrNameLst>
                                      </p:cBhvr>
                                      <p:to>
                                        <p:strVal val="visible"/>
                                      </p:to>
                                    </p:set>
                                    <p:animEffect transition="in" filter="blinds(horizontal)">
                                      <p:cBhvr>
                                        <p:cTn id="290" dur="500"/>
                                        <p:tgtEl>
                                          <p:spTgt spid="84"/>
                                        </p:tgtEl>
                                      </p:cBhvr>
                                    </p:animEffect>
                                  </p:childTnLst>
                                </p:cTn>
                              </p:par>
                              <p:par>
                                <p:cTn id="291" presetID="3" presetClass="entr" presetSubtype="10" fill="hold" grpId="0" nodeType="withEffect">
                                  <p:stCondLst>
                                    <p:cond delay="0"/>
                                  </p:stCondLst>
                                  <p:childTnLst>
                                    <p:set>
                                      <p:cBhvr>
                                        <p:cTn id="292" dur="1" fill="hold">
                                          <p:stCondLst>
                                            <p:cond delay="0"/>
                                          </p:stCondLst>
                                        </p:cTn>
                                        <p:tgtEl>
                                          <p:spTgt spid="85"/>
                                        </p:tgtEl>
                                        <p:attrNameLst>
                                          <p:attrName>style.visibility</p:attrName>
                                        </p:attrNameLst>
                                      </p:cBhvr>
                                      <p:to>
                                        <p:strVal val="visible"/>
                                      </p:to>
                                    </p:set>
                                    <p:animEffect transition="in" filter="blinds(horizontal)">
                                      <p:cBhvr>
                                        <p:cTn id="293" dur="500"/>
                                        <p:tgtEl>
                                          <p:spTgt spid="85"/>
                                        </p:tgtEl>
                                      </p:cBhvr>
                                    </p:animEffect>
                                  </p:childTnLst>
                                </p:cTn>
                              </p:par>
                              <p:par>
                                <p:cTn id="294" presetID="3" presetClass="entr" presetSubtype="10" fill="hold" grpId="0" nodeType="withEffect">
                                  <p:stCondLst>
                                    <p:cond delay="0"/>
                                  </p:stCondLst>
                                  <p:childTnLst>
                                    <p:set>
                                      <p:cBhvr>
                                        <p:cTn id="295" dur="1" fill="hold">
                                          <p:stCondLst>
                                            <p:cond delay="0"/>
                                          </p:stCondLst>
                                        </p:cTn>
                                        <p:tgtEl>
                                          <p:spTgt spid="86"/>
                                        </p:tgtEl>
                                        <p:attrNameLst>
                                          <p:attrName>style.visibility</p:attrName>
                                        </p:attrNameLst>
                                      </p:cBhvr>
                                      <p:to>
                                        <p:strVal val="visible"/>
                                      </p:to>
                                    </p:set>
                                    <p:animEffect transition="in" filter="blinds(horizontal)">
                                      <p:cBhvr>
                                        <p:cTn id="296" dur="500"/>
                                        <p:tgtEl>
                                          <p:spTgt spid="86"/>
                                        </p:tgtEl>
                                      </p:cBhvr>
                                    </p:animEffect>
                                  </p:childTnLst>
                                </p:cTn>
                              </p:par>
                              <p:par>
                                <p:cTn id="297" presetID="3" presetClass="entr" presetSubtype="10" fill="hold" grpId="0" nodeType="withEffect">
                                  <p:stCondLst>
                                    <p:cond delay="0"/>
                                  </p:stCondLst>
                                  <p:childTnLst>
                                    <p:set>
                                      <p:cBhvr>
                                        <p:cTn id="298" dur="1" fill="hold">
                                          <p:stCondLst>
                                            <p:cond delay="0"/>
                                          </p:stCondLst>
                                        </p:cTn>
                                        <p:tgtEl>
                                          <p:spTgt spid="87"/>
                                        </p:tgtEl>
                                        <p:attrNameLst>
                                          <p:attrName>style.visibility</p:attrName>
                                        </p:attrNameLst>
                                      </p:cBhvr>
                                      <p:to>
                                        <p:strVal val="visible"/>
                                      </p:to>
                                    </p:set>
                                    <p:animEffect transition="in" filter="blinds(horizontal)">
                                      <p:cBhvr>
                                        <p:cTn id="299" dur="500"/>
                                        <p:tgtEl>
                                          <p:spTgt spid="87"/>
                                        </p:tgtEl>
                                      </p:cBhvr>
                                    </p:animEffect>
                                  </p:childTnLst>
                                </p:cTn>
                              </p:par>
                              <p:par>
                                <p:cTn id="300" presetID="3" presetClass="entr" presetSubtype="10" fill="hold" grpId="0" nodeType="withEffect">
                                  <p:stCondLst>
                                    <p:cond delay="0"/>
                                  </p:stCondLst>
                                  <p:childTnLst>
                                    <p:set>
                                      <p:cBhvr>
                                        <p:cTn id="301" dur="1" fill="hold">
                                          <p:stCondLst>
                                            <p:cond delay="0"/>
                                          </p:stCondLst>
                                        </p:cTn>
                                        <p:tgtEl>
                                          <p:spTgt spid="88"/>
                                        </p:tgtEl>
                                        <p:attrNameLst>
                                          <p:attrName>style.visibility</p:attrName>
                                        </p:attrNameLst>
                                      </p:cBhvr>
                                      <p:to>
                                        <p:strVal val="visible"/>
                                      </p:to>
                                    </p:set>
                                    <p:animEffect transition="in" filter="blinds(horizontal)">
                                      <p:cBhvr>
                                        <p:cTn id="302" dur="500"/>
                                        <p:tgtEl>
                                          <p:spTgt spid="88"/>
                                        </p:tgtEl>
                                      </p:cBhvr>
                                    </p:animEffect>
                                  </p:childTnLst>
                                </p:cTn>
                              </p:par>
                              <p:par>
                                <p:cTn id="303" presetID="3" presetClass="entr" presetSubtype="10" fill="hold" grpId="0" nodeType="withEffect">
                                  <p:stCondLst>
                                    <p:cond delay="0"/>
                                  </p:stCondLst>
                                  <p:childTnLst>
                                    <p:set>
                                      <p:cBhvr>
                                        <p:cTn id="304" dur="1" fill="hold">
                                          <p:stCondLst>
                                            <p:cond delay="0"/>
                                          </p:stCondLst>
                                        </p:cTn>
                                        <p:tgtEl>
                                          <p:spTgt spid="89"/>
                                        </p:tgtEl>
                                        <p:attrNameLst>
                                          <p:attrName>style.visibility</p:attrName>
                                        </p:attrNameLst>
                                      </p:cBhvr>
                                      <p:to>
                                        <p:strVal val="visible"/>
                                      </p:to>
                                    </p:set>
                                    <p:animEffect transition="in" filter="blinds(horizontal)">
                                      <p:cBhvr>
                                        <p:cTn id="305" dur="500"/>
                                        <p:tgtEl>
                                          <p:spTgt spid="89"/>
                                        </p:tgtEl>
                                      </p:cBhvr>
                                    </p:animEffect>
                                  </p:childTnLst>
                                </p:cTn>
                              </p:par>
                              <p:par>
                                <p:cTn id="306" presetID="3" presetClass="entr" presetSubtype="10" fill="hold" grpId="0" nodeType="withEffect">
                                  <p:stCondLst>
                                    <p:cond delay="0"/>
                                  </p:stCondLst>
                                  <p:childTnLst>
                                    <p:set>
                                      <p:cBhvr>
                                        <p:cTn id="307" dur="1" fill="hold">
                                          <p:stCondLst>
                                            <p:cond delay="0"/>
                                          </p:stCondLst>
                                        </p:cTn>
                                        <p:tgtEl>
                                          <p:spTgt spid="90"/>
                                        </p:tgtEl>
                                        <p:attrNameLst>
                                          <p:attrName>style.visibility</p:attrName>
                                        </p:attrNameLst>
                                      </p:cBhvr>
                                      <p:to>
                                        <p:strVal val="visible"/>
                                      </p:to>
                                    </p:set>
                                    <p:animEffect transition="in" filter="blinds(horizontal)">
                                      <p:cBhvr>
                                        <p:cTn id="308" dur="500"/>
                                        <p:tgtEl>
                                          <p:spTgt spid="90"/>
                                        </p:tgtEl>
                                      </p:cBhvr>
                                    </p:animEffect>
                                  </p:childTnLst>
                                </p:cTn>
                              </p:par>
                              <p:par>
                                <p:cTn id="309" presetID="3" presetClass="entr" presetSubtype="10" fill="hold" grpId="0" nodeType="withEffect">
                                  <p:stCondLst>
                                    <p:cond delay="0"/>
                                  </p:stCondLst>
                                  <p:childTnLst>
                                    <p:set>
                                      <p:cBhvr>
                                        <p:cTn id="310" dur="1" fill="hold">
                                          <p:stCondLst>
                                            <p:cond delay="0"/>
                                          </p:stCondLst>
                                        </p:cTn>
                                        <p:tgtEl>
                                          <p:spTgt spid="91"/>
                                        </p:tgtEl>
                                        <p:attrNameLst>
                                          <p:attrName>style.visibility</p:attrName>
                                        </p:attrNameLst>
                                      </p:cBhvr>
                                      <p:to>
                                        <p:strVal val="visible"/>
                                      </p:to>
                                    </p:set>
                                    <p:animEffect transition="in" filter="blinds(horizontal)">
                                      <p:cBhvr>
                                        <p:cTn id="311" dur="500"/>
                                        <p:tgtEl>
                                          <p:spTgt spid="91"/>
                                        </p:tgtEl>
                                      </p:cBhvr>
                                    </p:animEffect>
                                  </p:childTnLst>
                                </p:cTn>
                              </p:par>
                              <p:par>
                                <p:cTn id="312" presetID="3" presetClass="entr" presetSubtype="10" fill="hold" grpId="0" nodeType="withEffect">
                                  <p:stCondLst>
                                    <p:cond delay="0"/>
                                  </p:stCondLst>
                                  <p:childTnLst>
                                    <p:set>
                                      <p:cBhvr>
                                        <p:cTn id="313" dur="1" fill="hold">
                                          <p:stCondLst>
                                            <p:cond delay="0"/>
                                          </p:stCondLst>
                                        </p:cTn>
                                        <p:tgtEl>
                                          <p:spTgt spid="92"/>
                                        </p:tgtEl>
                                        <p:attrNameLst>
                                          <p:attrName>style.visibility</p:attrName>
                                        </p:attrNameLst>
                                      </p:cBhvr>
                                      <p:to>
                                        <p:strVal val="visible"/>
                                      </p:to>
                                    </p:set>
                                    <p:animEffect transition="in" filter="blinds(horizontal)">
                                      <p:cBhvr>
                                        <p:cTn id="314" dur="500"/>
                                        <p:tgtEl>
                                          <p:spTgt spid="92"/>
                                        </p:tgtEl>
                                      </p:cBhvr>
                                    </p:animEffect>
                                  </p:childTnLst>
                                </p:cTn>
                              </p:par>
                              <p:par>
                                <p:cTn id="315" presetID="3" presetClass="entr" presetSubtype="10" fill="hold" grpId="0" nodeType="withEffect">
                                  <p:stCondLst>
                                    <p:cond delay="0"/>
                                  </p:stCondLst>
                                  <p:childTnLst>
                                    <p:set>
                                      <p:cBhvr>
                                        <p:cTn id="316" dur="1" fill="hold">
                                          <p:stCondLst>
                                            <p:cond delay="0"/>
                                          </p:stCondLst>
                                        </p:cTn>
                                        <p:tgtEl>
                                          <p:spTgt spid="93"/>
                                        </p:tgtEl>
                                        <p:attrNameLst>
                                          <p:attrName>style.visibility</p:attrName>
                                        </p:attrNameLst>
                                      </p:cBhvr>
                                      <p:to>
                                        <p:strVal val="visible"/>
                                      </p:to>
                                    </p:set>
                                    <p:animEffect transition="in" filter="blinds(horizontal)">
                                      <p:cBhvr>
                                        <p:cTn id="31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2" grpId="1" animBg="1"/>
      <p:bldP spid="13" grpId="0" animBg="1"/>
      <p:bldP spid="13" grpId="1"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Excitation Table and Equations</a:t>
            </a:r>
            <a:endParaRPr lang="zh-CN" altLang="en-US" dirty="0"/>
          </a:p>
        </p:txBody>
      </p:sp>
      <p:sp>
        <p:nvSpPr>
          <p:cNvPr id="3" name="矩形 2"/>
          <p:cNvSpPr/>
          <p:nvPr/>
        </p:nvSpPr>
        <p:spPr>
          <a:xfrm>
            <a:off x="333375" y="1100465"/>
            <a:ext cx="8210550" cy="461665"/>
          </a:xfrm>
          <a:prstGeom prst="rect">
            <a:avLst/>
          </a:prstGeom>
        </p:spPr>
        <p:txBody>
          <a:bodyPr wrap="square">
            <a:spAutoFit/>
          </a:bodyPr>
          <a:lstStyle/>
          <a:p>
            <a:pPr>
              <a:spcBef>
                <a:spcPct val="50000"/>
              </a:spcBef>
              <a:buClr>
                <a:srgbClr val="669900"/>
              </a:buClr>
            </a:pPr>
            <a:r>
              <a:rPr lang="en-US" altLang="zh-CN" b="1" dirty="0">
                <a:effectLst>
                  <a:outerShdw blurRad="38100" dist="38100" dir="2700000" algn="tl">
                    <a:srgbClr val="C0C0C0"/>
                  </a:outerShdw>
                </a:effectLst>
              </a:rPr>
              <a:t>D flip-flop used to realize circuit (</a:t>
            </a:r>
            <a:r>
              <a:rPr lang="en-US" altLang="zh-CN" b="1" dirty="0">
                <a:solidFill>
                  <a:srgbClr val="CC3300"/>
                </a:solidFill>
                <a:effectLst>
                  <a:outerShdw blurRad="38100" dist="38100" dir="2700000" algn="tl">
                    <a:srgbClr val="C0C0C0"/>
                  </a:outerShdw>
                </a:effectLst>
              </a:rPr>
              <a:t>two D flip-flops</a:t>
            </a:r>
            <a:r>
              <a:rPr lang="en-US" altLang="zh-CN" b="1" dirty="0">
                <a:effectLst>
                  <a:outerShdw blurRad="38100" dist="38100" dir="2700000" algn="tl">
                    <a:srgbClr val="C0C0C0"/>
                  </a:outerShdw>
                </a:effectLst>
              </a:rPr>
              <a:t>)</a:t>
            </a:r>
          </a:p>
        </p:txBody>
      </p:sp>
      <p:pic>
        <p:nvPicPr>
          <p:cNvPr id="4" name="Picture 4"/>
          <p:cNvPicPr>
            <a:picLocks noChangeAspect="1" noChangeArrowheads="1"/>
          </p:cNvPicPr>
          <p:nvPr/>
        </p:nvPicPr>
        <p:blipFill>
          <a:blip r:embed="rId3">
            <a:lum contrast="12000"/>
            <a:grayscl/>
            <a:extLst>
              <a:ext uri="{28A0092B-C50C-407E-A947-70E740481C1C}">
                <a14:useLocalDpi xmlns:a14="http://schemas.microsoft.com/office/drawing/2010/main" val="0"/>
              </a:ext>
            </a:extLst>
          </a:blip>
          <a:srcRect/>
          <a:stretch>
            <a:fillRect/>
          </a:stretch>
        </p:blipFill>
        <p:spPr bwMode="auto">
          <a:xfrm>
            <a:off x="569913" y="1844675"/>
            <a:ext cx="2879725"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lum contrast="12000"/>
            <a:grayscl/>
            <a:extLst>
              <a:ext uri="{28A0092B-C50C-407E-A947-70E740481C1C}">
                <a14:useLocalDpi xmlns:a14="http://schemas.microsoft.com/office/drawing/2010/main" val="0"/>
              </a:ext>
            </a:extLst>
          </a:blip>
          <a:srcRect/>
          <a:stretch>
            <a:fillRect/>
          </a:stretch>
        </p:blipFill>
        <p:spPr bwMode="auto">
          <a:xfrm>
            <a:off x="3268663" y="4248150"/>
            <a:ext cx="5113337"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Object 6"/>
          <p:cNvGraphicFramePr>
            <a:graphicFrameLocks noChangeAspect="1"/>
          </p:cNvGraphicFramePr>
          <p:nvPr>
            <p:extLst>
              <p:ext uri="{D42A27DB-BD31-4B8C-83A1-F6EECF244321}">
                <p14:modId xmlns:p14="http://schemas.microsoft.com/office/powerpoint/2010/main" val="3078614446"/>
              </p:ext>
            </p:extLst>
          </p:nvPr>
        </p:nvGraphicFramePr>
        <p:xfrm>
          <a:off x="857250" y="4319587"/>
          <a:ext cx="2376488" cy="1951038"/>
        </p:xfrm>
        <a:graphic>
          <a:graphicData uri="http://schemas.openxmlformats.org/presentationml/2006/ole">
            <mc:AlternateContent xmlns:mc="http://schemas.openxmlformats.org/markup-compatibility/2006">
              <mc:Choice xmlns:v="urn:schemas-microsoft-com:vml" Requires="v">
                <p:oleObj spid="_x0000_s111697" name="Visio" r:id="rId5" imgW="2206942" imgH="1785223" progId="Visio.Drawing.11">
                  <p:embed/>
                </p:oleObj>
              </mc:Choice>
              <mc:Fallback>
                <p:oleObj name="Visio" r:id="rId5" imgW="2206942" imgH="1785223"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250" y="4319587"/>
                        <a:ext cx="2376488" cy="195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7"/>
          <p:cNvSpPr>
            <a:spLocks noChangeArrowheads="1"/>
          </p:cNvSpPr>
          <p:nvPr/>
        </p:nvSpPr>
        <p:spPr bwMode="auto">
          <a:xfrm>
            <a:off x="3930651" y="1557337"/>
            <a:ext cx="48323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smtClean="0">
                <a:ea typeface="宋体" panose="02010600030101010101" pitchFamily="2" charset="-122"/>
              </a:rPr>
              <a:t>Transition Table for state machine M</a:t>
            </a:r>
            <a:r>
              <a:rPr lang="en-US" altLang="zh-CN" baseline="-25000" dirty="0" smtClean="0">
                <a:ea typeface="宋体" panose="02010600030101010101" pitchFamily="2" charset="-122"/>
              </a:rPr>
              <a:t>1</a:t>
            </a:r>
          </a:p>
        </p:txBody>
      </p:sp>
      <p:pic>
        <p:nvPicPr>
          <p:cNvPr id="8"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5538" y="1871662"/>
            <a:ext cx="4381500" cy="20669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1"/>
          <p:cNvSpPr>
            <a:spLocks noChangeArrowheads="1"/>
          </p:cNvSpPr>
          <p:nvPr/>
        </p:nvSpPr>
        <p:spPr bwMode="auto">
          <a:xfrm>
            <a:off x="3286021" y="4032250"/>
            <a:ext cx="54777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smtClean="0">
                <a:ea typeface="宋体" panose="02010600030101010101" pitchFamily="2" charset="-122"/>
              </a:rPr>
              <a:t>state machine M</a:t>
            </a:r>
            <a:r>
              <a:rPr lang="en-US" altLang="zh-CN" sz="2000" baseline="-25000" dirty="0" smtClean="0">
                <a:ea typeface="宋体" panose="02010600030101010101" pitchFamily="2" charset="-122"/>
              </a:rPr>
              <a:t>1</a:t>
            </a:r>
            <a:r>
              <a:rPr lang="en-US" altLang="zh-CN" sz="2000" dirty="0" smtClean="0">
                <a:ea typeface="宋体" panose="02010600030101010101" pitchFamily="2" charset="-122"/>
              </a:rPr>
              <a:t> excitation table using D flip-flops</a:t>
            </a:r>
          </a:p>
        </p:txBody>
      </p:sp>
      <p:sp>
        <p:nvSpPr>
          <p:cNvPr id="10" name="Rectangle 42"/>
          <p:cNvSpPr>
            <a:spLocks noChangeArrowheads="1"/>
          </p:cNvSpPr>
          <p:nvPr/>
        </p:nvSpPr>
        <p:spPr bwMode="auto">
          <a:xfrm>
            <a:off x="2154238" y="1584325"/>
            <a:ext cx="4464050" cy="7921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smtClean="0">
                <a:ea typeface="宋体" panose="02010600030101010101" pitchFamily="2" charset="-122"/>
              </a:rPr>
              <a:t>How to get the equations</a:t>
            </a:r>
            <a:r>
              <a:rPr lang="zh-CN" altLang="en-US" sz="2400" dirty="0" smtClean="0">
                <a:ea typeface="宋体" panose="02010600030101010101" pitchFamily="2" charset="-122"/>
              </a:rPr>
              <a:t>？</a:t>
            </a:r>
            <a:endParaRPr lang="zh-CN" altLang="en-US" sz="2400" dirty="0">
              <a:ea typeface="宋体" panose="02010600030101010101" pitchFamily="2" charset="-122"/>
            </a:endParaRPr>
          </a:p>
        </p:txBody>
      </p:sp>
      <p:sp>
        <p:nvSpPr>
          <p:cNvPr id="11" name="Rectangle 43"/>
          <p:cNvSpPr>
            <a:spLocks noChangeArrowheads="1"/>
          </p:cNvSpPr>
          <p:nvPr/>
        </p:nvSpPr>
        <p:spPr bwMode="auto">
          <a:xfrm>
            <a:off x="1289050" y="3240087"/>
            <a:ext cx="1008063" cy="647700"/>
          </a:xfrm>
          <a:prstGeom prst="rect">
            <a:avLst/>
          </a:prstGeom>
          <a:solidFill>
            <a:schemeClr val="accent1">
              <a:alpha val="3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D</a:t>
            </a:r>
            <a:r>
              <a:rPr lang="en-US" altLang="zh-CN" sz="2400" baseline="-25000">
                <a:ea typeface="宋体" panose="02010600030101010101" pitchFamily="2" charset="-122"/>
              </a:rPr>
              <a:t>A</a:t>
            </a:r>
          </a:p>
        </p:txBody>
      </p:sp>
      <p:sp>
        <p:nvSpPr>
          <p:cNvPr id="12" name="Rectangle 54"/>
          <p:cNvSpPr>
            <a:spLocks noChangeArrowheads="1"/>
          </p:cNvSpPr>
          <p:nvPr/>
        </p:nvSpPr>
        <p:spPr bwMode="auto">
          <a:xfrm>
            <a:off x="7481888" y="6048375"/>
            <a:ext cx="215900" cy="215900"/>
          </a:xfrm>
          <a:prstGeom prst="rect">
            <a:avLst/>
          </a:prstGeom>
          <a:solidFill>
            <a:schemeClr val="accent1">
              <a:alpha val="3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baseline="-25000">
              <a:ea typeface="宋体" panose="02010600030101010101" pitchFamily="2" charset="-122"/>
            </a:endParaRPr>
          </a:p>
        </p:txBody>
      </p:sp>
      <p:sp>
        <p:nvSpPr>
          <p:cNvPr id="13" name="Rectangle 55"/>
          <p:cNvSpPr>
            <a:spLocks noChangeArrowheads="1"/>
          </p:cNvSpPr>
          <p:nvPr/>
        </p:nvSpPr>
        <p:spPr bwMode="auto">
          <a:xfrm>
            <a:off x="5826125" y="5616575"/>
            <a:ext cx="144463" cy="647700"/>
          </a:xfrm>
          <a:prstGeom prst="rect">
            <a:avLst/>
          </a:prstGeom>
          <a:solidFill>
            <a:schemeClr val="accent1">
              <a:alpha val="3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baseline="-25000">
              <a:ea typeface="宋体" panose="02010600030101010101" pitchFamily="2" charset="-122"/>
            </a:endParaRPr>
          </a:p>
        </p:txBody>
      </p:sp>
      <p:sp>
        <p:nvSpPr>
          <p:cNvPr id="14" name="Rectangle 56"/>
          <p:cNvSpPr>
            <a:spLocks noChangeArrowheads="1"/>
          </p:cNvSpPr>
          <p:nvPr/>
        </p:nvSpPr>
        <p:spPr bwMode="auto">
          <a:xfrm>
            <a:off x="6689725" y="5616575"/>
            <a:ext cx="144463" cy="431800"/>
          </a:xfrm>
          <a:prstGeom prst="rect">
            <a:avLst/>
          </a:prstGeom>
          <a:solidFill>
            <a:schemeClr val="accent1">
              <a:alpha val="3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baseline="-25000">
              <a:ea typeface="宋体" panose="02010600030101010101" pitchFamily="2" charset="-122"/>
            </a:endParaRPr>
          </a:p>
        </p:txBody>
      </p:sp>
      <p:sp>
        <p:nvSpPr>
          <p:cNvPr id="15" name="Rectangle 57"/>
          <p:cNvSpPr>
            <a:spLocks noChangeArrowheads="1"/>
          </p:cNvSpPr>
          <p:nvPr/>
        </p:nvSpPr>
        <p:spPr bwMode="auto">
          <a:xfrm>
            <a:off x="3378200" y="3240087"/>
            <a:ext cx="1008063" cy="647700"/>
          </a:xfrm>
          <a:prstGeom prst="rect">
            <a:avLst/>
          </a:prstGeom>
          <a:solidFill>
            <a:srgbClr val="FF0000">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D</a:t>
            </a:r>
            <a:r>
              <a:rPr lang="en-US" altLang="zh-CN" sz="2400" baseline="-25000">
                <a:ea typeface="宋体" panose="02010600030101010101" pitchFamily="2" charset="-122"/>
              </a:rPr>
              <a:t>B</a:t>
            </a:r>
          </a:p>
        </p:txBody>
      </p:sp>
      <p:sp>
        <p:nvSpPr>
          <p:cNvPr id="16" name="Rectangle 58"/>
          <p:cNvSpPr>
            <a:spLocks noChangeArrowheads="1"/>
          </p:cNvSpPr>
          <p:nvPr/>
        </p:nvSpPr>
        <p:spPr bwMode="auto">
          <a:xfrm>
            <a:off x="5178425" y="5545137"/>
            <a:ext cx="144463" cy="287338"/>
          </a:xfrm>
          <a:prstGeom prst="rect">
            <a:avLst/>
          </a:prstGeom>
          <a:solidFill>
            <a:srgbClr val="FF0000">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baseline="-25000">
              <a:ea typeface="宋体" panose="02010600030101010101" pitchFamily="2" charset="-122"/>
            </a:endParaRPr>
          </a:p>
        </p:txBody>
      </p:sp>
      <p:sp>
        <p:nvSpPr>
          <p:cNvPr id="17" name="Rectangle 59"/>
          <p:cNvSpPr>
            <a:spLocks noChangeArrowheads="1"/>
          </p:cNvSpPr>
          <p:nvPr/>
        </p:nvSpPr>
        <p:spPr bwMode="auto">
          <a:xfrm>
            <a:off x="6834187" y="5400675"/>
            <a:ext cx="265897" cy="647700"/>
          </a:xfrm>
          <a:prstGeom prst="rect">
            <a:avLst/>
          </a:prstGeom>
          <a:solidFill>
            <a:srgbClr val="FF0000">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baseline="-25000">
              <a:ea typeface="宋体" panose="02010600030101010101" pitchFamily="2" charset="-122"/>
            </a:endParaRPr>
          </a:p>
        </p:txBody>
      </p:sp>
      <p:sp>
        <p:nvSpPr>
          <p:cNvPr id="18" name="Rectangle 60"/>
          <p:cNvSpPr>
            <a:spLocks noChangeArrowheads="1"/>
          </p:cNvSpPr>
          <p:nvPr/>
        </p:nvSpPr>
        <p:spPr bwMode="auto">
          <a:xfrm>
            <a:off x="7697788" y="5400675"/>
            <a:ext cx="144462" cy="647700"/>
          </a:xfrm>
          <a:prstGeom prst="rect">
            <a:avLst/>
          </a:prstGeom>
          <a:solidFill>
            <a:srgbClr val="FF0000">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baseline="-25000">
              <a:ea typeface="宋体" panose="02010600030101010101" pitchFamily="2" charset="-122"/>
            </a:endParaRPr>
          </a:p>
        </p:txBody>
      </p:sp>
      <p:sp>
        <p:nvSpPr>
          <p:cNvPr id="19" name="Rectangle 61"/>
          <p:cNvSpPr>
            <a:spLocks noChangeArrowheads="1"/>
          </p:cNvSpPr>
          <p:nvPr/>
        </p:nvSpPr>
        <p:spPr bwMode="auto">
          <a:xfrm>
            <a:off x="6042025" y="5545137"/>
            <a:ext cx="144463" cy="287338"/>
          </a:xfrm>
          <a:prstGeom prst="rect">
            <a:avLst/>
          </a:prstGeom>
          <a:solidFill>
            <a:srgbClr val="FF0000">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baseline="-25000">
              <a:ea typeface="宋体" panose="02010600030101010101" pitchFamily="2" charset="-122"/>
            </a:endParaRPr>
          </a:p>
        </p:txBody>
      </p:sp>
      <p:sp>
        <p:nvSpPr>
          <p:cNvPr id="20" name="Rectangle 62"/>
          <p:cNvSpPr>
            <a:spLocks noChangeArrowheads="1"/>
          </p:cNvSpPr>
          <p:nvPr/>
        </p:nvSpPr>
        <p:spPr bwMode="auto">
          <a:xfrm>
            <a:off x="5681663" y="3240087"/>
            <a:ext cx="1008062" cy="647700"/>
          </a:xfrm>
          <a:prstGeom prst="rect">
            <a:avLst/>
          </a:prstGeom>
          <a:solidFill>
            <a:srgbClr val="00FF00">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Z</a:t>
            </a:r>
            <a:endParaRPr lang="en-US" altLang="zh-CN" sz="2400" baseline="-25000">
              <a:ea typeface="宋体" panose="02010600030101010101" pitchFamily="2" charset="-122"/>
            </a:endParaRPr>
          </a:p>
        </p:txBody>
      </p:sp>
      <p:sp>
        <p:nvSpPr>
          <p:cNvPr id="21" name="Rectangle 63"/>
          <p:cNvSpPr>
            <a:spLocks noChangeArrowheads="1"/>
          </p:cNvSpPr>
          <p:nvPr/>
        </p:nvSpPr>
        <p:spPr bwMode="auto">
          <a:xfrm>
            <a:off x="7050088" y="6021387"/>
            <a:ext cx="215900" cy="242888"/>
          </a:xfrm>
          <a:prstGeom prst="rect">
            <a:avLst/>
          </a:prstGeom>
          <a:solidFill>
            <a:srgbClr val="00FF00">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baseline="-25000">
              <a:ea typeface="宋体" panose="02010600030101010101" pitchFamily="2" charset="-122"/>
            </a:endParaRPr>
          </a:p>
        </p:txBody>
      </p:sp>
    </p:spTree>
    <p:extLst>
      <p:ext uri="{BB962C8B-B14F-4D97-AF65-F5344CB8AC3E}">
        <p14:creationId xmlns:p14="http://schemas.microsoft.com/office/powerpoint/2010/main" val="118266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22" presetClass="exit" presetSubtype="4" fill="hold" grpId="0" nodeType="withEffect">
                                  <p:stCondLst>
                                    <p:cond delay="0"/>
                                  </p:stCondLst>
                                  <p:childTnLst>
                                    <p:animEffect transition="out" filter="wipe(down)">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linds(horizontal)">
                                      <p:cBhvr>
                                        <p:cTn id="50" dur="500"/>
                                        <p:tgtEl>
                                          <p:spTgt spid="17"/>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blinds(horizontal)">
                                      <p:cBhvr>
                                        <p:cTn id="53" dur="500"/>
                                        <p:tgtEl>
                                          <p:spTgt spid="18"/>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blinds(horizontal)">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blinds(horizontal)">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blinds(horizontal)">
                                      <p:cBhvr>
                                        <p:cTn id="6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762000" y="1295400"/>
            <a:ext cx="75438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zh-CN">
              <a:ea typeface="宋体" panose="02010600030101010101" pitchFamily="2" charset="-122"/>
            </a:endParaRPr>
          </a:p>
        </p:txBody>
      </p:sp>
      <p:sp>
        <p:nvSpPr>
          <p:cNvPr id="10243" name="Text Box 8"/>
          <p:cNvSpPr txBox="1">
            <a:spLocks noChangeArrowheads="1"/>
          </p:cNvSpPr>
          <p:nvPr/>
        </p:nvSpPr>
        <p:spPr bwMode="auto">
          <a:xfrm>
            <a:off x="990600" y="1752600"/>
            <a:ext cx="70866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a:ea typeface="宋体" panose="02010600030101010101" pitchFamily="2" charset="-122"/>
              </a:rPr>
              <a:t>A counter can form the same pattern of 0’s and 1’s with logic levels. The first stage in the counter represents the least significant bit – notice that these waveforms follow the same pattern as counting in binary.</a:t>
            </a:r>
          </a:p>
        </p:txBody>
      </p:sp>
      <p:graphicFrame>
        <p:nvGraphicFramePr>
          <p:cNvPr id="10244" name="Object 9"/>
          <p:cNvGraphicFramePr>
            <a:graphicFrameLocks noChangeAspect="1"/>
          </p:cNvGraphicFramePr>
          <p:nvPr/>
        </p:nvGraphicFramePr>
        <p:xfrm>
          <a:off x="1828800" y="3846513"/>
          <a:ext cx="5491163" cy="1436687"/>
        </p:xfrm>
        <a:graphic>
          <a:graphicData uri="http://schemas.openxmlformats.org/presentationml/2006/ole">
            <mc:AlternateContent xmlns:mc="http://schemas.openxmlformats.org/markup-compatibility/2006">
              <mc:Choice xmlns:v="urn:schemas-microsoft-com:vml" Requires="v">
                <p:oleObj spid="_x0000_s10417" name="CorelDRAW" r:id="rId5" imgW="2143658" imgH="560832" progId="CorelDRAW.Graphic.12">
                  <p:embed/>
                </p:oleObj>
              </mc:Choice>
              <mc:Fallback>
                <p:oleObj name="CorelDRAW" r:id="rId5" imgW="2143658" imgH="560832" progId="CorelDRAW.Graphic.12">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3846513"/>
                        <a:ext cx="5491163" cy="143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82" name="Object 10"/>
          <p:cNvGraphicFramePr>
            <a:graphicFrameLocks noChangeAspect="1"/>
          </p:cNvGraphicFramePr>
          <p:nvPr/>
        </p:nvGraphicFramePr>
        <p:xfrm>
          <a:off x="1600200" y="3733800"/>
          <a:ext cx="6172200" cy="1636713"/>
        </p:xfrm>
        <a:graphic>
          <a:graphicData uri="http://schemas.openxmlformats.org/presentationml/2006/ole">
            <mc:AlternateContent xmlns:mc="http://schemas.openxmlformats.org/markup-compatibility/2006">
              <mc:Choice xmlns:v="urn:schemas-microsoft-com:vml" Requires="v">
                <p:oleObj spid="_x0000_s10418" name="CorelDRAW" r:id="rId7" imgW="2330806" imgH="655320" progId="CorelDRAW.Graphic.12">
                  <p:embed/>
                </p:oleObj>
              </mc:Choice>
              <mc:Fallback>
                <p:oleObj name="CorelDRAW" r:id="rId7" imgW="2330806" imgH="655320" progId="CorelDRAW.Graphic.12">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3733800"/>
                        <a:ext cx="6172200" cy="163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083" name="Text Box 11"/>
          <p:cNvSpPr txBox="1">
            <a:spLocks noChangeArrowheads="1"/>
          </p:cNvSpPr>
          <p:nvPr/>
        </p:nvSpPr>
        <p:spPr bwMode="auto">
          <a:xfrm>
            <a:off x="914400" y="3770313"/>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2000">
                <a:solidFill>
                  <a:schemeClr val="tx2"/>
                </a:solidFill>
                <a:ea typeface="宋体" panose="02010600030101010101" pitchFamily="2" charset="-122"/>
              </a:rPr>
              <a:t>LSB</a:t>
            </a:r>
          </a:p>
        </p:txBody>
      </p:sp>
      <p:sp>
        <p:nvSpPr>
          <p:cNvPr id="131084" name="Text Box 12"/>
          <p:cNvSpPr txBox="1">
            <a:spLocks noChangeArrowheads="1"/>
          </p:cNvSpPr>
          <p:nvPr/>
        </p:nvSpPr>
        <p:spPr bwMode="auto">
          <a:xfrm>
            <a:off x="914400" y="4913313"/>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2000">
                <a:solidFill>
                  <a:srgbClr val="FF0000"/>
                </a:solidFill>
                <a:ea typeface="宋体" panose="02010600030101010101" pitchFamily="2" charset="-122"/>
              </a:rPr>
              <a:t>MSB</a:t>
            </a:r>
          </a:p>
        </p:txBody>
      </p:sp>
      <p:pic>
        <p:nvPicPr>
          <p:cNvPr id="10248" name="Picture 13" descr="SH2507-cro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31086" name="Text Box 14"/>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10250" name="Rectangle 15"/>
          <p:cNvSpPr>
            <a:spLocks noChangeArrowheads="1"/>
          </p:cNvSpPr>
          <p:nvPr/>
        </p:nvSpPr>
        <p:spPr bwMode="auto">
          <a:xfrm>
            <a:off x="914400" y="1143000"/>
            <a:ext cx="2544763"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a:solidFill>
                  <a:srgbClr val="FFFF99"/>
                </a:solidFill>
                <a:ea typeface="宋体" panose="02010600030101010101" pitchFamily="2" charset="-122"/>
              </a:rPr>
              <a:t>Counting in Binary</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1082"/>
                                        </p:tgtEl>
                                        <p:attrNameLst>
                                          <p:attrName>style.visibility</p:attrName>
                                        </p:attrNameLst>
                                      </p:cBhvr>
                                      <p:to>
                                        <p:strVal val="visible"/>
                                      </p:to>
                                    </p:set>
                                    <p:animEffect transition="in" filter="wipe(left)">
                                      <p:cBhvr>
                                        <p:cTn id="7" dur="5000"/>
                                        <p:tgtEl>
                                          <p:spTgt spid="131082"/>
                                        </p:tgtEl>
                                      </p:cBhvr>
                                    </p:animEffect>
                                  </p:childTnLst>
                                </p:cTn>
                              </p:par>
                            </p:childTnLst>
                          </p:cTn>
                        </p:par>
                        <p:par>
                          <p:cTn id="8" fill="hold" nodeType="afterGroup">
                            <p:stCondLst>
                              <p:cond delay="5000"/>
                            </p:stCondLst>
                            <p:childTnLst>
                              <p:par>
                                <p:cTn id="9" presetID="2" presetClass="entr" presetSubtype="8" fill="hold" grpId="0" nodeType="afterEffect">
                                  <p:stCondLst>
                                    <p:cond delay="0"/>
                                  </p:stCondLst>
                                  <p:childTnLst>
                                    <p:set>
                                      <p:cBhvr>
                                        <p:cTn id="10" dur="1" fill="hold">
                                          <p:stCondLst>
                                            <p:cond delay="0"/>
                                          </p:stCondLst>
                                        </p:cTn>
                                        <p:tgtEl>
                                          <p:spTgt spid="131083"/>
                                        </p:tgtEl>
                                        <p:attrNameLst>
                                          <p:attrName>style.visibility</p:attrName>
                                        </p:attrNameLst>
                                      </p:cBhvr>
                                      <p:to>
                                        <p:strVal val="visible"/>
                                      </p:to>
                                    </p:set>
                                    <p:anim calcmode="lin" valueType="num">
                                      <p:cBhvr additive="base">
                                        <p:cTn id="11" dur="500" fill="hold"/>
                                        <p:tgtEl>
                                          <p:spTgt spid="131083"/>
                                        </p:tgtEl>
                                        <p:attrNameLst>
                                          <p:attrName>ppt_x</p:attrName>
                                        </p:attrNameLst>
                                      </p:cBhvr>
                                      <p:tavLst>
                                        <p:tav tm="0">
                                          <p:val>
                                            <p:strVal val="0-#ppt_w/2"/>
                                          </p:val>
                                        </p:tav>
                                        <p:tav tm="100000">
                                          <p:val>
                                            <p:strVal val="#ppt_x"/>
                                          </p:val>
                                        </p:tav>
                                      </p:tavLst>
                                    </p:anim>
                                    <p:anim calcmode="lin" valueType="num">
                                      <p:cBhvr additive="base">
                                        <p:cTn id="12" dur="500" fill="hold"/>
                                        <p:tgtEl>
                                          <p:spTgt spid="131083"/>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500"/>
                            </p:stCondLst>
                            <p:childTnLst>
                              <p:par>
                                <p:cTn id="14" presetID="2" presetClass="entr" presetSubtype="8" fill="hold" grpId="0" nodeType="afterEffect">
                                  <p:stCondLst>
                                    <p:cond delay="0"/>
                                  </p:stCondLst>
                                  <p:childTnLst>
                                    <p:set>
                                      <p:cBhvr>
                                        <p:cTn id="15" dur="1" fill="hold">
                                          <p:stCondLst>
                                            <p:cond delay="0"/>
                                          </p:stCondLst>
                                        </p:cTn>
                                        <p:tgtEl>
                                          <p:spTgt spid="131084"/>
                                        </p:tgtEl>
                                        <p:attrNameLst>
                                          <p:attrName>style.visibility</p:attrName>
                                        </p:attrNameLst>
                                      </p:cBhvr>
                                      <p:to>
                                        <p:strVal val="visible"/>
                                      </p:to>
                                    </p:set>
                                    <p:anim calcmode="lin" valueType="num">
                                      <p:cBhvr additive="base">
                                        <p:cTn id="16" dur="500" fill="hold"/>
                                        <p:tgtEl>
                                          <p:spTgt spid="131084"/>
                                        </p:tgtEl>
                                        <p:attrNameLst>
                                          <p:attrName>ppt_x</p:attrName>
                                        </p:attrNameLst>
                                      </p:cBhvr>
                                      <p:tavLst>
                                        <p:tav tm="0">
                                          <p:val>
                                            <p:strVal val="0-#ppt_w/2"/>
                                          </p:val>
                                        </p:tav>
                                        <p:tav tm="100000">
                                          <p:val>
                                            <p:strVal val="#ppt_x"/>
                                          </p:val>
                                        </p:tav>
                                      </p:tavLst>
                                    </p:anim>
                                    <p:anim calcmode="lin" valueType="num">
                                      <p:cBhvr additive="base">
                                        <p:cTn id="17" dur="500" fill="hold"/>
                                        <p:tgtEl>
                                          <p:spTgt spid="1310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83" grpId="0"/>
      <p:bldP spid="13108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Excitation Table and Equations</a:t>
            </a:r>
            <a:endParaRPr lang="zh-CN" altLang="en-US" dirty="0"/>
          </a:p>
        </p:txBody>
      </p:sp>
      <p:pic>
        <p:nvPicPr>
          <p:cNvPr id="5" name="Picture 15"/>
          <p:cNvPicPr>
            <a:picLocks noChangeAspect="1" noChangeArrowheads="1"/>
          </p:cNvPicPr>
          <p:nvPr/>
        </p:nvPicPr>
        <p:blipFill>
          <a:blip r:embed="rId2">
            <a:lum contrast="12000"/>
            <a:grayscl/>
            <a:extLst>
              <a:ext uri="{28A0092B-C50C-407E-A947-70E740481C1C}">
                <a14:useLocalDpi xmlns:a14="http://schemas.microsoft.com/office/drawing/2010/main" val="0"/>
              </a:ext>
            </a:extLst>
          </a:blip>
          <a:srcRect/>
          <a:stretch>
            <a:fillRect/>
          </a:stretch>
        </p:blipFill>
        <p:spPr bwMode="auto">
          <a:xfrm>
            <a:off x="914400" y="3657600"/>
            <a:ext cx="2736850" cy="241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18"/>
          <p:cNvSpPr txBox="1">
            <a:spLocks noChangeArrowheads="1"/>
          </p:cNvSpPr>
          <p:nvPr/>
        </p:nvSpPr>
        <p:spPr bwMode="auto">
          <a:xfrm>
            <a:off x="1346200" y="6084888"/>
            <a:ext cx="1728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b="1"/>
              <a:t>D</a:t>
            </a:r>
            <a:r>
              <a:rPr lang="en-US" altLang="zh-CN" sz="1600" b="1" baseline="-25000"/>
              <a:t>A</a:t>
            </a:r>
            <a:r>
              <a:rPr lang="en-US" altLang="zh-CN" sz="1600" b="1"/>
              <a:t>  K-Map</a:t>
            </a:r>
          </a:p>
        </p:txBody>
      </p:sp>
      <p:sp>
        <p:nvSpPr>
          <p:cNvPr id="7" name="矩形 6"/>
          <p:cNvSpPr/>
          <p:nvPr/>
        </p:nvSpPr>
        <p:spPr>
          <a:xfrm>
            <a:off x="3943350" y="4225925"/>
            <a:ext cx="4572000" cy="830997"/>
          </a:xfrm>
          <a:prstGeom prst="rect">
            <a:avLst/>
          </a:prstGeom>
        </p:spPr>
        <p:txBody>
          <a:bodyPr>
            <a:spAutoFit/>
          </a:bodyPr>
          <a:lstStyle/>
          <a:p>
            <a:pPr eaLnBrk="1" hangingPunct="1">
              <a:spcBef>
                <a:spcPct val="50000"/>
              </a:spcBef>
            </a:pPr>
            <a:r>
              <a:rPr lang="en-US" altLang="zh-CN" b="1" dirty="0" smtClean="0">
                <a:latin typeface="Arial" panose="020B0604020202020204" pitchFamily="34" charset="0"/>
                <a:ea typeface="宋体" panose="02010600030101010101" pitchFamily="2" charset="-122"/>
              </a:rPr>
              <a:t>D</a:t>
            </a:r>
            <a:r>
              <a:rPr lang="en-US" altLang="zh-CN" b="1" baseline="-25000" dirty="0" smtClean="0">
                <a:latin typeface="Arial" panose="020B0604020202020204" pitchFamily="34" charset="0"/>
                <a:ea typeface="宋体" panose="02010600030101010101" pitchFamily="2" charset="-122"/>
              </a:rPr>
              <a:t>A</a:t>
            </a:r>
            <a:r>
              <a:rPr lang="en-US" altLang="zh-CN" b="1" dirty="0" smtClean="0">
                <a:latin typeface="Arial" panose="020B0604020202020204" pitchFamily="34" charset="0"/>
                <a:ea typeface="宋体" panose="02010600030101010101" pitchFamily="2" charset="-122"/>
              </a:rPr>
              <a:t>=f(</a:t>
            </a:r>
            <a:r>
              <a:rPr lang="en-US" altLang="zh-CN" b="1" dirty="0" err="1" smtClean="0">
                <a:latin typeface="Arial" panose="020B0604020202020204" pitchFamily="34" charset="0"/>
                <a:ea typeface="宋体" panose="02010600030101010101" pitchFamily="2" charset="-122"/>
              </a:rPr>
              <a:t>F</a:t>
            </a:r>
            <a:r>
              <a:rPr lang="en-US" altLang="zh-CN" b="1" baseline="-25000" dirty="0" err="1" smtClean="0">
                <a:latin typeface="Arial" panose="020B0604020202020204" pitchFamily="34" charset="0"/>
                <a:ea typeface="宋体" panose="02010600030101010101" pitchFamily="2" charset="-122"/>
              </a:rPr>
              <a:t>A</a:t>
            </a:r>
            <a:r>
              <a:rPr lang="en-US" altLang="zh-CN" b="1" dirty="0" err="1" smtClean="0">
                <a:latin typeface="Arial" panose="020B0604020202020204" pitchFamily="34" charset="0"/>
                <a:ea typeface="宋体" panose="02010600030101010101" pitchFamily="2" charset="-122"/>
              </a:rPr>
              <a:t>,F</a:t>
            </a:r>
            <a:r>
              <a:rPr lang="en-US" altLang="zh-CN" b="1" baseline="-25000" dirty="0" err="1" smtClean="0">
                <a:latin typeface="Arial" panose="020B0604020202020204" pitchFamily="34" charset="0"/>
                <a:ea typeface="宋体" panose="02010600030101010101" pitchFamily="2" charset="-122"/>
              </a:rPr>
              <a:t>B</a:t>
            </a:r>
            <a:r>
              <a:rPr lang="en-US" altLang="zh-CN" b="1" dirty="0" err="1" smtClean="0">
                <a:latin typeface="Arial" panose="020B0604020202020204" pitchFamily="34" charset="0"/>
                <a:ea typeface="宋体" panose="02010600030101010101" pitchFamily="2" charset="-122"/>
              </a:rPr>
              <a:t>,x,y</a:t>
            </a:r>
            <a:r>
              <a:rPr lang="en-US" altLang="zh-CN" b="1" dirty="0" smtClean="0">
                <a:latin typeface="Arial" panose="020B0604020202020204" pitchFamily="34" charset="0"/>
                <a:ea typeface="宋体" panose="02010600030101010101" pitchFamily="2" charset="-122"/>
              </a:rPr>
              <a:t>)=</a:t>
            </a:r>
            <a:r>
              <a:rPr lang="el-GR" altLang="zh-CN" b="1" dirty="0" smtClean="0">
                <a:latin typeface="Arial" panose="020B0604020202020204" pitchFamily="34" charset="0"/>
                <a:ea typeface="宋体" panose="02010600030101010101" pitchFamily="2" charset="-122"/>
                <a:cs typeface="Arial" panose="020B0604020202020204" pitchFamily="34" charset="0"/>
              </a:rPr>
              <a:t>Σ</a:t>
            </a:r>
            <a:r>
              <a:rPr lang="en-US" altLang="zh-CN" b="1" dirty="0" smtClean="0">
                <a:latin typeface="Arial" panose="020B0604020202020204" pitchFamily="34" charset="0"/>
                <a:ea typeface="宋体" panose="02010600030101010101" pitchFamily="2" charset="-122"/>
                <a:cs typeface="Arial" panose="020B0604020202020204" pitchFamily="34" charset="0"/>
              </a:rPr>
              <a:t>(5,7,10,13,15)=F</a:t>
            </a:r>
            <a:r>
              <a:rPr lang="en-US" altLang="zh-CN" b="1" baseline="-25000" dirty="0" smtClean="0">
                <a:latin typeface="Arial" panose="020B0604020202020204" pitchFamily="34" charset="0"/>
                <a:ea typeface="宋体" panose="02010600030101010101" pitchFamily="2" charset="-122"/>
                <a:cs typeface="Arial" panose="020B0604020202020204" pitchFamily="34" charset="0"/>
              </a:rPr>
              <a:t>A</a:t>
            </a:r>
            <a:r>
              <a:rPr lang="en-US" altLang="zh-CN" b="1" dirty="0" smtClean="0">
                <a:latin typeface="Arial" panose="020B0604020202020204" pitchFamily="34" charset="0"/>
                <a:ea typeface="宋体" panose="02010600030101010101" pitchFamily="2" charset="-122"/>
                <a:cs typeface="Arial" panose="020B0604020202020204" pitchFamily="34" charset="0"/>
              </a:rPr>
              <a:t>F</a:t>
            </a:r>
            <a:r>
              <a:rPr lang="en-US" altLang="zh-CN" b="1" baseline="-25000" dirty="0" smtClean="0">
                <a:latin typeface="Arial" panose="020B0604020202020204" pitchFamily="34" charset="0"/>
                <a:ea typeface="宋体" panose="02010600030101010101" pitchFamily="2" charset="-122"/>
                <a:cs typeface="Arial" panose="020B0604020202020204" pitchFamily="34" charset="0"/>
              </a:rPr>
              <a:t>B</a:t>
            </a:r>
            <a:r>
              <a:rPr lang="en-US" altLang="zh-CN" b="1" dirty="0" smtClean="0">
                <a:latin typeface="Arial" panose="020B0604020202020204" pitchFamily="34" charset="0"/>
                <a:ea typeface="宋体" panose="02010600030101010101" pitchFamily="2" charset="-122"/>
                <a:cs typeface="Arial" panose="020B0604020202020204" pitchFamily="34" charset="0"/>
              </a:rPr>
              <a:t>’</a:t>
            </a:r>
            <a:r>
              <a:rPr lang="en-US" altLang="zh-CN" b="1" dirty="0" err="1" smtClean="0">
                <a:latin typeface="Arial" panose="020B0604020202020204" pitchFamily="34" charset="0"/>
                <a:ea typeface="宋体" panose="02010600030101010101" pitchFamily="2" charset="-122"/>
                <a:cs typeface="Arial" panose="020B0604020202020204" pitchFamily="34" charset="0"/>
              </a:rPr>
              <a:t>xy</a:t>
            </a:r>
            <a:r>
              <a:rPr lang="en-US" altLang="zh-CN" b="1" dirty="0" smtClean="0">
                <a:latin typeface="Arial" panose="020B0604020202020204" pitchFamily="34" charset="0"/>
                <a:ea typeface="宋体" panose="02010600030101010101" pitchFamily="2" charset="-122"/>
                <a:cs typeface="Arial" panose="020B0604020202020204" pitchFamily="34" charset="0"/>
              </a:rPr>
              <a:t>’+</a:t>
            </a:r>
            <a:r>
              <a:rPr lang="en-US" altLang="zh-CN" b="1" dirty="0" err="1" smtClean="0">
                <a:latin typeface="Arial" panose="020B0604020202020204" pitchFamily="34" charset="0"/>
                <a:ea typeface="宋体" panose="02010600030101010101" pitchFamily="2" charset="-122"/>
                <a:cs typeface="Arial" panose="020B0604020202020204" pitchFamily="34" charset="0"/>
              </a:rPr>
              <a:t>F</a:t>
            </a:r>
            <a:r>
              <a:rPr lang="en-US" altLang="zh-CN" b="1" baseline="-25000" dirty="0" err="1" smtClean="0">
                <a:latin typeface="Arial" panose="020B0604020202020204" pitchFamily="34" charset="0"/>
                <a:ea typeface="宋体" panose="02010600030101010101" pitchFamily="2" charset="-122"/>
                <a:cs typeface="Arial" panose="020B0604020202020204" pitchFamily="34" charset="0"/>
              </a:rPr>
              <a:t>A</a:t>
            </a:r>
            <a:r>
              <a:rPr lang="en-US" altLang="zh-CN" b="1" dirty="0" err="1" smtClean="0">
                <a:latin typeface="Arial" panose="020B0604020202020204" pitchFamily="34" charset="0"/>
                <a:ea typeface="宋体" panose="02010600030101010101" pitchFamily="2" charset="-122"/>
                <a:cs typeface="Arial" panose="020B0604020202020204" pitchFamily="34" charset="0"/>
              </a:rPr>
              <a:t>x’y+F</a:t>
            </a:r>
            <a:r>
              <a:rPr lang="en-US" altLang="zh-CN" b="1" baseline="-25000" dirty="0" err="1" smtClean="0">
                <a:latin typeface="Arial" panose="020B0604020202020204" pitchFamily="34" charset="0"/>
                <a:ea typeface="宋体" panose="02010600030101010101" pitchFamily="2" charset="-122"/>
                <a:cs typeface="Arial" panose="020B0604020202020204" pitchFamily="34" charset="0"/>
              </a:rPr>
              <a:t>B</a:t>
            </a:r>
            <a:r>
              <a:rPr lang="en-US" altLang="zh-CN" b="1" dirty="0" err="1" smtClean="0">
                <a:latin typeface="Arial" panose="020B0604020202020204" pitchFamily="34" charset="0"/>
                <a:ea typeface="宋体" panose="02010600030101010101" pitchFamily="2" charset="-122"/>
                <a:cs typeface="Arial" panose="020B0604020202020204" pitchFamily="34" charset="0"/>
              </a:rPr>
              <a:t>y</a:t>
            </a:r>
            <a:endParaRPr lang="en-US" altLang="zh-CN" b="1" dirty="0">
              <a:latin typeface="Arial" panose="020B0604020202020204" pitchFamily="34" charset="0"/>
              <a:ea typeface="宋体" panose="02010600030101010101" pitchFamily="2" charset="-122"/>
              <a:cs typeface="Arial" panose="020B0604020202020204" pitchFamily="34" charset="0"/>
            </a:endParaRPr>
          </a:p>
        </p:txBody>
      </p:sp>
      <p:pic>
        <p:nvPicPr>
          <p:cNvPr id="17" name="Picture 5"/>
          <p:cNvPicPr>
            <a:picLocks noChangeAspect="1" noChangeArrowheads="1"/>
          </p:cNvPicPr>
          <p:nvPr/>
        </p:nvPicPr>
        <p:blipFill>
          <a:blip r:embed="rId3">
            <a:lum contrast="12000"/>
            <a:grayscl/>
            <a:extLst>
              <a:ext uri="{28A0092B-C50C-407E-A947-70E740481C1C}">
                <a14:useLocalDpi xmlns:a14="http://schemas.microsoft.com/office/drawing/2010/main" val="0"/>
              </a:ext>
            </a:extLst>
          </a:blip>
          <a:srcRect/>
          <a:stretch>
            <a:fillRect/>
          </a:stretch>
        </p:blipFill>
        <p:spPr bwMode="auto">
          <a:xfrm>
            <a:off x="518318" y="1313657"/>
            <a:ext cx="5113337"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54"/>
          <p:cNvSpPr>
            <a:spLocks noChangeArrowheads="1"/>
          </p:cNvSpPr>
          <p:nvPr/>
        </p:nvSpPr>
        <p:spPr bwMode="auto">
          <a:xfrm>
            <a:off x="4731543" y="3113882"/>
            <a:ext cx="215900" cy="215900"/>
          </a:xfrm>
          <a:prstGeom prst="rect">
            <a:avLst/>
          </a:prstGeom>
          <a:solidFill>
            <a:schemeClr val="accent1">
              <a:alpha val="3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baseline="-25000">
              <a:ea typeface="宋体" panose="02010600030101010101" pitchFamily="2" charset="-122"/>
            </a:endParaRPr>
          </a:p>
        </p:txBody>
      </p:sp>
      <p:sp>
        <p:nvSpPr>
          <p:cNvPr id="19" name="Rectangle 55"/>
          <p:cNvSpPr>
            <a:spLocks noChangeArrowheads="1"/>
          </p:cNvSpPr>
          <p:nvPr/>
        </p:nvSpPr>
        <p:spPr bwMode="auto">
          <a:xfrm>
            <a:off x="3075780" y="2682082"/>
            <a:ext cx="144463" cy="647700"/>
          </a:xfrm>
          <a:prstGeom prst="rect">
            <a:avLst/>
          </a:prstGeom>
          <a:solidFill>
            <a:schemeClr val="accent1">
              <a:alpha val="3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baseline="-25000">
              <a:ea typeface="宋体" panose="02010600030101010101" pitchFamily="2" charset="-122"/>
            </a:endParaRPr>
          </a:p>
        </p:txBody>
      </p:sp>
      <p:sp>
        <p:nvSpPr>
          <p:cNvPr id="20" name="Rectangle 56"/>
          <p:cNvSpPr>
            <a:spLocks noChangeArrowheads="1"/>
          </p:cNvSpPr>
          <p:nvPr/>
        </p:nvSpPr>
        <p:spPr bwMode="auto">
          <a:xfrm>
            <a:off x="3939380" y="2682082"/>
            <a:ext cx="144463" cy="431800"/>
          </a:xfrm>
          <a:prstGeom prst="rect">
            <a:avLst/>
          </a:prstGeom>
          <a:solidFill>
            <a:schemeClr val="accent1">
              <a:alpha val="3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baseline="-25000">
              <a:ea typeface="宋体" panose="02010600030101010101" pitchFamily="2" charset="-122"/>
            </a:endParaRPr>
          </a:p>
        </p:txBody>
      </p:sp>
    </p:spTree>
    <p:extLst>
      <p:ext uri="{BB962C8B-B14F-4D97-AF65-F5344CB8AC3E}">
        <p14:creationId xmlns:p14="http://schemas.microsoft.com/office/powerpoint/2010/main" val="18788007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Excitation Table and Equations</a:t>
            </a:r>
            <a:endParaRPr lang="zh-CN" altLang="en-US" dirty="0"/>
          </a:p>
        </p:txBody>
      </p:sp>
      <p:pic>
        <p:nvPicPr>
          <p:cNvPr id="4" name="Picture 44"/>
          <p:cNvPicPr>
            <a:picLocks noChangeAspect="1" noChangeArrowheads="1"/>
          </p:cNvPicPr>
          <p:nvPr/>
        </p:nvPicPr>
        <p:blipFill>
          <a:blip r:embed="rId2">
            <a:lum contrast="18000"/>
            <a:grayscl/>
            <a:extLst>
              <a:ext uri="{28A0092B-C50C-407E-A947-70E740481C1C}">
                <a14:useLocalDpi xmlns:a14="http://schemas.microsoft.com/office/drawing/2010/main" val="0"/>
              </a:ext>
            </a:extLst>
          </a:blip>
          <a:srcRect/>
          <a:stretch>
            <a:fillRect/>
          </a:stretch>
        </p:blipFill>
        <p:spPr bwMode="auto">
          <a:xfrm>
            <a:off x="601436" y="3657600"/>
            <a:ext cx="2736850" cy="233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48"/>
          <p:cNvSpPr txBox="1">
            <a:spLocks noChangeArrowheads="1"/>
          </p:cNvSpPr>
          <p:nvPr/>
        </p:nvSpPr>
        <p:spPr bwMode="auto">
          <a:xfrm>
            <a:off x="1249136" y="6064250"/>
            <a:ext cx="1728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2000" b="1">
                <a:latin typeface="Arial" panose="020B0604020202020204" pitchFamily="34" charset="0"/>
                <a:ea typeface="宋体" panose="02010600030101010101" pitchFamily="2" charset="-122"/>
              </a:rPr>
              <a:t>D</a:t>
            </a:r>
            <a:r>
              <a:rPr lang="en-US" altLang="zh-CN" sz="2000" b="1" baseline="-25000">
                <a:latin typeface="Arial" panose="020B0604020202020204" pitchFamily="34" charset="0"/>
                <a:ea typeface="宋体" panose="02010600030101010101" pitchFamily="2" charset="-122"/>
              </a:rPr>
              <a:t>B</a:t>
            </a:r>
            <a:r>
              <a:rPr lang="en-US" altLang="zh-CN" sz="2000" b="1">
                <a:latin typeface="Arial" panose="020B0604020202020204" pitchFamily="34" charset="0"/>
                <a:ea typeface="宋体" panose="02010600030101010101" pitchFamily="2" charset="-122"/>
              </a:rPr>
              <a:t>  K-Map</a:t>
            </a:r>
          </a:p>
        </p:txBody>
      </p:sp>
      <p:pic>
        <p:nvPicPr>
          <p:cNvPr id="6" name="Picture 5"/>
          <p:cNvPicPr>
            <a:picLocks noChangeAspect="1" noChangeArrowheads="1"/>
          </p:cNvPicPr>
          <p:nvPr/>
        </p:nvPicPr>
        <p:blipFill>
          <a:blip r:embed="rId3">
            <a:lum contrast="12000"/>
            <a:grayscl/>
            <a:extLst>
              <a:ext uri="{28A0092B-C50C-407E-A947-70E740481C1C}">
                <a14:useLocalDpi xmlns:a14="http://schemas.microsoft.com/office/drawing/2010/main" val="0"/>
              </a:ext>
            </a:extLst>
          </a:blip>
          <a:srcRect/>
          <a:stretch>
            <a:fillRect/>
          </a:stretch>
        </p:blipFill>
        <p:spPr bwMode="auto">
          <a:xfrm>
            <a:off x="421255" y="1417183"/>
            <a:ext cx="5113337"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58"/>
          <p:cNvSpPr>
            <a:spLocks noChangeArrowheads="1"/>
          </p:cNvSpPr>
          <p:nvPr/>
        </p:nvSpPr>
        <p:spPr bwMode="auto">
          <a:xfrm>
            <a:off x="2331017" y="2714170"/>
            <a:ext cx="144463" cy="287338"/>
          </a:xfrm>
          <a:prstGeom prst="rect">
            <a:avLst/>
          </a:prstGeom>
          <a:solidFill>
            <a:srgbClr val="FF0000">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baseline="-25000">
              <a:ea typeface="宋体" panose="02010600030101010101" pitchFamily="2" charset="-122"/>
            </a:endParaRPr>
          </a:p>
        </p:txBody>
      </p:sp>
      <p:sp>
        <p:nvSpPr>
          <p:cNvPr id="11" name="Rectangle 59"/>
          <p:cNvSpPr>
            <a:spLocks noChangeArrowheads="1"/>
          </p:cNvSpPr>
          <p:nvPr/>
        </p:nvSpPr>
        <p:spPr bwMode="auto">
          <a:xfrm>
            <a:off x="3986780" y="2438400"/>
            <a:ext cx="215900" cy="779008"/>
          </a:xfrm>
          <a:prstGeom prst="rect">
            <a:avLst/>
          </a:prstGeom>
          <a:solidFill>
            <a:srgbClr val="FF0000">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baseline="-25000">
              <a:ea typeface="宋体" panose="02010600030101010101" pitchFamily="2" charset="-122"/>
            </a:endParaRPr>
          </a:p>
        </p:txBody>
      </p:sp>
      <p:sp>
        <p:nvSpPr>
          <p:cNvPr id="12" name="Rectangle 60"/>
          <p:cNvSpPr>
            <a:spLocks noChangeArrowheads="1"/>
          </p:cNvSpPr>
          <p:nvPr/>
        </p:nvSpPr>
        <p:spPr bwMode="auto">
          <a:xfrm>
            <a:off x="4850380" y="2569708"/>
            <a:ext cx="144462" cy="647700"/>
          </a:xfrm>
          <a:prstGeom prst="rect">
            <a:avLst/>
          </a:prstGeom>
          <a:solidFill>
            <a:srgbClr val="FF0000">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baseline="-25000">
              <a:ea typeface="宋体" panose="02010600030101010101" pitchFamily="2" charset="-122"/>
            </a:endParaRPr>
          </a:p>
        </p:txBody>
      </p:sp>
      <p:sp>
        <p:nvSpPr>
          <p:cNvPr id="13" name="Rectangle 61"/>
          <p:cNvSpPr>
            <a:spLocks noChangeArrowheads="1"/>
          </p:cNvSpPr>
          <p:nvPr/>
        </p:nvSpPr>
        <p:spPr bwMode="auto">
          <a:xfrm>
            <a:off x="3194617" y="2714170"/>
            <a:ext cx="144463" cy="287338"/>
          </a:xfrm>
          <a:prstGeom prst="rect">
            <a:avLst/>
          </a:prstGeom>
          <a:solidFill>
            <a:srgbClr val="FF0000">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baseline="-25000">
              <a:ea typeface="宋体" panose="02010600030101010101" pitchFamily="2" charset="-122"/>
            </a:endParaRPr>
          </a:p>
        </p:txBody>
      </p:sp>
      <p:sp>
        <p:nvSpPr>
          <p:cNvPr id="15" name="矩形 14"/>
          <p:cNvSpPr/>
          <p:nvPr/>
        </p:nvSpPr>
        <p:spPr>
          <a:xfrm>
            <a:off x="3733800" y="4097333"/>
            <a:ext cx="4572000" cy="1569660"/>
          </a:xfrm>
          <a:prstGeom prst="rect">
            <a:avLst/>
          </a:prstGeom>
        </p:spPr>
        <p:txBody>
          <a:bodyPr>
            <a:spAutoFit/>
          </a:bodyPr>
          <a:lstStyle/>
          <a:p>
            <a:pPr eaLnBrk="1" hangingPunct="1">
              <a:spcBef>
                <a:spcPct val="50000"/>
              </a:spcBef>
            </a:pPr>
            <a:r>
              <a:rPr lang="en-US" altLang="zh-CN" b="1" dirty="0" smtClean="0">
                <a:latin typeface="Arial" panose="020B0604020202020204" pitchFamily="34" charset="0"/>
                <a:ea typeface="宋体" panose="02010600030101010101" pitchFamily="2" charset="-122"/>
              </a:rPr>
              <a:t>D</a:t>
            </a:r>
            <a:r>
              <a:rPr lang="en-US" altLang="zh-CN" b="1" baseline="-25000" dirty="0" smtClean="0">
                <a:latin typeface="Arial" panose="020B0604020202020204" pitchFamily="34" charset="0"/>
                <a:ea typeface="宋体" panose="02010600030101010101" pitchFamily="2" charset="-122"/>
              </a:rPr>
              <a:t>B</a:t>
            </a:r>
            <a:r>
              <a:rPr lang="en-US" altLang="zh-CN" b="1" dirty="0" smtClean="0">
                <a:latin typeface="Arial" panose="020B0604020202020204" pitchFamily="34" charset="0"/>
                <a:ea typeface="宋体" panose="02010600030101010101" pitchFamily="2" charset="-122"/>
              </a:rPr>
              <a:t>=f(</a:t>
            </a:r>
            <a:r>
              <a:rPr lang="en-US" altLang="zh-CN" b="1" dirty="0" err="1" smtClean="0">
                <a:latin typeface="Arial" panose="020B0604020202020204" pitchFamily="34" charset="0"/>
                <a:ea typeface="宋体" panose="02010600030101010101" pitchFamily="2" charset="-122"/>
              </a:rPr>
              <a:t>F</a:t>
            </a:r>
            <a:r>
              <a:rPr lang="en-US" altLang="zh-CN" b="1" baseline="-25000" dirty="0" err="1" smtClean="0">
                <a:latin typeface="Arial" panose="020B0604020202020204" pitchFamily="34" charset="0"/>
                <a:ea typeface="宋体" panose="02010600030101010101" pitchFamily="2" charset="-122"/>
              </a:rPr>
              <a:t>A</a:t>
            </a:r>
            <a:r>
              <a:rPr lang="en-US" altLang="zh-CN" b="1" dirty="0" err="1" smtClean="0">
                <a:latin typeface="Arial" panose="020B0604020202020204" pitchFamily="34" charset="0"/>
                <a:ea typeface="宋体" panose="02010600030101010101" pitchFamily="2" charset="-122"/>
              </a:rPr>
              <a:t>,F</a:t>
            </a:r>
            <a:r>
              <a:rPr lang="en-US" altLang="zh-CN" b="1" baseline="-25000" dirty="0" err="1" smtClean="0">
                <a:latin typeface="Arial" panose="020B0604020202020204" pitchFamily="34" charset="0"/>
                <a:ea typeface="宋体" panose="02010600030101010101" pitchFamily="2" charset="-122"/>
              </a:rPr>
              <a:t>B</a:t>
            </a:r>
            <a:r>
              <a:rPr lang="en-US" altLang="zh-CN" b="1" dirty="0" err="1" smtClean="0">
                <a:latin typeface="Arial" panose="020B0604020202020204" pitchFamily="34" charset="0"/>
                <a:ea typeface="宋体" panose="02010600030101010101" pitchFamily="2" charset="-122"/>
              </a:rPr>
              <a:t>,x,y</a:t>
            </a:r>
            <a:r>
              <a:rPr lang="en-US" altLang="zh-CN" b="1" dirty="0" smtClean="0">
                <a:latin typeface="Arial" panose="020B0604020202020204" pitchFamily="34" charset="0"/>
                <a:ea typeface="宋体" panose="02010600030101010101" pitchFamily="2" charset="-122"/>
              </a:rPr>
              <a:t>)</a:t>
            </a:r>
          </a:p>
          <a:p>
            <a:pPr eaLnBrk="1" hangingPunct="1">
              <a:spcBef>
                <a:spcPct val="50000"/>
              </a:spcBef>
            </a:pPr>
            <a:r>
              <a:rPr lang="en-US" altLang="zh-CN" b="1" dirty="0" smtClean="0">
                <a:latin typeface="Arial" panose="020B0604020202020204" pitchFamily="34" charset="0"/>
                <a:ea typeface="宋体" panose="02010600030101010101" pitchFamily="2" charset="-122"/>
              </a:rPr>
              <a:t>=</a:t>
            </a:r>
            <a:r>
              <a:rPr lang="el-GR" altLang="zh-CN" b="1" dirty="0" smtClean="0">
                <a:latin typeface="Arial" panose="020B0604020202020204" pitchFamily="34" charset="0"/>
                <a:ea typeface="宋体" panose="02010600030101010101" pitchFamily="2" charset="-122"/>
              </a:rPr>
              <a:t>Σ</a:t>
            </a:r>
            <a:r>
              <a:rPr lang="en-US" altLang="zh-CN" b="1" dirty="0" smtClean="0">
                <a:latin typeface="Arial" panose="020B0604020202020204" pitchFamily="34" charset="0"/>
                <a:ea typeface="宋体" panose="02010600030101010101" pitchFamily="2" charset="-122"/>
              </a:rPr>
              <a:t>(2,3,4,5,6,7,14,15)</a:t>
            </a:r>
          </a:p>
          <a:p>
            <a:pPr eaLnBrk="1" hangingPunct="1">
              <a:spcBef>
                <a:spcPct val="50000"/>
              </a:spcBef>
            </a:pPr>
            <a:r>
              <a:rPr lang="en-US" altLang="zh-CN" b="1" dirty="0" smtClean="0">
                <a:latin typeface="Arial" panose="020B0604020202020204" pitchFamily="34" charset="0"/>
                <a:ea typeface="宋体" panose="02010600030101010101" pitchFamily="2" charset="-122"/>
              </a:rPr>
              <a:t>=</a:t>
            </a:r>
            <a:r>
              <a:rPr lang="en-US" altLang="zh-CN" b="1" dirty="0" err="1" smtClean="0">
                <a:latin typeface="Arial" panose="020B0604020202020204" pitchFamily="34" charset="0"/>
                <a:ea typeface="宋体" panose="02010600030101010101" pitchFamily="2" charset="-122"/>
              </a:rPr>
              <a:t>F</a:t>
            </a:r>
            <a:r>
              <a:rPr lang="en-US" altLang="zh-CN" b="1" baseline="-25000" dirty="0" err="1" smtClean="0">
                <a:latin typeface="Arial" panose="020B0604020202020204" pitchFamily="34" charset="0"/>
                <a:ea typeface="宋体" panose="02010600030101010101" pitchFamily="2" charset="-122"/>
              </a:rPr>
              <a:t>A</a:t>
            </a:r>
            <a:r>
              <a:rPr lang="en-US" altLang="zh-CN" b="1" dirty="0" err="1" smtClean="0">
                <a:latin typeface="Arial" panose="020B0604020202020204" pitchFamily="34" charset="0"/>
                <a:ea typeface="宋体" panose="02010600030101010101" pitchFamily="2" charset="-122"/>
              </a:rPr>
              <a:t>’F</a:t>
            </a:r>
            <a:r>
              <a:rPr lang="en-US" altLang="zh-CN" b="1" baseline="-25000" dirty="0" err="1" smtClean="0">
                <a:latin typeface="Arial" panose="020B0604020202020204" pitchFamily="34" charset="0"/>
                <a:ea typeface="宋体" panose="02010600030101010101" pitchFamily="2" charset="-122"/>
              </a:rPr>
              <a:t>B</a:t>
            </a:r>
            <a:r>
              <a:rPr lang="en-US" altLang="zh-CN" b="1" dirty="0" err="1" smtClean="0">
                <a:latin typeface="Arial" panose="020B0604020202020204" pitchFamily="34" charset="0"/>
                <a:ea typeface="宋体" panose="02010600030101010101" pitchFamily="2" charset="-122"/>
              </a:rPr>
              <a:t>+F</a:t>
            </a:r>
            <a:r>
              <a:rPr lang="en-US" altLang="zh-CN" b="1" baseline="-25000" dirty="0" err="1" smtClean="0">
                <a:latin typeface="Arial" panose="020B0604020202020204" pitchFamily="34" charset="0"/>
                <a:ea typeface="宋体" panose="02010600030101010101" pitchFamily="2" charset="-122"/>
              </a:rPr>
              <a:t>A</a:t>
            </a:r>
            <a:r>
              <a:rPr lang="en-US" altLang="zh-CN" b="1" dirty="0" err="1" smtClean="0">
                <a:latin typeface="Arial" panose="020B0604020202020204" pitchFamily="34" charset="0"/>
                <a:ea typeface="宋体" panose="02010600030101010101" pitchFamily="2" charset="-122"/>
              </a:rPr>
              <a:t>’x+F</a:t>
            </a:r>
            <a:r>
              <a:rPr lang="en-US" altLang="zh-CN" b="1" baseline="-25000" dirty="0" err="1" smtClean="0">
                <a:latin typeface="Arial" panose="020B0604020202020204" pitchFamily="34" charset="0"/>
                <a:ea typeface="宋体" panose="02010600030101010101" pitchFamily="2" charset="-122"/>
              </a:rPr>
              <a:t>B</a:t>
            </a:r>
            <a:r>
              <a:rPr lang="en-US" altLang="zh-CN" b="1" dirty="0" err="1" smtClean="0">
                <a:latin typeface="Arial" panose="020B0604020202020204" pitchFamily="34" charset="0"/>
                <a:ea typeface="宋体" panose="02010600030101010101" pitchFamily="2" charset="-122"/>
              </a:rPr>
              <a:t>x</a:t>
            </a:r>
            <a:endParaRPr lang="el-GR" altLang="zh-CN" b="1"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911904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Excitation Table and Equations</a:t>
            </a:r>
            <a:endParaRPr lang="zh-CN" altLang="en-US" dirty="0"/>
          </a:p>
        </p:txBody>
      </p:sp>
      <p:pic>
        <p:nvPicPr>
          <p:cNvPr id="3" name="Picture 5"/>
          <p:cNvPicPr>
            <a:picLocks noChangeAspect="1" noChangeArrowheads="1"/>
          </p:cNvPicPr>
          <p:nvPr/>
        </p:nvPicPr>
        <p:blipFill>
          <a:blip r:embed="rId3">
            <a:lum contrast="12000"/>
            <a:grayscl/>
            <a:extLst>
              <a:ext uri="{28A0092B-C50C-407E-A947-70E740481C1C}">
                <a14:useLocalDpi xmlns:a14="http://schemas.microsoft.com/office/drawing/2010/main" val="0"/>
              </a:ext>
            </a:extLst>
          </a:blip>
          <a:srcRect/>
          <a:stretch>
            <a:fillRect/>
          </a:stretch>
        </p:blipFill>
        <p:spPr bwMode="auto">
          <a:xfrm>
            <a:off x="152400" y="1447800"/>
            <a:ext cx="5113337"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63"/>
          <p:cNvSpPr>
            <a:spLocks noChangeArrowheads="1"/>
          </p:cNvSpPr>
          <p:nvPr/>
        </p:nvSpPr>
        <p:spPr bwMode="auto">
          <a:xfrm>
            <a:off x="3933825" y="3221037"/>
            <a:ext cx="215900" cy="242888"/>
          </a:xfrm>
          <a:prstGeom prst="rect">
            <a:avLst/>
          </a:prstGeom>
          <a:solidFill>
            <a:srgbClr val="00FF00">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baseline="-25000">
              <a:ea typeface="宋体" panose="02010600030101010101" pitchFamily="2" charset="-122"/>
            </a:endParaRPr>
          </a:p>
        </p:txBody>
      </p:sp>
      <p:sp>
        <p:nvSpPr>
          <p:cNvPr id="12" name="矩形 11"/>
          <p:cNvSpPr/>
          <p:nvPr/>
        </p:nvSpPr>
        <p:spPr>
          <a:xfrm>
            <a:off x="5424760" y="2103774"/>
            <a:ext cx="3090590" cy="1015663"/>
          </a:xfrm>
          <a:prstGeom prst="rect">
            <a:avLst/>
          </a:prstGeom>
        </p:spPr>
        <p:txBody>
          <a:bodyPr wrap="none">
            <a:spAutoFit/>
          </a:bodyPr>
          <a:lstStyle/>
          <a:p>
            <a:pPr eaLnBrk="1" hangingPunct="1">
              <a:spcBef>
                <a:spcPct val="50000"/>
              </a:spcBef>
            </a:pPr>
            <a:r>
              <a:rPr lang="el-GR" altLang="zh-CN" b="1" dirty="0" smtClean="0">
                <a:latin typeface="Arial" panose="020B0604020202020204" pitchFamily="34" charset="0"/>
                <a:ea typeface="宋体" panose="02010600030101010101" pitchFamily="2" charset="-122"/>
              </a:rPr>
              <a:t>Z</a:t>
            </a:r>
            <a:r>
              <a:rPr lang="en-US" altLang="zh-CN" b="1" dirty="0" smtClean="0">
                <a:latin typeface="Arial" panose="020B0604020202020204" pitchFamily="34" charset="0"/>
                <a:ea typeface="宋体" panose="02010600030101010101" pitchFamily="2" charset="-122"/>
              </a:rPr>
              <a:t>= f(</a:t>
            </a:r>
            <a:r>
              <a:rPr lang="en-US" altLang="zh-CN" b="1" dirty="0" err="1" smtClean="0">
                <a:latin typeface="Arial" panose="020B0604020202020204" pitchFamily="34" charset="0"/>
                <a:ea typeface="宋体" panose="02010600030101010101" pitchFamily="2" charset="-122"/>
              </a:rPr>
              <a:t>F</a:t>
            </a:r>
            <a:r>
              <a:rPr lang="en-US" altLang="zh-CN" b="1" baseline="-25000" dirty="0" err="1" smtClean="0">
                <a:latin typeface="Arial" panose="020B0604020202020204" pitchFamily="34" charset="0"/>
                <a:ea typeface="宋体" panose="02010600030101010101" pitchFamily="2" charset="-122"/>
              </a:rPr>
              <a:t>A</a:t>
            </a:r>
            <a:r>
              <a:rPr lang="en-US" altLang="zh-CN" b="1" dirty="0" err="1" smtClean="0">
                <a:latin typeface="Arial" panose="020B0604020202020204" pitchFamily="34" charset="0"/>
                <a:ea typeface="宋体" panose="02010600030101010101" pitchFamily="2" charset="-122"/>
              </a:rPr>
              <a:t>,F</a:t>
            </a:r>
            <a:r>
              <a:rPr lang="en-US" altLang="zh-CN" b="1" baseline="-25000" dirty="0" err="1" smtClean="0">
                <a:latin typeface="Arial" panose="020B0604020202020204" pitchFamily="34" charset="0"/>
                <a:ea typeface="宋体" panose="02010600030101010101" pitchFamily="2" charset="-122"/>
              </a:rPr>
              <a:t>B</a:t>
            </a:r>
            <a:r>
              <a:rPr lang="en-US" altLang="zh-CN" b="1" dirty="0" err="1" smtClean="0">
                <a:latin typeface="Arial" panose="020B0604020202020204" pitchFamily="34" charset="0"/>
                <a:ea typeface="宋体" panose="02010600030101010101" pitchFamily="2" charset="-122"/>
              </a:rPr>
              <a:t>,x,y</a:t>
            </a:r>
            <a:r>
              <a:rPr lang="en-US" altLang="zh-CN" b="1" dirty="0" smtClean="0">
                <a:latin typeface="Arial" panose="020B0604020202020204" pitchFamily="34" charset="0"/>
                <a:ea typeface="宋体" panose="02010600030101010101" pitchFamily="2" charset="-122"/>
              </a:rPr>
              <a:t>)=</a:t>
            </a:r>
            <a:r>
              <a:rPr lang="el-GR" altLang="zh-CN" b="1" dirty="0" smtClean="0">
                <a:latin typeface="Arial" panose="020B0604020202020204" pitchFamily="34" charset="0"/>
                <a:ea typeface="宋体" panose="02010600030101010101" pitchFamily="2" charset="-122"/>
              </a:rPr>
              <a:t>Σ</a:t>
            </a:r>
            <a:r>
              <a:rPr lang="en-US" altLang="zh-CN" b="1" dirty="0" smtClean="0">
                <a:latin typeface="Arial" panose="020B0604020202020204" pitchFamily="34" charset="0"/>
                <a:ea typeface="宋体" panose="02010600030101010101" pitchFamily="2" charset="-122"/>
              </a:rPr>
              <a:t>(11)</a:t>
            </a:r>
          </a:p>
          <a:p>
            <a:pPr eaLnBrk="1" hangingPunct="1">
              <a:spcBef>
                <a:spcPct val="50000"/>
              </a:spcBef>
            </a:pPr>
            <a:r>
              <a:rPr lang="en-US" altLang="zh-CN" b="1" dirty="0" smtClean="0">
                <a:latin typeface="Arial" panose="020B0604020202020204" pitchFamily="34" charset="0"/>
                <a:ea typeface="宋体" panose="02010600030101010101" pitchFamily="2" charset="-122"/>
              </a:rPr>
              <a:t>=</a:t>
            </a:r>
            <a:r>
              <a:rPr lang="en-US" altLang="zh-CN" b="1" dirty="0" err="1" smtClean="0">
                <a:latin typeface="Arial" panose="020B0604020202020204" pitchFamily="34" charset="0"/>
                <a:ea typeface="宋体" panose="02010600030101010101" pitchFamily="2" charset="-122"/>
              </a:rPr>
              <a:t>F</a:t>
            </a:r>
            <a:r>
              <a:rPr lang="en-US" altLang="zh-CN" b="1" baseline="-25000" dirty="0" err="1" smtClean="0">
                <a:latin typeface="Arial" panose="020B0604020202020204" pitchFamily="34" charset="0"/>
                <a:ea typeface="宋体" panose="02010600030101010101" pitchFamily="2" charset="-122"/>
              </a:rPr>
              <a:t>A</a:t>
            </a:r>
            <a:r>
              <a:rPr lang="en-US" altLang="zh-CN" b="1" dirty="0" err="1" smtClean="0">
                <a:latin typeface="Arial" panose="020B0604020202020204" pitchFamily="34" charset="0"/>
                <a:ea typeface="宋体" panose="02010600030101010101" pitchFamily="2" charset="-122"/>
              </a:rPr>
              <a:t>F</a:t>
            </a:r>
            <a:r>
              <a:rPr lang="en-US" altLang="zh-CN" b="1" baseline="-25000" dirty="0" err="1" smtClean="0">
                <a:latin typeface="Arial" panose="020B0604020202020204" pitchFamily="34" charset="0"/>
                <a:ea typeface="宋体" panose="02010600030101010101" pitchFamily="2" charset="-122"/>
              </a:rPr>
              <a:t>B</a:t>
            </a:r>
            <a:r>
              <a:rPr lang="en-US" altLang="zh-CN" b="1" dirty="0" err="1" smtClean="0">
                <a:latin typeface="Arial" panose="020B0604020202020204" pitchFamily="34" charset="0"/>
                <a:ea typeface="宋体" panose="02010600030101010101" pitchFamily="2" charset="-122"/>
              </a:rPr>
              <a:t>’xy</a:t>
            </a:r>
            <a:endParaRPr lang="el-GR" altLang="zh-CN" b="1" dirty="0">
              <a:latin typeface="Arial" panose="020B0604020202020204" pitchFamily="34" charset="0"/>
              <a:ea typeface="宋体" panose="02010600030101010101" pitchFamily="2" charset="-122"/>
            </a:endParaRPr>
          </a:p>
        </p:txBody>
      </p:sp>
      <p:pic>
        <p:nvPicPr>
          <p:cNvPr id="13" name="Picture 3"/>
          <p:cNvPicPr>
            <a:picLocks noChangeAspect="1" noChangeArrowheads="1"/>
          </p:cNvPicPr>
          <p:nvPr/>
        </p:nvPicPr>
        <p:blipFill>
          <a:blip r:embed="rId4">
            <a:lum contrast="12000"/>
            <a:extLst>
              <a:ext uri="{28A0092B-C50C-407E-A947-70E740481C1C}">
                <a14:useLocalDpi xmlns:a14="http://schemas.microsoft.com/office/drawing/2010/main" val="0"/>
              </a:ext>
            </a:extLst>
          </a:blip>
          <a:srcRect/>
          <a:stretch>
            <a:fillRect/>
          </a:stretch>
        </p:blipFill>
        <p:spPr bwMode="auto">
          <a:xfrm>
            <a:off x="152400" y="3616779"/>
            <a:ext cx="6599464" cy="292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4"/>
          <p:cNvSpPr txBox="1">
            <a:spLocks noChangeArrowheads="1"/>
          </p:cNvSpPr>
          <p:nvPr/>
        </p:nvSpPr>
        <p:spPr bwMode="auto">
          <a:xfrm>
            <a:off x="5562601" y="3886200"/>
            <a:ext cx="31242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lang="en-US" altLang="zh-CN" sz="2000" b="1" dirty="0">
                <a:latin typeface="Arial" panose="020B0604020202020204" pitchFamily="34" charset="0"/>
                <a:ea typeface="宋体" panose="02010600030101010101" pitchFamily="2" charset="-122"/>
              </a:rPr>
              <a:t>D</a:t>
            </a:r>
            <a:r>
              <a:rPr lang="en-US" altLang="zh-CN" sz="2000" b="1" baseline="-25000" dirty="0">
                <a:latin typeface="Arial" panose="020B0604020202020204" pitchFamily="34" charset="0"/>
                <a:ea typeface="宋体" panose="02010600030101010101" pitchFamily="2" charset="-122"/>
              </a:rPr>
              <a:t>A</a:t>
            </a:r>
            <a:r>
              <a:rPr lang="en-US" altLang="zh-CN" sz="2000" b="1" dirty="0">
                <a:latin typeface="Arial" panose="020B0604020202020204" pitchFamily="34" charset="0"/>
                <a:ea typeface="宋体" panose="02010600030101010101" pitchFamily="2" charset="-122"/>
              </a:rPr>
              <a:t>=</a:t>
            </a:r>
            <a:r>
              <a:rPr lang="en-US" altLang="zh-CN" sz="2000" b="1" dirty="0">
                <a:latin typeface="Arial" panose="020B0604020202020204" pitchFamily="34" charset="0"/>
                <a:ea typeface="宋体" panose="02010600030101010101" pitchFamily="2" charset="-122"/>
                <a:cs typeface="Arial" panose="020B0604020202020204" pitchFamily="34" charset="0"/>
              </a:rPr>
              <a:t>F</a:t>
            </a:r>
            <a:r>
              <a:rPr lang="en-US" altLang="zh-CN" sz="2000" b="1" baseline="-25000" dirty="0">
                <a:latin typeface="Arial" panose="020B0604020202020204" pitchFamily="34" charset="0"/>
                <a:ea typeface="宋体" panose="02010600030101010101" pitchFamily="2" charset="-122"/>
                <a:cs typeface="Arial" panose="020B0604020202020204" pitchFamily="34" charset="0"/>
              </a:rPr>
              <a:t>A</a:t>
            </a:r>
            <a:r>
              <a:rPr lang="en-US" altLang="zh-CN" sz="2000" b="1" dirty="0">
                <a:latin typeface="Arial" panose="020B0604020202020204" pitchFamily="34" charset="0"/>
                <a:ea typeface="宋体" panose="02010600030101010101" pitchFamily="2" charset="-122"/>
                <a:cs typeface="Arial" panose="020B0604020202020204" pitchFamily="34" charset="0"/>
              </a:rPr>
              <a:t>F</a:t>
            </a:r>
            <a:r>
              <a:rPr lang="en-US" altLang="zh-CN" sz="2000" b="1" baseline="-25000" dirty="0">
                <a:latin typeface="Arial" panose="020B0604020202020204" pitchFamily="34" charset="0"/>
                <a:ea typeface="宋体" panose="02010600030101010101" pitchFamily="2" charset="-122"/>
                <a:cs typeface="Arial" panose="020B0604020202020204" pitchFamily="34" charset="0"/>
              </a:rPr>
              <a:t>B</a:t>
            </a:r>
            <a:r>
              <a:rPr lang="en-US" altLang="zh-CN" sz="2000" b="1" dirty="0">
                <a:latin typeface="Arial" panose="020B0604020202020204" pitchFamily="34" charset="0"/>
                <a:ea typeface="宋体" panose="02010600030101010101" pitchFamily="2" charset="-122"/>
                <a:cs typeface="Arial" panose="020B0604020202020204" pitchFamily="34" charset="0"/>
              </a:rPr>
              <a:t>’</a:t>
            </a:r>
            <a:r>
              <a:rPr lang="en-US" altLang="zh-CN" sz="2000" b="1" dirty="0" err="1">
                <a:latin typeface="Arial" panose="020B0604020202020204" pitchFamily="34" charset="0"/>
                <a:ea typeface="宋体" panose="02010600030101010101" pitchFamily="2" charset="-122"/>
                <a:cs typeface="Arial" panose="020B0604020202020204" pitchFamily="34" charset="0"/>
              </a:rPr>
              <a:t>xy</a:t>
            </a:r>
            <a:r>
              <a:rPr lang="en-US" altLang="zh-CN" sz="2000" b="1" dirty="0">
                <a:latin typeface="Arial" panose="020B0604020202020204" pitchFamily="34" charset="0"/>
                <a:ea typeface="宋体" panose="02010600030101010101" pitchFamily="2" charset="-122"/>
                <a:cs typeface="Arial" panose="020B0604020202020204" pitchFamily="34" charset="0"/>
              </a:rPr>
              <a:t>’+</a:t>
            </a:r>
            <a:r>
              <a:rPr lang="en-US" altLang="zh-CN" sz="2000" b="1" dirty="0" err="1">
                <a:latin typeface="Arial" panose="020B0604020202020204" pitchFamily="34" charset="0"/>
                <a:ea typeface="宋体" panose="02010600030101010101" pitchFamily="2" charset="-122"/>
                <a:cs typeface="Arial" panose="020B0604020202020204" pitchFamily="34" charset="0"/>
              </a:rPr>
              <a:t>F</a:t>
            </a:r>
            <a:r>
              <a:rPr lang="en-US" altLang="zh-CN" sz="2000" b="1" baseline="-25000" dirty="0" err="1">
                <a:latin typeface="Arial" panose="020B0604020202020204" pitchFamily="34" charset="0"/>
                <a:ea typeface="宋体" panose="02010600030101010101" pitchFamily="2" charset="-122"/>
                <a:cs typeface="Arial" panose="020B0604020202020204" pitchFamily="34" charset="0"/>
              </a:rPr>
              <a:t>A</a:t>
            </a:r>
            <a:r>
              <a:rPr lang="en-US" altLang="zh-CN" sz="2000" b="1" dirty="0" err="1">
                <a:latin typeface="Arial" panose="020B0604020202020204" pitchFamily="34" charset="0"/>
                <a:ea typeface="宋体" panose="02010600030101010101" pitchFamily="2" charset="-122"/>
                <a:cs typeface="Arial" panose="020B0604020202020204" pitchFamily="34" charset="0"/>
              </a:rPr>
              <a:t>x’y+F</a:t>
            </a:r>
            <a:r>
              <a:rPr lang="en-US" altLang="zh-CN" sz="2000" b="1" baseline="-25000" dirty="0" err="1">
                <a:latin typeface="Arial" panose="020B0604020202020204" pitchFamily="34" charset="0"/>
                <a:ea typeface="宋体" panose="02010600030101010101" pitchFamily="2" charset="-122"/>
                <a:cs typeface="Arial" panose="020B0604020202020204" pitchFamily="34" charset="0"/>
              </a:rPr>
              <a:t>B</a:t>
            </a:r>
            <a:r>
              <a:rPr lang="en-US" altLang="zh-CN" sz="2000" b="1" dirty="0" err="1">
                <a:latin typeface="Arial" panose="020B0604020202020204" pitchFamily="34" charset="0"/>
                <a:ea typeface="宋体" panose="02010600030101010101" pitchFamily="2" charset="-122"/>
                <a:cs typeface="Arial" panose="020B0604020202020204" pitchFamily="34" charset="0"/>
              </a:rPr>
              <a:t>y</a:t>
            </a:r>
            <a:endParaRPr lang="en-US" altLang="zh-CN" sz="2000" b="1" dirty="0">
              <a:latin typeface="Arial" panose="020B0604020202020204" pitchFamily="34" charset="0"/>
              <a:ea typeface="宋体" panose="02010600030101010101" pitchFamily="2" charset="-122"/>
              <a:cs typeface="Arial" panose="020B0604020202020204" pitchFamily="34" charset="0"/>
            </a:endParaRPr>
          </a:p>
          <a:p>
            <a:pPr eaLnBrk="1" hangingPunct="1">
              <a:spcBef>
                <a:spcPct val="50000"/>
              </a:spcBef>
            </a:pPr>
            <a:r>
              <a:rPr lang="en-US" altLang="zh-CN" sz="2000" b="1" dirty="0">
                <a:latin typeface="Arial" panose="020B0604020202020204" pitchFamily="34" charset="0"/>
                <a:ea typeface="宋体" panose="02010600030101010101" pitchFamily="2" charset="-122"/>
              </a:rPr>
              <a:t>D</a:t>
            </a:r>
            <a:r>
              <a:rPr lang="en-US" altLang="zh-CN" sz="2000" b="1" baseline="-25000" dirty="0">
                <a:latin typeface="Arial" panose="020B0604020202020204" pitchFamily="34" charset="0"/>
                <a:ea typeface="宋体" panose="02010600030101010101" pitchFamily="2" charset="-122"/>
              </a:rPr>
              <a:t>B</a:t>
            </a:r>
            <a:r>
              <a:rPr lang="en-US" altLang="zh-CN" sz="2000" b="1" dirty="0">
                <a:latin typeface="Arial" panose="020B0604020202020204" pitchFamily="34" charset="0"/>
                <a:ea typeface="宋体" panose="02010600030101010101" pitchFamily="2" charset="-122"/>
              </a:rPr>
              <a:t>=</a:t>
            </a:r>
            <a:r>
              <a:rPr lang="en-US" altLang="zh-CN" sz="2000" b="1" dirty="0" err="1">
                <a:latin typeface="Arial" panose="020B0604020202020204" pitchFamily="34" charset="0"/>
                <a:ea typeface="宋体" panose="02010600030101010101" pitchFamily="2" charset="-122"/>
              </a:rPr>
              <a:t>F</a:t>
            </a:r>
            <a:r>
              <a:rPr lang="en-US" altLang="zh-CN" sz="2000" b="1" baseline="-25000" dirty="0" err="1">
                <a:latin typeface="Arial" panose="020B0604020202020204" pitchFamily="34" charset="0"/>
                <a:ea typeface="宋体" panose="02010600030101010101" pitchFamily="2" charset="-122"/>
              </a:rPr>
              <a:t>A</a:t>
            </a:r>
            <a:r>
              <a:rPr lang="en-US" altLang="zh-CN" sz="2000" b="1" dirty="0" err="1">
                <a:latin typeface="Arial" panose="020B0604020202020204" pitchFamily="34" charset="0"/>
                <a:ea typeface="宋体" panose="02010600030101010101" pitchFamily="2" charset="-122"/>
              </a:rPr>
              <a:t>’F</a:t>
            </a:r>
            <a:r>
              <a:rPr lang="en-US" altLang="zh-CN" sz="2000" b="1" baseline="-25000" dirty="0" err="1">
                <a:latin typeface="Arial" panose="020B0604020202020204" pitchFamily="34" charset="0"/>
                <a:ea typeface="宋体" panose="02010600030101010101" pitchFamily="2" charset="-122"/>
              </a:rPr>
              <a:t>B</a:t>
            </a:r>
            <a:r>
              <a:rPr lang="en-US" altLang="zh-CN" sz="2000" b="1" dirty="0" err="1">
                <a:latin typeface="Arial" panose="020B0604020202020204" pitchFamily="34" charset="0"/>
                <a:ea typeface="宋体" panose="02010600030101010101" pitchFamily="2" charset="-122"/>
              </a:rPr>
              <a:t>+F</a:t>
            </a:r>
            <a:r>
              <a:rPr lang="en-US" altLang="zh-CN" sz="2000" b="1" baseline="-25000" dirty="0" err="1">
                <a:latin typeface="Arial" panose="020B0604020202020204" pitchFamily="34" charset="0"/>
                <a:ea typeface="宋体" panose="02010600030101010101" pitchFamily="2" charset="-122"/>
              </a:rPr>
              <a:t>A</a:t>
            </a:r>
            <a:r>
              <a:rPr lang="en-US" altLang="zh-CN" sz="2000" b="1" dirty="0" err="1">
                <a:latin typeface="Arial" panose="020B0604020202020204" pitchFamily="34" charset="0"/>
                <a:ea typeface="宋体" panose="02010600030101010101" pitchFamily="2" charset="-122"/>
              </a:rPr>
              <a:t>’x+F</a:t>
            </a:r>
            <a:r>
              <a:rPr lang="en-US" altLang="zh-CN" sz="2000" b="1" baseline="-25000" dirty="0" err="1">
                <a:latin typeface="Arial" panose="020B0604020202020204" pitchFamily="34" charset="0"/>
                <a:ea typeface="宋体" panose="02010600030101010101" pitchFamily="2" charset="-122"/>
              </a:rPr>
              <a:t>B</a:t>
            </a:r>
            <a:r>
              <a:rPr lang="en-US" altLang="zh-CN" sz="2000" b="1" dirty="0" err="1">
                <a:latin typeface="Arial" panose="020B0604020202020204" pitchFamily="34" charset="0"/>
                <a:ea typeface="宋体" panose="02010600030101010101" pitchFamily="2" charset="-122"/>
              </a:rPr>
              <a:t>x</a:t>
            </a:r>
            <a:endParaRPr lang="el-GR" altLang="zh-CN" sz="2000" b="1"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99941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Excitation Table and Equations</a:t>
            </a:r>
            <a:endParaRPr lang="zh-CN" altLang="en-US" dirty="0"/>
          </a:p>
        </p:txBody>
      </p:sp>
      <p:sp>
        <p:nvSpPr>
          <p:cNvPr id="3" name="矩形 2"/>
          <p:cNvSpPr/>
          <p:nvPr/>
        </p:nvSpPr>
        <p:spPr>
          <a:xfrm>
            <a:off x="381000" y="1349056"/>
            <a:ext cx="8382000" cy="387798"/>
          </a:xfrm>
          <a:prstGeom prst="rect">
            <a:avLst/>
          </a:prstGeom>
        </p:spPr>
        <p:txBody>
          <a:bodyPr wrap="square">
            <a:spAutoFit/>
          </a:bodyPr>
          <a:lstStyle/>
          <a:p>
            <a:pPr marL="0" indent="0">
              <a:lnSpc>
                <a:spcPct val="80000"/>
              </a:lnSpc>
              <a:spcBef>
                <a:spcPct val="50000"/>
              </a:spcBef>
              <a:buSzTx/>
            </a:pPr>
            <a:r>
              <a:rPr lang="en-US" altLang="zh-CN" b="1" dirty="0"/>
              <a:t>J-K flip-flop used to realize circuit (</a:t>
            </a:r>
            <a:r>
              <a:rPr lang="en-US" altLang="zh-CN" b="1" dirty="0">
                <a:solidFill>
                  <a:srgbClr val="CC3300"/>
                </a:solidFill>
              </a:rPr>
              <a:t>two J-K flip-flops</a:t>
            </a:r>
            <a:r>
              <a:rPr lang="en-US" altLang="zh-CN" b="1" dirty="0"/>
              <a:t>)</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025" y="1731962"/>
            <a:ext cx="2411413" cy="251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Object 5"/>
          <p:cNvGraphicFramePr>
            <a:graphicFrameLocks noChangeAspect="1"/>
          </p:cNvGraphicFramePr>
          <p:nvPr>
            <p:extLst>
              <p:ext uri="{D42A27DB-BD31-4B8C-83A1-F6EECF244321}">
                <p14:modId xmlns:p14="http://schemas.microsoft.com/office/powerpoint/2010/main" val="3275387983"/>
              </p:ext>
            </p:extLst>
          </p:nvPr>
        </p:nvGraphicFramePr>
        <p:xfrm>
          <a:off x="762000" y="4395787"/>
          <a:ext cx="2449513" cy="1982788"/>
        </p:xfrm>
        <a:graphic>
          <a:graphicData uri="http://schemas.openxmlformats.org/presentationml/2006/ole">
            <mc:AlternateContent xmlns:mc="http://schemas.openxmlformats.org/markup-compatibility/2006">
              <mc:Choice xmlns:v="urn:schemas-microsoft-com:vml" Requires="v">
                <p:oleObj spid="_x0000_s113741" name="Visio" r:id="rId4" imgW="2206942" imgH="1785223" progId="Visio.Drawing.11">
                  <p:embed/>
                </p:oleObj>
              </mc:Choice>
              <mc:Fallback>
                <p:oleObj name="Visio" r:id="rId4" imgW="2206942" imgH="1785223" progId="Visio.Drawing.11">
                  <p:embed/>
                  <p:pic>
                    <p:nvPicPr>
                      <p:cNvPr id="0" name=""/>
                      <p:cNvPicPr>
                        <a:picLocks noChangeAspect="1" noChangeArrowheads="1"/>
                      </p:cNvPicPr>
                      <p:nvPr/>
                    </p:nvPicPr>
                    <p:blipFill>
                      <a:blip r:embed="rId5">
                        <a:lum contrast="12000"/>
                        <a:extLst>
                          <a:ext uri="{28A0092B-C50C-407E-A947-70E740481C1C}">
                            <a14:useLocalDpi xmlns:a14="http://schemas.microsoft.com/office/drawing/2010/main" val="0"/>
                          </a:ext>
                        </a:extLst>
                      </a:blip>
                      <a:srcRect/>
                      <a:stretch>
                        <a:fillRect/>
                      </a:stretch>
                    </p:blipFill>
                    <p:spPr bwMode="auto">
                      <a:xfrm>
                        <a:off x="762000" y="4395787"/>
                        <a:ext cx="2449513" cy="1982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4388" y="1876425"/>
            <a:ext cx="4400550" cy="2085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p:cNvPicPr>
            <a:picLocks noChangeAspect="1" noChangeArrowheads="1"/>
          </p:cNvPicPr>
          <p:nvPr/>
        </p:nvPicPr>
        <p:blipFill>
          <a:blip r:embed="rId7">
            <a:lum contrast="12000"/>
            <a:extLst>
              <a:ext uri="{28A0092B-C50C-407E-A947-70E740481C1C}">
                <a14:useLocalDpi xmlns:a14="http://schemas.microsoft.com/office/drawing/2010/main" val="0"/>
              </a:ext>
            </a:extLst>
          </a:blip>
          <a:srcRect/>
          <a:stretch>
            <a:fillRect/>
          </a:stretch>
        </p:blipFill>
        <p:spPr bwMode="auto">
          <a:xfrm>
            <a:off x="3244850" y="4324350"/>
            <a:ext cx="536575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8"/>
          <p:cNvSpPr>
            <a:spLocks noChangeArrowheads="1"/>
          </p:cNvSpPr>
          <p:nvPr/>
        </p:nvSpPr>
        <p:spPr bwMode="auto">
          <a:xfrm>
            <a:off x="3082925" y="4102100"/>
            <a:ext cx="59848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t>state machine M</a:t>
            </a:r>
            <a:r>
              <a:rPr lang="en-US" altLang="zh-CN" sz="2000" b="1" baseline="-25000" dirty="0"/>
              <a:t>1 </a:t>
            </a:r>
            <a:r>
              <a:rPr lang="en-US" altLang="zh-CN" sz="2000" b="1" dirty="0"/>
              <a:t>excitation table using J-K flip-flops</a:t>
            </a:r>
          </a:p>
        </p:txBody>
      </p:sp>
      <p:sp>
        <p:nvSpPr>
          <p:cNvPr id="9" name="Rectangle 9"/>
          <p:cNvSpPr>
            <a:spLocks noChangeArrowheads="1"/>
          </p:cNvSpPr>
          <p:nvPr/>
        </p:nvSpPr>
        <p:spPr bwMode="auto">
          <a:xfrm>
            <a:off x="3786188" y="5397500"/>
            <a:ext cx="4248150" cy="863600"/>
          </a:xfrm>
          <a:prstGeom prst="rect">
            <a:avLst/>
          </a:prstGeom>
          <a:solidFill>
            <a:srgbClr val="FFFFFF"/>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18"/>
          <p:cNvSpPr>
            <a:spLocks noChangeArrowheads="1"/>
          </p:cNvSpPr>
          <p:nvPr/>
        </p:nvSpPr>
        <p:spPr bwMode="auto">
          <a:xfrm>
            <a:off x="3733800" y="1673225"/>
            <a:ext cx="3800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t>Transition Table for state machine M</a:t>
            </a:r>
            <a:r>
              <a:rPr lang="en-US" altLang="zh-CN" sz="1600" b="1" baseline="-25000" dirty="0"/>
              <a:t>1</a:t>
            </a:r>
          </a:p>
        </p:txBody>
      </p:sp>
    </p:spTree>
    <p:extLst>
      <p:ext uri="{BB962C8B-B14F-4D97-AF65-F5344CB8AC3E}">
        <p14:creationId xmlns:p14="http://schemas.microsoft.com/office/powerpoint/2010/main" val="364569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xit" presetSubtype="10" fill="hold" grpId="0" nodeType="clickEffect">
                                  <p:stCondLst>
                                    <p:cond delay="0"/>
                                  </p:stCondLst>
                                  <p:childTnLst>
                                    <p:animEffect transition="out" filter="checkerboard(across)">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Excitation Table and Equations</a:t>
            </a:r>
            <a:endParaRPr lang="zh-CN" altLang="en-US" dirty="0"/>
          </a:p>
        </p:txBody>
      </p:sp>
      <p:pic>
        <p:nvPicPr>
          <p:cNvPr id="12" name="Picture 7"/>
          <p:cNvPicPr>
            <a:picLocks noChangeAspect="1" noChangeArrowheads="1"/>
          </p:cNvPicPr>
          <p:nvPr/>
        </p:nvPicPr>
        <p:blipFill>
          <a:blip r:embed="rId3">
            <a:lum contrast="12000"/>
            <a:extLst>
              <a:ext uri="{28A0092B-C50C-407E-A947-70E740481C1C}">
                <a14:useLocalDpi xmlns:a14="http://schemas.microsoft.com/office/drawing/2010/main" val="0"/>
              </a:ext>
            </a:extLst>
          </a:blip>
          <a:srcRect/>
          <a:stretch>
            <a:fillRect/>
          </a:stretch>
        </p:blipFill>
        <p:spPr bwMode="auto">
          <a:xfrm>
            <a:off x="295049" y="1219200"/>
            <a:ext cx="536575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Object 4"/>
          <p:cNvGraphicFramePr>
            <a:graphicFrameLocks noChangeAspect="1"/>
          </p:cNvGraphicFramePr>
          <p:nvPr>
            <p:extLst>
              <p:ext uri="{D42A27DB-BD31-4B8C-83A1-F6EECF244321}">
                <p14:modId xmlns:p14="http://schemas.microsoft.com/office/powerpoint/2010/main" val="487607413"/>
              </p:ext>
            </p:extLst>
          </p:nvPr>
        </p:nvGraphicFramePr>
        <p:xfrm>
          <a:off x="381000" y="3371850"/>
          <a:ext cx="2112963" cy="2303462"/>
        </p:xfrm>
        <a:graphic>
          <a:graphicData uri="http://schemas.openxmlformats.org/presentationml/2006/ole">
            <mc:AlternateContent xmlns:mc="http://schemas.openxmlformats.org/markup-compatibility/2006">
              <mc:Choice xmlns:v="urn:schemas-microsoft-com:vml" Requires="v">
                <p:oleObj spid="_x0000_s115787" name="Visio" r:id="rId4" imgW="2717006" imgH="2960370" progId="Visio.Drawing.11">
                  <p:embed/>
                </p:oleObj>
              </mc:Choice>
              <mc:Fallback>
                <p:oleObj name="Visio" r:id="rId4" imgW="2717006" imgH="296037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371850"/>
                        <a:ext cx="2112963" cy="230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4" name="Picture 5"/>
          <p:cNvPicPr>
            <a:picLocks noChangeAspect="1" noChangeArrowheads="1"/>
          </p:cNvPicPr>
          <p:nvPr/>
        </p:nvPicPr>
        <p:blipFill>
          <a:blip r:embed="rId6">
            <a:lum contrast="12000"/>
            <a:extLst>
              <a:ext uri="{28A0092B-C50C-407E-A947-70E740481C1C}">
                <a14:useLocalDpi xmlns:a14="http://schemas.microsoft.com/office/drawing/2010/main" val="0"/>
              </a:ext>
            </a:extLst>
          </a:blip>
          <a:srcRect/>
          <a:stretch>
            <a:fillRect/>
          </a:stretch>
        </p:blipFill>
        <p:spPr bwMode="auto">
          <a:xfrm>
            <a:off x="2362200" y="3587750"/>
            <a:ext cx="2138362" cy="200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Box 8"/>
          <p:cNvSpPr txBox="1">
            <a:spLocks noChangeArrowheads="1"/>
          </p:cNvSpPr>
          <p:nvPr/>
        </p:nvSpPr>
        <p:spPr bwMode="auto">
          <a:xfrm>
            <a:off x="741363" y="5675312"/>
            <a:ext cx="1728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600" b="1">
                <a:latin typeface="Arial" panose="020B0604020202020204" pitchFamily="34" charset="0"/>
                <a:ea typeface="宋体" panose="02010600030101010101" pitchFamily="2" charset="-122"/>
              </a:rPr>
              <a:t>J</a:t>
            </a:r>
            <a:r>
              <a:rPr lang="en-US" altLang="zh-CN" sz="1600" b="1" baseline="-25000">
                <a:latin typeface="Arial" panose="020B0604020202020204" pitchFamily="34" charset="0"/>
                <a:ea typeface="宋体" panose="02010600030101010101" pitchFamily="2" charset="-122"/>
              </a:rPr>
              <a:t>A</a:t>
            </a:r>
            <a:r>
              <a:rPr lang="en-US" altLang="zh-CN" sz="1600" b="1">
                <a:latin typeface="Arial" panose="020B0604020202020204" pitchFamily="34" charset="0"/>
                <a:ea typeface="宋体" panose="02010600030101010101" pitchFamily="2" charset="-122"/>
              </a:rPr>
              <a:t>  K-Map</a:t>
            </a:r>
          </a:p>
        </p:txBody>
      </p:sp>
      <p:sp>
        <p:nvSpPr>
          <p:cNvPr id="16" name="Text Box 9"/>
          <p:cNvSpPr txBox="1">
            <a:spLocks noChangeArrowheads="1"/>
          </p:cNvSpPr>
          <p:nvPr/>
        </p:nvSpPr>
        <p:spPr bwMode="auto">
          <a:xfrm>
            <a:off x="2844800" y="5675312"/>
            <a:ext cx="1728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600" b="1">
                <a:latin typeface="Arial" panose="020B0604020202020204" pitchFamily="34" charset="0"/>
                <a:ea typeface="宋体" panose="02010600030101010101" pitchFamily="2" charset="-122"/>
              </a:rPr>
              <a:t>K</a:t>
            </a:r>
            <a:r>
              <a:rPr lang="en-US" altLang="zh-CN" sz="1600" b="1" baseline="-25000">
                <a:latin typeface="Arial" panose="020B0604020202020204" pitchFamily="34" charset="0"/>
                <a:ea typeface="宋体" panose="02010600030101010101" pitchFamily="2" charset="-122"/>
              </a:rPr>
              <a:t>A</a:t>
            </a:r>
            <a:r>
              <a:rPr lang="en-US" altLang="zh-CN" sz="1600" b="1">
                <a:latin typeface="Arial" panose="020B0604020202020204" pitchFamily="34" charset="0"/>
                <a:ea typeface="宋体" panose="02010600030101010101" pitchFamily="2" charset="-122"/>
              </a:rPr>
              <a:t>  K-Map</a:t>
            </a:r>
          </a:p>
        </p:txBody>
      </p:sp>
      <p:sp>
        <p:nvSpPr>
          <p:cNvPr id="17" name="矩形 16"/>
          <p:cNvSpPr/>
          <p:nvPr/>
        </p:nvSpPr>
        <p:spPr>
          <a:xfrm>
            <a:off x="4475163" y="3371850"/>
            <a:ext cx="4287837" cy="2554545"/>
          </a:xfrm>
          <a:prstGeom prst="rect">
            <a:avLst/>
          </a:prstGeom>
        </p:spPr>
        <p:txBody>
          <a:bodyPr wrap="square">
            <a:spAutoFit/>
          </a:bodyPr>
          <a:lstStyle/>
          <a:p>
            <a:pPr eaLnBrk="1" hangingPunct="1">
              <a:spcBef>
                <a:spcPct val="50000"/>
              </a:spcBef>
            </a:pPr>
            <a:r>
              <a:rPr lang="en-US" altLang="zh-CN" sz="2000" b="1" dirty="0">
                <a:latin typeface="Arial" panose="020B0604020202020204" pitchFamily="34" charset="0"/>
                <a:ea typeface="宋体" panose="02010600030101010101" pitchFamily="2" charset="-122"/>
              </a:rPr>
              <a:t>J</a:t>
            </a:r>
            <a:r>
              <a:rPr lang="en-US" altLang="zh-CN" sz="2000" b="1" baseline="-25000" dirty="0">
                <a:latin typeface="Arial" panose="020B0604020202020204" pitchFamily="34" charset="0"/>
                <a:ea typeface="宋体" panose="02010600030101010101" pitchFamily="2" charset="-122"/>
              </a:rPr>
              <a:t>A</a:t>
            </a:r>
            <a:r>
              <a:rPr lang="en-US" altLang="zh-CN" sz="2000" b="1" dirty="0">
                <a:latin typeface="Arial" panose="020B0604020202020204" pitchFamily="34" charset="0"/>
                <a:ea typeface="宋体" panose="02010600030101010101" pitchFamily="2" charset="-122"/>
              </a:rPr>
              <a:t>=f(</a:t>
            </a:r>
            <a:r>
              <a:rPr lang="en-US" altLang="zh-CN" sz="2000" b="1" dirty="0" err="1">
                <a:latin typeface="Arial" panose="020B0604020202020204" pitchFamily="34" charset="0"/>
                <a:ea typeface="宋体" panose="02010600030101010101" pitchFamily="2" charset="-122"/>
              </a:rPr>
              <a:t>F</a:t>
            </a:r>
            <a:r>
              <a:rPr lang="en-US" altLang="zh-CN" sz="2000" b="1" baseline="-25000" dirty="0" err="1">
                <a:latin typeface="Arial" panose="020B0604020202020204" pitchFamily="34" charset="0"/>
                <a:ea typeface="宋体" panose="02010600030101010101" pitchFamily="2" charset="-122"/>
              </a:rPr>
              <a:t>A</a:t>
            </a:r>
            <a:r>
              <a:rPr lang="en-US" altLang="zh-CN" sz="2000" b="1" dirty="0" err="1">
                <a:latin typeface="Arial" panose="020B0604020202020204" pitchFamily="34" charset="0"/>
                <a:ea typeface="宋体" panose="02010600030101010101" pitchFamily="2" charset="-122"/>
              </a:rPr>
              <a:t>,F</a:t>
            </a:r>
            <a:r>
              <a:rPr lang="en-US" altLang="zh-CN" sz="2000" b="1" baseline="-25000" dirty="0" err="1">
                <a:latin typeface="Arial" panose="020B0604020202020204" pitchFamily="34" charset="0"/>
                <a:ea typeface="宋体" panose="02010600030101010101" pitchFamily="2" charset="-122"/>
              </a:rPr>
              <a:t>B</a:t>
            </a:r>
            <a:r>
              <a:rPr lang="en-US" altLang="zh-CN" sz="2000" b="1" dirty="0" err="1">
                <a:latin typeface="Arial" panose="020B0604020202020204" pitchFamily="34" charset="0"/>
                <a:ea typeface="宋体" panose="02010600030101010101" pitchFamily="2" charset="-122"/>
              </a:rPr>
              <a:t>,x,y</a:t>
            </a:r>
            <a:r>
              <a:rPr lang="en-US" altLang="zh-CN" sz="2000" b="1" dirty="0" smtClean="0">
                <a:latin typeface="Arial" panose="020B0604020202020204" pitchFamily="34" charset="0"/>
                <a:ea typeface="宋体" panose="02010600030101010101" pitchFamily="2" charset="-122"/>
              </a:rPr>
              <a:t>)</a:t>
            </a:r>
          </a:p>
          <a:p>
            <a:pPr eaLnBrk="1" hangingPunct="1">
              <a:spcBef>
                <a:spcPct val="50000"/>
              </a:spcBef>
            </a:pPr>
            <a:r>
              <a:rPr lang="en-US" altLang="zh-CN" sz="2000" b="1" dirty="0" smtClean="0">
                <a:latin typeface="Arial" panose="020B0604020202020204" pitchFamily="34" charset="0"/>
                <a:ea typeface="宋体" panose="02010600030101010101" pitchFamily="2" charset="-122"/>
              </a:rPr>
              <a:t>=</a:t>
            </a:r>
            <a:r>
              <a:rPr lang="el-GR" altLang="zh-CN" sz="2000" b="1" dirty="0">
                <a:latin typeface="Arial" panose="020B0604020202020204" pitchFamily="34" charset="0"/>
                <a:ea typeface="宋体" panose="02010600030101010101" pitchFamily="2" charset="-122"/>
                <a:cs typeface="Arial" panose="020B0604020202020204" pitchFamily="34" charset="0"/>
              </a:rPr>
              <a:t>Σ</a:t>
            </a:r>
            <a:r>
              <a:rPr lang="en-US" altLang="zh-CN" sz="2000" b="1" dirty="0">
                <a:latin typeface="Arial" panose="020B0604020202020204" pitchFamily="34" charset="0"/>
                <a:ea typeface="宋体" panose="02010600030101010101" pitchFamily="2" charset="-122"/>
                <a:cs typeface="Arial" panose="020B0604020202020204" pitchFamily="34" charset="0"/>
              </a:rPr>
              <a:t>(5,7) +</a:t>
            </a:r>
            <a:r>
              <a:rPr lang="el-GR" altLang="zh-CN" sz="2000" b="1" dirty="0">
                <a:latin typeface="Arial" panose="020B0604020202020204" pitchFamily="34" charset="0"/>
                <a:ea typeface="宋体" panose="02010600030101010101" pitchFamily="2" charset="-122"/>
              </a:rPr>
              <a:t>Σd</a:t>
            </a:r>
            <a:r>
              <a:rPr lang="en-US" altLang="zh-CN" sz="2000" b="1" dirty="0">
                <a:latin typeface="Arial" panose="020B0604020202020204" pitchFamily="34" charset="0"/>
                <a:ea typeface="宋体" panose="02010600030101010101" pitchFamily="2" charset="-122"/>
              </a:rPr>
              <a:t>(8,9,10,11,12,13,14,15) </a:t>
            </a:r>
            <a:endParaRPr lang="en-US" altLang="zh-CN" sz="2000" b="1" dirty="0" smtClean="0">
              <a:latin typeface="Arial" panose="020B0604020202020204" pitchFamily="34" charset="0"/>
              <a:ea typeface="宋体" panose="02010600030101010101" pitchFamily="2" charset="-122"/>
            </a:endParaRPr>
          </a:p>
          <a:p>
            <a:pPr eaLnBrk="1" hangingPunct="1">
              <a:spcBef>
                <a:spcPct val="50000"/>
              </a:spcBef>
            </a:pPr>
            <a:r>
              <a:rPr lang="en-US" altLang="zh-CN" sz="2000" b="1" dirty="0" smtClean="0">
                <a:latin typeface="Arial" panose="020B0604020202020204" pitchFamily="34" charset="0"/>
                <a:ea typeface="宋体" panose="02010600030101010101" pitchFamily="2" charset="-122"/>
              </a:rPr>
              <a:t>=</a:t>
            </a:r>
            <a:r>
              <a:rPr lang="en-US" altLang="zh-CN" sz="2000" b="1" dirty="0" err="1">
                <a:latin typeface="Arial" panose="020B0604020202020204" pitchFamily="34" charset="0"/>
                <a:ea typeface="宋体" panose="02010600030101010101" pitchFamily="2" charset="-122"/>
              </a:rPr>
              <a:t>F</a:t>
            </a:r>
            <a:r>
              <a:rPr lang="en-US" altLang="zh-CN" sz="2000" b="1" baseline="-25000" dirty="0" err="1">
                <a:latin typeface="Arial" panose="020B0604020202020204" pitchFamily="34" charset="0"/>
                <a:ea typeface="宋体" panose="02010600030101010101" pitchFamily="2" charset="-122"/>
              </a:rPr>
              <a:t>B</a:t>
            </a:r>
            <a:r>
              <a:rPr lang="en-US" altLang="zh-CN" sz="2000" b="1" dirty="0" err="1">
                <a:latin typeface="Arial" panose="020B0604020202020204" pitchFamily="34" charset="0"/>
                <a:ea typeface="宋体" panose="02010600030101010101" pitchFamily="2" charset="-122"/>
              </a:rPr>
              <a:t>y</a:t>
            </a:r>
            <a:endParaRPr lang="en-US" altLang="zh-CN" sz="2000" b="1" dirty="0">
              <a:latin typeface="Arial" panose="020B0604020202020204" pitchFamily="34" charset="0"/>
              <a:ea typeface="宋体" panose="02010600030101010101" pitchFamily="2" charset="-122"/>
            </a:endParaRPr>
          </a:p>
          <a:p>
            <a:pPr eaLnBrk="1" hangingPunct="1">
              <a:spcBef>
                <a:spcPct val="50000"/>
              </a:spcBef>
            </a:pPr>
            <a:r>
              <a:rPr lang="en-US" altLang="zh-CN" sz="2000" b="1" dirty="0">
                <a:latin typeface="Arial" panose="020B0604020202020204" pitchFamily="34" charset="0"/>
                <a:ea typeface="宋体" panose="02010600030101010101" pitchFamily="2" charset="-122"/>
              </a:rPr>
              <a:t>K</a:t>
            </a:r>
            <a:r>
              <a:rPr lang="en-US" altLang="zh-CN" sz="2000" b="1" baseline="-25000" dirty="0">
                <a:latin typeface="Arial" panose="020B0604020202020204" pitchFamily="34" charset="0"/>
                <a:ea typeface="宋体" panose="02010600030101010101" pitchFamily="2" charset="-122"/>
              </a:rPr>
              <a:t>A</a:t>
            </a:r>
            <a:r>
              <a:rPr lang="en-US" altLang="zh-CN" sz="2000" b="1" dirty="0">
                <a:latin typeface="Arial" panose="020B0604020202020204" pitchFamily="34" charset="0"/>
                <a:ea typeface="宋体" panose="02010600030101010101" pitchFamily="2" charset="-122"/>
              </a:rPr>
              <a:t>=f(</a:t>
            </a:r>
            <a:r>
              <a:rPr lang="en-US" altLang="zh-CN" sz="2000" b="1" dirty="0" err="1">
                <a:latin typeface="Arial" panose="020B0604020202020204" pitchFamily="34" charset="0"/>
                <a:ea typeface="宋体" panose="02010600030101010101" pitchFamily="2" charset="-122"/>
              </a:rPr>
              <a:t>F</a:t>
            </a:r>
            <a:r>
              <a:rPr lang="en-US" altLang="zh-CN" sz="2000" b="1" baseline="-25000" dirty="0" err="1">
                <a:latin typeface="Arial" panose="020B0604020202020204" pitchFamily="34" charset="0"/>
                <a:ea typeface="宋体" panose="02010600030101010101" pitchFamily="2" charset="-122"/>
              </a:rPr>
              <a:t>A</a:t>
            </a:r>
            <a:r>
              <a:rPr lang="en-US" altLang="zh-CN" sz="2000" b="1" dirty="0" err="1">
                <a:latin typeface="Arial" panose="020B0604020202020204" pitchFamily="34" charset="0"/>
                <a:ea typeface="宋体" panose="02010600030101010101" pitchFamily="2" charset="-122"/>
              </a:rPr>
              <a:t>,F</a:t>
            </a:r>
            <a:r>
              <a:rPr lang="en-US" altLang="zh-CN" sz="2000" b="1" baseline="-25000" dirty="0" err="1">
                <a:latin typeface="Arial" panose="020B0604020202020204" pitchFamily="34" charset="0"/>
                <a:ea typeface="宋体" panose="02010600030101010101" pitchFamily="2" charset="-122"/>
              </a:rPr>
              <a:t>B</a:t>
            </a:r>
            <a:r>
              <a:rPr lang="en-US" altLang="zh-CN" sz="2000" b="1" dirty="0" err="1">
                <a:latin typeface="Arial" panose="020B0604020202020204" pitchFamily="34" charset="0"/>
                <a:ea typeface="宋体" panose="02010600030101010101" pitchFamily="2" charset="-122"/>
              </a:rPr>
              <a:t>,x,y</a:t>
            </a:r>
            <a:r>
              <a:rPr lang="en-US" altLang="zh-CN" sz="2000" b="1" dirty="0" smtClean="0">
                <a:latin typeface="Arial" panose="020B0604020202020204" pitchFamily="34" charset="0"/>
                <a:ea typeface="宋体" panose="02010600030101010101" pitchFamily="2" charset="-122"/>
              </a:rPr>
              <a:t>)</a:t>
            </a:r>
          </a:p>
          <a:p>
            <a:pPr eaLnBrk="1" hangingPunct="1">
              <a:spcBef>
                <a:spcPct val="50000"/>
              </a:spcBef>
            </a:pPr>
            <a:r>
              <a:rPr lang="en-US" altLang="zh-CN" sz="2000" b="1" dirty="0" smtClean="0">
                <a:latin typeface="Arial" panose="020B0604020202020204" pitchFamily="34" charset="0"/>
                <a:ea typeface="宋体" panose="02010600030101010101" pitchFamily="2" charset="-122"/>
              </a:rPr>
              <a:t>=</a:t>
            </a:r>
            <a:r>
              <a:rPr lang="el-GR" altLang="zh-CN" sz="2000" b="1" dirty="0">
                <a:latin typeface="Arial" panose="020B0604020202020204" pitchFamily="34" charset="0"/>
                <a:ea typeface="宋体" panose="02010600030101010101" pitchFamily="2" charset="-122"/>
              </a:rPr>
              <a:t>Σ</a:t>
            </a:r>
            <a:r>
              <a:rPr lang="en-US" altLang="zh-CN" sz="2000" b="1" dirty="0">
                <a:latin typeface="Arial" panose="020B0604020202020204" pitchFamily="34" charset="0"/>
                <a:ea typeface="宋体" panose="02010600030101010101" pitchFamily="2" charset="-122"/>
              </a:rPr>
              <a:t>(8,11,12,14) +</a:t>
            </a:r>
            <a:r>
              <a:rPr lang="el-GR" altLang="zh-CN" sz="2000" b="1" dirty="0">
                <a:latin typeface="Arial" panose="020B0604020202020204" pitchFamily="34" charset="0"/>
                <a:ea typeface="宋体" panose="02010600030101010101" pitchFamily="2" charset="-122"/>
              </a:rPr>
              <a:t>Σd</a:t>
            </a:r>
            <a:r>
              <a:rPr lang="en-US" altLang="zh-CN" sz="2000" b="1" dirty="0">
                <a:latin typeface="Arial" panose="020B0604020202020204" pitchFamily="34" charset="0"/>
                <a:ea typeface="宋体" panose="02010600030101010101" pitchFamily="2" charset="-122"/>
              </a:rPr>
              <a:t>(0,1,2,3,4,6,7) =F</a:t>
            </a:r>
            <a:r>
              <a:rPr lang="en-US" altLang="zh-CN" sz="2000" b="1" baseline="-25000" dirty="0">
                <a:latin typeface="Arial" panose="020B0604020202020204" pitchFamily="34" charset="0"/>
                <a:ea typeface="宋体" panose="02010600030101010101" pitchFamily="2" charset="-122"/>
              </a:rPr>
              <a:t>B</a:t>
            </a:r>
            <a:r>
              <a:rPr lang="en-US" altLang="zh-CN" sz="2000" b="1" dirty="0">
                <a:latin typeface="Arial" panose="020B0604020202020204" pitchFamily="34" charset="0"/>
                <a:ea typeface="宋体" panose="02010600030101010101" pitchFamily="2" charset="-122"/>
              </a:rPr>
              <a:t>’xy+x’y’+</a:t>
            </a:r>
            <a:r>
              <a:rPr lang="en-US" altLang="zh-CN" sz="2000" b="1" dirty="0" err="1">
                <a:latin typeface="Arial" panose="020B0604020202020204" pitchFamily="34" charset="0"/>
                <a:ea typeface="宋体" panose="02010600030101010101" pitchFamily="2" charset="-122"/>
              </a:rPr>
              <a:t>F</a:t>
            </a:r>
            <a:r>
              <a:rPr lang="en-US" altLang="zh-CN" sz="2000" b="1" baseline="-25000" dirty="0" err="1">
                <a:latin typeface="Arial" panose="020B0604020202020204" pitchFamily="34" charset="0"/>
                <a:ea typeface="宋体" panose="02010600030101010101" pitchFamily="2" charset="-122"/>
              </a:rPr>
              <a:t>B</a:t>
            </a:r>
            <a:r>
              <a:rPr lang="en-US" altLang="zh-CN" sz="2000" b="1" dirty="0" err="1">
                <a:latin typeface="Arial" panose="020B0604020202020204" pitchFamily="34" charset="0"/>
                <a:ea typeface="宋体" panose="02010600030101010101" pitchFamily="2" charset="-122"/>
              </a:rPr>
              <a:t>y</a:t>
            </a:r>
            <a:r>
              <a:rPr lang="en-US" altLang="zh-CN" sz="2000" b="1" dirty="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27512426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Excitation Table and Equations</a:t>
            </a:r>
            <a:endParaRPr lang="zh-CN" altLang="en-US" dirty="0"/>
          </a:p>
        </p:txBody>
      </p:sp>
      <p:pic>
        <p:nvPicPr>
          <p:cNvPr id="3" name="Picture 7"/>
          <p:cNvPicPr>
            <a:picLocks noChangeAspect="1" noChangeArrowheads="1"/>
          </p:cNvPicPr>
          <p:nvPr/>
        </p:nvPicPr>
        <p:blipFill>
          <a:blip r:embed="rId3">
            <a:lum contrast="12000"/>
            <a:extLst>
              <a:ext uri="{28A0092B-C50C-407E-A947-70E740481C1C}">
                <a14:useLocalDpi xmlns:a14="http://schemas.microsoft.com/office/drawing/2010/main" val="0"/>
              </a:ext>
            </a:extLst>
          </a:blip>
          <a:srcRect/>
          <a:stretch>
            <a:fillRect/>
          </a:stretch>
        </p:blipFill>
        <p:spPr bwMode="auto">
          <a:xfrm>
            <a:off x="228600" y="1219200"/>
            <a:ext cx="536575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6"/>
          <p:cNvPicPr>
            <a:picLocks noChangeAspect="1" noChangeArrowheads="1"/>
          </p:cNvPicPr>
          <p:nvPr/>
        </p:nvPicPr>
        <p:blipFill>
          <a:blip r:embed="rId4">
            <a:lum contrast="12000"/>
            <a:extLst>
              <a:ext uri="{28A0092B-C50C-407E-A947-70E740481C1C}">
                <a14:useLocalDpi xmlns:a14="http://schemas.microsoft.com/office/drawing/2010/main" val="0"/>
              </a:ext>
            </a:extLst>
          </a:blip>
          <a:srcRect/>
          <a:stretch>
            <a:fillRect/>
          </a:stretch>
        </p:blipFill>
        <p:spPr bwMode="auto">
          <a:xfrm>
            <a:off x="228600" y="3657600"/>
            <a:ext cx="2160587"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2825" y="3657600"/>
            <a:ext cx="2230437"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10"/>
          <p:cNvSpPr txBox="1">
            <a:spLocks noChangeArrowheads="1"/>
          </p:cNvSpPr>
          <p:nvPr/>
        </p:nvSpPr>
        <p:spPr bwMode="auto">
          <a:xfrm>
            <a:off x="588962" y="5745162"/>
            <a:ext cx="17287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600" b="1">
                <a:latin typeface="Arial" panose="020B0604020202020204" pitchFamily="34" charset="0"/>
                <a:ea typeface="宋体" panose="02010600030101010101" pitchFamily="2" charset="-122"/>
              </a:rPr>
              <a:t>J</a:t>
            </a:r>
            <a:r>
              <a:rPr lang="en-US" altLang="zh-CN" sz="1600" b="1" baseline="-25000">
                <a:latin typeface="Arial" panose="020B0604020202020204" pitchFamily="34" charset="0"/>
                <a:ea typeface="宋体" panose="02010600030101010101" pitchFamily="2" charset="-122"/>
              </a:rPr>
              <a:t>B</a:t>
            </a:r>
            <a:r>
              <a:rPr lang="en-US" altLang="zh-CN" sz="1600" b="1">
                <a:latin typeface="Arial" panose="020B0604020202020204" pitchFamily="34" charset="0"/>
                <a:ea typeface="宋体" panose="02010600030101010101" pitchFamily="2" charset="-122"/>
              </a:rPr>
              <a:t>  K-Map</a:t>
            </a:r>
          </a:p>
        </p:txBody>
      </p:sp>
      <p:sp>
        <p:nvSpPr>
          <p:cNvPr id="7" name="Text Box 11"/>
          <p:cNvSpPr txBox="1">
            <a:spLocks noChangeArrowheads="1"/>
          </p:cNvSpPr>
          <p:nvPr/>
        </p:nvSpPr>
        <p:spPr bwMode="auto">
          <a:xfrm>
            <a:off x="2784475" y="5745162"/>
            <a:ext cx="1728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600" b="1">
                <a:latin typeface="Arial" panose="020B0604020202020204" pitchFamily="34" charset="0"/>
                <a:ea typeface="宋体" panose="02010600030101010101" pitchFamily="2" charset="-122"/>
              </a:rPr>
              <a:t>K</a:t>
            </a:r>
            <a:r>
              <a:rPr lang="en-US" altLang="zh-CN" sz="1600" b="1" baseline="-25000">
                <a:latin typeface="Arial" panose="020B0604020202020204" pitchFamily="34" charset="0"/>
                <a:ea typeface="宋体" panose="02010600030101010101" pitchFamily="2" charset="-122"/>
              </a:rPr>
              <a:t>B</a:t>
            </a:r>
            <a:r>
              <a:rPr lang="en-US" altLang="zh-CN" sz="1600" b="1">
                <a:latin typeface="Arial" panose="020B0604020202020204" pitchFamily="34" charset="0"/>
                <a:ea typeface="宋体" panose="02010600030101010101" pitchFamily="2" charset="-122"/>
              </a:rPr>
              <a:t>  K-Map</a:t>
            </a:r>
          </a:p>
        </p:txBody>
      </p:sp>
      <p:sp>
        <p:nvSpPr>
          <p:cNvPr id="8" name="矩形 7"/>
          <p:cNvSpPr/>
          <p:nvPr/>
        </p:nvSpPr>
        <p:spPr>
          <a:xfrm>
            <a:off x="4419600" y="3505200"/>
            <a:ext cx="4572000" cy="2862322"/>
          </a:xfrm>
          <a:prstGeom prst="rect">
            <a:avLst/>
          </a:prstGeom>
        </p:spPr>
        <p:txBody>
          <a:bodyPr>
            <a:spAutoFit/>
          </a:bodyPr>
          <a:lstStyle/>
          <a:p>
            <a:pPr eaLnBrk="1" hangingPunct="1">
              <a:spcBef>
                <a:spcPct val="50000"/>
              </a:spcBef>
            </a:pPr>
            <a:r>
              <a:rPr lang="en-US" altLang="zh-CN" b="1" dirty="0">
                <a:latin typeface="Arial" panose="020B0604020202020204" pitchFamily="34" charset="0"/>
                <a:ea typeface="宋体" panose="02010600030101010101" pitchFamily="2" charset="-122"/>
              </a:rPr>
              <a:t>J</a:t>
            </a:r>
            <a:r>
              <a:rPr lang="en-US" altLang="zh-CN" b="1" baseline="-25000" dirty="0">
                <a:latin typeface="Arial" panose="020B0604020202020204" pitchFamily="34" charset="0"/>
                <a:ea typeface="宋体" panose="02010600030101010101" pitchFamily="2" charset="-122"/>
              </a:rPr>
              <a:t>B</a:t>
            </a:r>
            <a:r>
              <a:rPr lang="en-US" altLang="zh-CN" b="1" dirty="0">
                <a:latin typeface="Arial" panose="020B0604020202020204" pitchFamily="34" charset="0"/>
                <a:ea typeface="宋体" panose="02010600030101010101" pitchFamily="2" charset="-122"/>
              </a:rPr>
              <a:t>=f(</a:t>
            </a:r>
            <a:r>
              <a:rPr lang="en-US" altLang="zh-CN" b="1" dirty="0" err="1">
                <a:latin typeface="Arial" panose="020B0604020202020204" pitchFamily="34" charset="0"/>
                <a:ea typeface="宋体" panose="02010600030101010101" pitchFamily="2" charset="-122"/>
              </a:rPr>
              <a:t>F</a:t>
            </a:r>
            <a:r>
              <a:rPr lang="en-US" altLang="zh-CN" b="1" baseline="-25000" dirty="0" err="1">
                <a:latin typeface="Arial" panose="020B0604020202020204" pitchFamily="34" charset="0"/>
                <a:ea typeface="宋体" panose="02010600030101010101" pitchFamily="2" charset="-122"/>
              </a:rPr>
              <a:t>A</a:t>
            </a:r>
            <a:r>
              <a:rPr lang="en-US" altLang="zh-CN" b="1" dirty="0" err="1">
                <a:latin typeface="Arial" panose="020B0604020202020204" pitchFamily="34" charset="0"/>
                <a:ea typeface="宋体" panose="02010600030101010101" pitchFamily="2" charset="-122"/>
              </a:rPr>
              <a:t>,F</a:t>
            </a:r>
            <a:r>
              <a:rPr lang="en-US" altLang="zh-CN" b="1" baseline="-25000" dirty="0" err="1">
                <a:latin typeface="Arial" panose="020B0604020202020204" pitchFamily="34" charset="0"/>
                <a:ea typeface="宋体" panose="02010600030101010101" pitchFamily="2" charset="-122"/>
              </a:rPr>
              <a:t>B</a:t>
            </a:r>
            <a:r>
              <a:rPr lang="en-US" altLang="zh-CN" b="1" dirty="0" err="1">
                <a:latin typeface="Arial" panose="020B0604020202020204" pitchFamily="34" charset="0"/>
                <a:ea typeface="宋体" panose="02010600030101010101" pitchFamily="2" charset="-122"/>
              </a:rPr>
              <a:t>,x,y</a:t>
            </a:r>
            <a:r>
              <a:rPr lang="en-US" altLang="zh-CN" b="1" dirty="0" smtClean="0">
                <a:latin typeface="Arial" panose="020B0604020202020204" pitchFamily="34" charset="0"/>
                <a:ea typeface="宋体" panose="02010600030101010101" pitchFamily="2" charset="-122"/>
              </a:rPr>
              <a:t>)</a:t>
            </a:r>
          </a:p>
          <a:p>
            <a:pPr eaLnBrk="1" hangingPunct="1">
              <a:spcBef>
                <a:spcPct val="50000"/>
              </a:spcBef>
            </a:pPr>
            <a:r>
              <a:rPr lang="en-US" altLang="zh-CN" b="1" dirty="0" smtClean="0">
                <a:latin typeface="Arial" panose="020B0604020202020204" pitchFamily="34" charset="0"/>
                <a:ea typeface="宋体" panose="02010600030101010101" pitchFamily="2" charset="-122"/>
              </a:rPr>
              <a:t>=</a:t>
            </a:r>
            <a:r>
              <a:rPr lang="el-GR" altLang="zh-CN" b="1" dirty="0">
                <a:latin typeface="Arial" panose="020B0604020202020204" pitchFamily="34" charset="0"/>
                <a:ea typeface="宋体" panose="02010600030101010101" pitchFamily="2" charset="-122"/>
              </a:rPr>
              <a:t>Σ</a:t>
            </a:r>
            <a:r>
              <a:rPr lang="en-US" altLang="zh-CN" b="1" dirty="0">
                <a:latin typeface="Arial" panose="020B0604020202020204" pitchFamily="34" charset="0"/>
                <a:ea typeface="宋体" panose="02010600030101010101" pitchFamily="2" charset="-122"/>
              </a:rPr>
              <a:t>(2,3) +</a:t>
            </a:r>
            <a:r>
              <a:rPr lang="el-GR" altLang="zh-CN" b="1" dirty="0">
                <a:latin typeface="Arial" panose="020B0604020202020204" pitchFamily="34" charset="0"/>
                <a:ea typeface="宋体" panose="02010600030101010101" pitchFamily="2" charset="-122"/>
              </a:rPr>
              <a:t>Σd</a:t>
            </a:r>
            <a:r>
              <a:rPr lang="en-US" altLang="zh-CN" b="1" dirty="0">
                <a:latin typeface="Arial" panose="020B0604020202020204" pitchFamily="34" charset="0"/>
                <a:ea typeface="宋体" panose="02010600030101010101" pitchFamily="2" charset="-122"/>
              </a:rPr>
              <a:t>(4,5,6,7,12,13,14,15) =</a:t>
            </a:r>
            <a:r>
              <a:rPr lang="en-US" altLang="zh-CN" b="1" dirty="0" err="1">
                <a:latin typeface="Arial" panose="020B0604020202020204" pitchFamily="34" charset="0"/>
                <a:ea typeface="宋体" panose="02010600030101010101" pitchFamily="2" charset="-122"/>
              </a:rPr>
              <a:t>F</a:t>
            </a:r>
            <a:r>
              <a:rPr lang="en-US" altLang="zh-CN" b="1" baseline="-25000" dirty="0" err="1">
                <a:latin typeface="Arial" panose="020B0604020202020204" pitchFamily="34" charset="0"/>
                <a:ea typeface="宋体" panose="02010600030101010101" pitchFamily="2" charset="-122"/>
              </a:rPr>
              <a:t>A</a:t>
            </a:r>
            <a:r>
              <a:rPr lang="en-US" altLang="zh-CN" b="1" dirty="0" err="1">
                <a:latin typeface="Arial" panose="020B0604020202020204" pitchFamily="34" charset="0"/>
                <a:ea typeface="宋体" panose="02010600030101010101" pitchFamily="2" charset="-122"/>
              </a:rPr>
              <a:t>’x</a:t>
            </a:r>
            <a:endParaRPr lang="en-US" altLang="zh-CN" b="1" dirty="0">
              <a:latin typeface="Arial" panose="020B0604020202020204" pitchFamily="34" charset="0"/>
              <a:ea typeface="宋体" panose="02010600030101010101" pitchFamily="2" charset="-122"/>
            </a:endParaRPr>
          </a:p>
          <a:p>
            <a:pPr eaLnBrk="1" hangingPunct="1">
              <a:spcBef>
                <a:spcPct val="50000"/>
              </a:spcBef>
            </a:pPr>
            <a:r>
              <a:rPr lang="en-US" altLang="zh-CN" b="1" dirty="0">
                <a:latin typeface="Arial" panose="020B0604020202020204" pitchFamily="34" charset="0"/>
                <a:ea typeface="宋体" panose="02010600030101010101" pitchFamily="2" charset="-122"/>
              </a:rPr>
              <a:t>K</a:t>
            </a:r>
            <a:r>
              <a:rPr lang="en-US" altLang="zh-CN" b="1" baseline="-25000" dirty="0">
                <a:latin typeface="Arial" panose="020B0604020202020204" pitchFamily="34" charset="0"/>
                <a:ea typeface="宋体" panose="02010600030101010101" pitchFamily="2" charset="-122"/>
              </a:rPr>
              <a:t>B</a:t>
            </a:r>
            <a:r>
              <a:rPr lang="en-US" altLang="zh-CN" b="1" dirty="0">
                <a:latin typeface="Arial" panose="020B0604020202020204" pitchFamily="34" charset="0"/>
                <a:ea typeface="宋体" panose="02010600030101010101" pitchFamily="2" charset="-122"/>
              </a:rPr>
              <a:t>=f(</a:t>
            </a:r>
            <a:r>
              <a:rPr lang="en-US" altLang="zh-CN" b="1" dirty="0" err="1">
                <a:latin typeface="Arial" panose="020B0604020202020204" pitchFamily="34" charset="0"/>
                <a:ea typeface="宋体" panose="02010600030101010101" pitchFamily="2" charset="-122"/>
              </a:rPr>
              <a:t>F</a:t>
            </a:r>
            <a:r>
              <a:rPr lang="en-US" altLang="zh-CN" b="1" baseline="-25000" dirty="0" err="1">
                <a:latin typeface="Arial" panose="020B0604020202020204" pitchFamily="34" charset="0"/>
                <a:ea typeface="宋体" panose="02010600030101010101" pitchFamily="2" charset="-122"/>
              </a:rPr>
              <a:t>A</a:t>
            </a:r>
            <a:r>
              <a:rPr lang="en-US" altLang="zh-CN" b="1" dirty="0" err="1">
                <a:latin typeface="Arial" panose="020B0604020202020204" pitchFamily="34" charset="0"/>
                <a:ea typeface="宋体" panose="02010600030101010101" pitchFamily="2" charset="-122"/>
              </a:rPr>
              <a:t>,F</a:t>
            </a:r>
            <a:r>
              <a:rPr lang="en-US" altLang="zh-CN" b="1" baseline="-25000" dirty="0" err="1">
                <a:latin typeface="Arial" panose="020B0604020202020204" pitchFamily="34" charset="0"/>
                <a:ea typeface="宋体" panose="02010600030101010101" pitchFamily="2" charset="-122"/>
              </a:rPr>
              <a:t>B</a:t>
            </a:r>
            <a:r>
              <a:rPr lang="en-US" altLang="zh-CN" b="1" dirty="0" err="1">
                <a:latin typeface="Arial" panose="020B0604020202020204" pitchFamily="34" charset="0"/>
                <a:ea typeface="宋体" panose="02010600030101010101" pitchFamily="2" charset="-122"/>
              </a:rPr>
              <a:t>,x,y</a:t>
            </a:r>
            <a:r>
              <a:rPr lang="en-US" altLang="zh-CN" b="1" dirty="0" smtClean="0">
                <a:latin typeface="Arial" panose="020B0604020202020204" pitchFamily="34" charset="0"/>
                <a:ea typeface="宋体" panose="02010600030101010101" pitchFamily="2" charset="-122"/>
              </a:rPr>
              <a:t>)</a:t>
            </a:r>
          </a:p>
          <a:p>
            <a:pPr eaLnBrk="1" hangingPunct="1">
              <a:spcBef>
                <a:spcPct val="50000"/>
              </a:spcBef>
            </a:pPr>
            <a:r>
              <a:rPr lang="en-US" altLang="zh-CN" b="1" dirty="0" smtClean="0">
                <a:latin typeface="Arial" panose="020B0604020202020204" pitchFamily="34" charset="0"/>
                <a:ea typeface="宋体" panose="02010600030101010101" pitchFamily="2" charset="-122"/>
              </a:rPr>
              <a:t>=</a:t>
            </a:r>
            <a:r>
              <a:rPr lang="el-GR" altLang="zh-CN" b="1" dirty="0">
                <a:latin typeface="Arial" panose="020B0604020202020204" pitchFamily="34" charset="0"/>
                <a:ea typeface="宋体" panose="02010600030101010101" pitchFamily="2" charset="-122"/>
              </a:rPr>
              <a:t>Σ</a:t>
            </a:r>
            <a:r>
              <a:rPr lang="en-US" altLang="zh-CN" b="1" dirty="0">
                <a:latin typeface="Arial" panose="020B0604020202020204" pitchFamily="34" charset="0"/>
                <a:ea typeface="宋体" panose="02010600030101010101" pitchFamily="2" charset="-122"/>
              </a:rPr>
              <a:t>(12,13) +</a:t>
            </a:r>
            <a:r>
              <a:rPr lang="el-GR" altLang="zh-CN" b="1" dirty="0">
                <a:latin typeface="Arial" panose="020B0604020202020204" pitchFamily="34" charset="0"/>
                <a:ea typeface="宋体" panose="02010600030101010101" pitchFamily="2" charset="-122"/>
              </a:rPr>
              <a:t>Σd</a:t>
            </a:r>
            <a:r>
              <a:rPr lang="en-US" altLang="zh-CN" b="1" dirty="0">
                <a:latin typeface="Arial" panose="020B0604020202020204" pitchFamily="34" charset="0"/>
                <a:ea typeface="宋体" panose="02010600030101010101" pitchFamily="2" charset="-122"/>
              </a:rPr>
              <a:t>(0,1,2,3,8,9,10,11) =</a:t>
            </a:r>
            <a:r>
              <a:rPr lang="en-US" altLang="zh-CN" b="1" dirty="0" err="1">
                <a:latin typeface="Arial" panose="020B0604020202020204" pitchFamily="34" charset="0"/>
                <a:ea typeface="宋体" panose="02010600030101010101" pitchFamily="2" charset="-122"/>
              </a:rPr>
              <a:t>F</a:t>
            </a:r>
            <a:r>
              <a:rPr lang="en-US" altLang="zh-CN" b="1" baseline="-25000" dirty="0" err="1">
                <a:latin typeface="Arial" panose="020B0604020202020204" pitchFamily="34" charset="0"/>
                <a:ea typeface="宋体" panose="02010600030101010101" pitchFamily="2" charset="-122"/>
              </a:rPr>
              <a:t>A</a:t>
            </a:r>
            <a:r>
              <a:rPr lang="en-US" altLang="zh-CN" b="1" dirty="0" err="1">
                <a:latin typeface="Arial" panose="020B0604020202020204" pitchFamily="34" charset="0"/>
                <a:ea typeface="宋体" panose="02010600030101010101" pitchFamily="2" charset="-122"/>
              </a:rPr>
              <a:t>x</a:t>
            </a:r>
            <a:r>
              <a:rPr lang="en-US" altLang="zh-CN" b="1" dirty="0">
                <a:latin typeface="Arial" panose="020B0604020202020204" pitchFamily="34" charset="0"/>
                <a:ea typeface="宋体" panose="02010600030101010101" pitchFamily="2" charset="-122"/>
              </a:rPr>
              <a:t>’</a:t>
            </a:r>
          </a:p>
        </p:txBody>
      </p:sp>
      <p:sp>
        <p:nvSpPr>
          <p:cNvPr id="9" name="矩形 8"/>
          <p:cNvSpPr/>
          <p:nvPr/>
        </p:nvSpPr>
        <p:spPr>
          <a:xfrm>
            <a:off x="5621564" y="1909588"/>
            <a:ext cx="3090590" cy="1015663"/>
          </a:xfrm>
          <a:prstGeom prst="rect">
            <a:avLst/>
          </a:prstGeom>
        </p:spPr>
        <p:txBody>
          <a:bodyPr wrap="none">
            <a:spAutoFit/>
          </a:bodyPr>
          <a:lstStyle/>
          <a:p>
            <a:pPr eaLnBrk="1" hangingPunct="1">
              <a:spcBef>
                <a:spcPct val="50000"/>
              </a:spcBef>
            </a:pPr>
            <a:r>
              <a:rPr lang="el-GR" altLang="zh-CN" b="1" dirty="0" smtClean="0">
                <a:latin typeface="Arial" panose="020B0604020202020204" pitchFamily="34" charset="0"/>
                <a:ea typeface="宋体" panose="02010600030101010101" pitchFamily="2" charset="-122"/>
              </a:rPr>
              <a:t>Z</a:t>
            </a:r>
            <a:r>
              <a:rPr lang="en-US" altLang="zh-CN" b="1" dirty="0" smtClean="0">
                <a:latin typeface="Arial" panose="020B0604020202020204" pitchFamily="34" charset="0"/>
                <a:ea typeface="宋体" panose="02010600030101010101" pitchFamily="2" charset="-122"/>
              </a:rPr>
              <a:t>= f(</a:t>
            </a:r>
            <a:r>
              <a:rPr lang="en-US" altLang="zh-CN" b="1" dirty="0" err="1" smtClean="0">
                <a:latin typeface="Arial" panose="020B0604020202020204" pitchFamily="34" charset="0"/>
                <a:ea typeface="宋体" panose="02010600030101010101" pitchFamily="2" charset="-122"/>
              </a:rPr>
              <a:t>F</a:t>
            </a:r>
            <a:r>
              <a:rPr lang="en-US" altLang="zh-CN" b="1" baseline="-25000" dirty="0" err="1" smtClean="0">
                <a:latin typeface="Arial" panose="020B0604020202020204" pitchFamily="34" charset="0"/>
                <a:ea typeface="宋体" panose="02010600030101010101" pitchFamily="2" charset="-122"/>
              </a:rPr>
              <a:t>A</a:t>
            </a:r>
            <a:r>
              <a:rPr lang="en-US" altLang="zh-CN" b="1" dirty="0" err="1" smtClean="0">
                <a:latin typeface="Arial" panose="020B0604020202020204" pitchFamily="34" charset="0"/>
                <a:ea typeface="宋体" panose="02010600030101010101" pitchFamily="2" charset="-122"/>
              </a:rPr>
              <a:t>,F</a:t>
            </a:r>
            <a:r>
              <a:rPr lang="en-US" altLang="zh-CN" b="1" baseline="-25000" dirty="0" err="1" smtClean="0">
                <a:latin typeface="Arial" panose="020B0604020202020204" pitchFamily="34" charset="0"/>
                <a:ea typeface="宋体" panose="02010600030101010101" pitchFamily="2" charset="-122"/>
              </a:rPr>
              <a:t>B</a:t>
            </a:r>
            <a:r>
              <a:rPr lang="en-US" altLang="zh-CN" b="1" dirty="0" err="1" smtClean="0">
                <a:latin typeface="Arial" panose="020B0604020202020204" pitchFamily="34" charset="0"/>
                <a:ea typeface="宋体" panose="02010600030101010101" pitchFamily="2" charset="-122"/>
              </a:rPr>
              <a:t>,x,y</a:t>
            </a:r>
            <a:r>
              <a:rPr lang="en-US" altLang="zh-CN" b="1" dirty="0" smtClean="0">
                <a:latin typeface="Arial" panose="020B0604020202020204" pitchFamily="34" charset="0"/>
                <a:ea typeface="宋体" panose="02010600030101010101" pitchFamily="2" charset="-122"/>
              </a:rPr>
              <a:t>)=</a:t>
            </a:r>
            <a:r>
              <a:rPr lang="el-GR" altLang="zh-CN" b="1" dirty="0" smtClean="0">
                <a:latin typeface="Arial" panose="020B0604020202020204" pitchFamily="34" charset="0"/>
                <a:ea typeface="宋体" panose="02010600030101010101" pitchFamily="2" charset="-122"/>
              </a:rPr>
              <a:t>Σ</a:t>
            </a:r>
            <a:r>
              <a:rPr lang="en-US" altLang="zh-CN" b="1" dirty="0" smtClean="0">
                <a:latin typeface="Arial" panose="020B0604020202020204" pitchFamily="34" charset="0"/>
                <a:ea typeface="宋体" panose="02010600030101010101" pitchFamily="2" charset="-122"/>
              </a:rPr>
              <a:t>(11)</a:t>
            </a:r>
          </a:p>
          <a:p>
            <a:pPr eaLnBrk="1" hangingPunct="1">
              <a:spcBef>
                <a:spcPct val="50000"/>
              </a:spcBef>
            </a:pPr>
            <a:r>
              <a:rPr lang="en-US" altLang="zh-CN" b="1" dirty="0" smtClean="0">
                <a:latin typeface="Arial" panose="020B0604020202020204" pitchFamily="34" charset="0"/>
                <a:ea typeface="宋体" panose="02010600030101010101" pitchFamily="2" charset="-122"/>
              </a:rPr>
              <a:t>=</a:t>
            </a:r>
            <a:r>
              <a:rPr lang="en-US" altLang="zh-CN" b="1" dirty="0" err="1" smtClean="0">
                <a:latin typeface="Arial" panose="020B0604020202020204" pitchFamily="34" charset="0"/>
                <a:ea typeface="宋体" panose="02010600030101010101" pitchFamily="2" charset="-122"/>
              </a:rPr>
              <a:t>F</a:t>
            </a:r>
            <a:r>
              <a:rPr lang="en-US" altLang="zh-CN" b="1" baseline="-25000" dirty="0" err="1" smtClean="0">
                <a:latin typeface="Arial" panose="020B0604020202020204" pitchFamily="34" charset="0"/>
                <a:ea typeface="宋体" panose="02010600030101010101" pitchFamily="2" charset="-122"/>
              </a:rPr>
              <a:t>A</a:t>
            </a:r>
            <a:r>
              <a:rPr lang="en-US" altLang="zh-CN" b="1" dirty="0" err="1" smtClean="0">
                <a:latin typeface="Arial" panose="020B0604020202020204" pitchFamily="34" charset="0"/>
                <a:ea typeface="宋体" panose="02010600030101010101" pitchFamily="2" charset="-122"/>
              </a:rPr>
              <a:t>F</a:t>
            </a:r>
            <a:r>
              <a:rPr lang="en-US" altLang="zh-CN" b="1" baseline="-25000" dirty="0" err="1" smtClean="0">
                <a:latin typeface="Arial" panose="020B0604020202020204" pitchFamily="34" charset="0"/>
                <a:ea typeface="宋体" panose="02010600030101010101" pitchFamily="2" charset="-122"/>
              </a:rPr>
              <a:t>B</a:t>
            </a:r>
            <a:r>
              <a:rPr lang="en-US" altLang="zh-CN" b="1" dirty="0" err="1" smtClean="0">
                <a:latin typeface="Arial" panose="020B0604020202020204" pitchFamily="34" charset="0"/>
                <a:ea typeface="宋体" panose="02010600030101010101" pitchFamily="2" charset="-122"/>
              </a:rPr>
              <a:t>’xy</a:t>
            </a:r>
            <a:endParaRPr lang="el-GR" altLang="zh-CN" b="1"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973170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Excitation Table and Equations</a:t>
            </a:r>
            <a:endParaRPr lang="zh-CN" altLang="en-US" dirty="0"/>
          </a:p>
        </p:txBody>
      </p:sp>
      <p:sp>
        <p:nvSpPr>
          <p:cNvPr id="3" name="矩形 2"/>
          <p:cNvSpPr/>
          <p:nvPr/>
        </p:nvSpPr>
        <p:spPr>
          <a:xfrm>
            <a:off x="474889" y="1143000"/>
            <a:ext cx="8194221" cy="461665"/>
          </a:xfrm>
          <a:prstGeom prst="rect">
            <a:avLst/>
          </a:prstGeom>
        </p:spPr>
        <p:txBody>
          <a:bodyPr wrap="square">
            <a:spAutoFit/>
          </a:bodyPr>
          <a:lstStyle/>
          <a:p>
            <a:pPr marL="0" indent="0">
              <a:spcBef>
                <a:spcPct val="50000"/>
              </a:spcBef>
              <a:buSzTx/>
            </a:pPr>
            <a:r>
              <a:rPr lang="en-US" altLang="zh-CN" b="1" dirty="0" smtClean="0"/>
              <a:t>S-R flip-flop used to realize circuit (</a:t>
            </a:r>
            <a:r>
              <a:rPr lang="en-US" altLang="zh-CN" b="1" dirty="0" smtClean="0">
                <a:solidFill>
                  <a:srgbClr val="CC3300"/>
                </a:solidFill>
              </a:rPr>
              <a:t>two SR flip-flops</a:t>
            </a:r>
            <a:r>
              <a:rPr lang="en-US" altLang="zh-CN" b="1" dirty="0" smtClean="0"/>
              <a:t>)</a:t>
            </a:r>
            <a:endParaRPr lang="en-US" altLang="zh-CN" b="1"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475" y="1676400"/>
            <a:ext cx="1974850" cy="247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Object 5"/>
          <p:cNvGraphicFramePr>
            <a:graphicFrameLocks noChangeAspect="1"/>
          </p:cNvGraphicFramePr>
          <p:nvPr>
            <p:extLst>
              <p:ext uri="{D42A27DB-BD31-4B8C-83A1-F6EECF244321}">
                <p14:modId xmlns:p14="http://schemas.microsoft.com/office/powerpoint/2010/main" val="3431609958"/>
              </p:ext>
            </p:extLst>
          </p:nvPr>
        </p:nvGraphicFramePr>
        <p:xfrm>
          <a:off x="862013" y="4340225"/>
          <a:ext cx="2447925" cy="1979613"/>
        </p:xfrm>
        <a:graphic>
          <a:graphicData uri="http://schemas.openxmlformats.org/presentationml/2006/ole">
            <mc:AlternateContent xmlns:mc="http://schemas.openxmlformats.org/markup-compatibility/2006">
              <mc:Choice xmlns:v="urn:schemas-microsoft-com:vml" Requires="v">
                <p:oleObj spid="_x0000_s112719" name="Visio" r:id="rId4" imgW="2206752" imgH="1785116" progId="Visio.Drawing.11">
                  <p:embed/>
                </p:oleObj>
              </mc:Choice>
              <mc:Fallback>
                <p:oleObj name="Visio" r:id="rId4" imgW="2206752" imgH="178511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013" y="4340225"/>
                        <a:ext cx="2447925" cy="197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6"/>
          <p:cNvSpPr>
            <a:spLocks noChangeArrowheads="1"/>
          </p:cNvSpPr>
          <p:nvPr/>
        </p:nvSpPr>
        <p:spPr bwMode="auto">
          <a:xfrm>
            <a:off x="1006475" y="5060950"/>
            <a:ext cx="2159000" cy="287338"/>
          </a:xfrm>
          <a:prstGeom prst="rect">
            <a:avLst/>
          </a:prstGeom>
          <a:solidFill>
            <a:schemeClr val="accent1">
              <a:alpha val="3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7"/>
          <p:cNvSpPr>
            <a:spLocks noChangeArrowheads="1"/>
          </p:cNvSpPr>
          <p:nvPr/>
        </p:nvSpPr>
        <p:spPr bwMode="auto">
          <a:xfrm>
            <a:off x="1149350" y="2540000"/>
            <a:ext cx="1584325" cy="144463"/>
          </a:xfrm>
          <a:prstGeom prst="rect">
            <a:avLst/>
          </a:prstGeom>
          <a:solidFill>
            <a:schemeClr val="accent1">
              <a:alpha val="3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8"/>
          <p:cNvSpPr>
            <a:spLocks noChangeArrowheads="1"/>
          </p:cNvSpPr>
          <p:nvPr/>
        </p:nvSpPr>
        <p:spPr bwMode="auto">
          <a:xfrm>
            <a:off x="1149350" y="2900363"/>
            <a:ext cx="1584325" cy="144462"/>
          </a:xfrm>
          <a:prstGeom prst="rect">
            <a:avLst/>
          </a:prstGeom>
          <a:solidFill>
            <a:schemeClr val="accent1">
              <a:alpha val="3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9"/>
          <p:cNvSpPr>
            <a:spLocks noChangeArrowheads="1"/>
          </p:cNvSpPr>
          <p:nvPr/>
        </p:nvSpPr>
        <p:spPr bwMode="auto">
          <a:xfrm>
            <a:off x="1006475" y="5348288"/>
            <a:ext cx="2159000" cy="287337"/>
          </a:xfrm>
          <a:prstGeom prst="rect">
            <a:avLst/>
          </a:prstGeom>
          <a:solidFill>
            <a:srgbClr val="FF0000">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10"/>
          <p:cNvSpPr>
            <a:spLocks noChangeArrowheads="1"/>
          </p:cNvSpPr>
          <p:nvPr/>
        </p:nvSpPr>
        <p:spPr bwMode="auto">
          <a:xfrm>
            <a:off x="1149350" y="3189288"/>
            <a:ext cx="1584325" cy="144462"/>
          </a:xfrm>
          <a:prstGeom prst="rect">
            <a:avLst/>
          </a:prstGeom>
          <a:solidFill>
            <a:srgbClr val="FF0000">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11"/>
          <p:cNvSpPr>
            <a:spLocks noChangeArrowheads="1"/>
          </p:cNvSpPr>
          <p:nvPr/>
        </p:nvSpPr>
        <p:spPr bwMode="auto">
          <a:xfrm>
            <a:off x="1006475" y="5637213"/>
            <a:ext cx="2159000" cy="287337"/>
          </a:xfrm>
          <a:prstGeom prst="rect">
            <a:avLst/>
          </a:prstGeom>
          <a:solidFill>
            <a:srgbClr val="FFFF00">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12"/>
          <p:cNvSpPr>
            <a:spLocks noChangeArrowheads="1"/>
          </p:cNvSpPr>
          <p:nvPr/>
        </p:nvSpPr>
        <p:spPr bwMode="auto">
          <a:xfrm>
            <a:off x="1149350" y="3044825"/>
            <a:ext cx="1584325" cy="144463"/>
          </a:xfrm>
          <a:prstGeom prst="rect">
            <a:avLst/>
          </a:prstGeom>
          <a:solidFill>
            <a:srgbClr val="FFFF00">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13"/>
          <p:cNvSpPr>
            <a:spLocks noChangeArrowheads="1"/>
          </p:cNvSpPr>
          <p:nvPr/>
        </p:nvSpPr>
        <p:spPr bwMode="auto">
          <a:xfrm>
            <a:off x="1006475" y="5924550"/>
            <a:ext cx="2159000" cy="287338"/>
          </a:xfrm>
          <a:prstGeom prst="rect">
            <a:avLst/>
          </a:prstGeom>
          <a:solidFill>
            <a:srgbClr val="00FF00">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14"/>
          <p:cNvSpPr>
            <a:spLocks noChangeArrowheads="1"/>
          </p:cNvSpPr>
          <p:nvPr/>
        </p:nvSpPr>
        <p:spPr bwMode="auto">
          <a:xfrm>
            <a:off x="1149350" y="2684463"/>
            <a:ext cx="1584325" cy="215900"/>
          </a:xfrm>
          <a:prstGeom prst="rect">
            <a:avLst/>
          </a:prstGeom>
          <a:solidFill>
            <a:srgbClr val="00FF00">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5"/>
          <p:cNvSpPr>
            <a:spLocks noChangeArrowheads="1"/>
          </p:cNvSpPr>
          <p:nvPr/>
        </p:nvSpPr>
        <p:spPr bwMode="auto">
          <a:xfrm>
            <a:off x="1149350" y="3332163"/>
            <a:ext cx="1584325" cy="144462"/>
          </a:xfrm>
          <a:prstGeom prst="rect">
            <a:avLst/>
          </a:prstGeom>
          <a:solidFill>
            <a:srgbClr val="00FF00">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6"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4400" y="1747838"/>
            <a:ext cx="44196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7"/>
          <p:cNvPicPr>
            <a:picLocks noChangeAspect="1" noChangeArrowheads="1"/>
          </p:cNvPicPr>
          <p:nvPr/>
        </p:nvPicPr>
        <p:blipFill>
          <a:blip r:embed="rId7">
            <a:lum contrast="12000"/>
            <a:extLst>
              <a:ext uri="{28A0092B-C50C-407E-A947-70E740481C1C}">
                <a14:useLocalDpi xmlns:a14="http://schemas.microsoft.com/office/drawing/2010/main" val="0"/>
              </a:ext>
            </a:extLst>
          </a:blip>
          <a:srcRect/>
          <a:stretch>
            <a:fillRect/>
          </a:stretch>
        </p:blipFill>
        <p:spPr bwMode="auto">
          <a:xfrm>
            <a:off x="3238500" y="4643438"/>
            <a:ext cx="5219700" cy="195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9"/>
          <p:cNvSpPr>
            <a:spLocks noChangeArrowheads="1"/>
          </p:cNvSpPr>
          <p:nvPr/>
        </p:nvSpPr>
        <p:spPr bwMode="auto">
          <a:xfrm>
            <a:off x="4124325" y="5610225"/>
            <a:ext cx="4189413" cy="785813"/>
          </a:xfrm>
          <a:prstGeom prst="rect">
            <a:avLst/>
          </a:prstGeom>
          <a:solidFill>
            <a:srgbClr val="FFFFFF"/>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13"/>
          <p:cNvSpPr>
            <a:spLocks noChangeArrowheads="1"/>
          </p:cNvSpPr>
          <p:nvPr/>
        </p:nvSpPr>
        <p:spPr bwMode="auto">
          <a:xfrm>
            <a:off x="4038600" y="1524000"/>
            <a:ext cx="3800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t>Transition Table for state machine M</a:t>
            </a:r>
            <a:r>
              <a:rPr lang="en-US" altLang="zh-CN" sz="1600" b="1" baseline="-25000" dirty="0"/>
              <a:t>1</a:t>
            </a:r>
          </a:p>
        </p:txBody>
      </p:sp>
      <p:sp>
        <p:nvSpPr>
          <p:cNvPr id="21" name="Rectangle 14"/>
          <p:cNvSpPr>
            <a:spLocks noChangeArrowheads="1"/>
          </p:cNvSpPr>
          <p:nvPr/>
        </p:nvSpPr>
        <p:spPr bwMode="auto">
          <a:xfrm>
            <a:off x="3429000" y="4343400"/>
            <a:ext cx="5327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b="1" dirty="0"/>
              <a:t>state machine M</a:t>
            </a:r>
            <a:r>
              <a:rPr lang="en-US" altLang="zh-CN" sz="1600" b="1" baseline="-25000" dirty="0"/>
              <a:t>1 </a:t>
            </a:r>
            <a:r>
              <a:rPr lang="en-US" altLang="zh-CN" sz="1600" b="1" dirty="0"/>
              <a:t>excitation table using S-R flip-flops</a:t>
            </a:r>
          </a:p>
        </p:txBody>
      </p:sp>
    </p:spTree>
    <p:extLst>
      <p:ext uri="{BB962C8B-B14F-4D97-AF65-F5344CB8AC3E}">
        <p14:creationId xmlns:p14="http://schemas.microsoft.com/office/powerpoint/2010/main" val="88220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linds(horizontal)">
                                      <p:cBhvr>
                                        <p:cTn id="33" dur="500"/>
                                        <p:tgtEl>
                                          <p:spTgt spid="11"/>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linds(horizontal)">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linds(horizontal)">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blinds(horizontal)">
                                      <p:cBhvr>
                                        <p:cTn id="46" dur="500"/>
                                        <p:tgtEl>
                                          <p:spTgt spid="14"/>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blinds(horizontal)">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blinds(horizontal)">
                                      <p:cBhvr>
                                        <p:cTn id="54" dur="500"/>
                                        <p:tgtEl>
                                          <p:spTgt spid="16"/>
                                        </p:tgtEl>
                                      </p:cBhvr>
                                    </p:animEffect>
                                  </p:childTnLst>
                                </p:cTn>
                              </p:par>
                              <p:par>
                                <p:cTn id="55" presetID="5" presetClass="entr" presetSubtype="1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checkerboard(across)">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xit" presetSubtype="10" fill="hold" grpId="0" nodeType="clickEffect">
                                  <p:stCondLst>
                                    <p:cond delay="0"/>
                                  </p:stCondLst>
                                  <p:childTnLst>
                                    <p:animEffect transition="out" filter="checkerboard(across)">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par>
                                <p:cTn id="63" presetID="5" presetClass="entr" presetSubtype="1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heckerboard(across)">
                                      <p:cBhvr>
                                        <p:cTn id="65" dur="500"/>
                                        <p:tgtEl>
                                          <p:spTgt spid="20"/>
                                        </p:tgtEl>
                                      </p:cBhvr>
                                    </p:animEffect>
                                  </p:childTnLst>
                                </p:cTn>
                              </p:par>
                              <p:par>
                                <p:cTn id="66" presetID="5" presetClass="entr" presetSubtype="1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checkerboard(across)">
                                      <p:cBhvr>
                                        <p:cTn id="6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9" grpId="0" animBg="1"/>
      <p:bldP spid="20" grpId="0"/>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Excitation Table and Equations</a:t>
            </a:r>
            <a:endParaRPr lang="zh-CN" altLang="en-US" dirty="0"/>
          </a:p>
        </p:txBody>
      </p:sp>
      <p:pic>
        <p:nvPicPr>
          <p:cNvPr id="3" name="Picture 17"/>
          <p:cNvPicPr>
            <a:picLocks noChangeAspect="1" noChangeArrowheads="1"/>
          </p:cNvPicPr>
          <p:nvPr/>
        </p:nvPicPr>
        <p:blipFill>
          <a:blip r:embed="rId3">
            <a:lum contrast="12000"/>
            <a:extLst>
              <a:ext uri="{28A0092B-C50C-407E-A947-70E740481C1C}">
                <a14:useLocalDpi xmlns:a14="http://schemas.microsoft.com/office/drawing/2010/main" val="0"/>
              </a:ext>
            </a:extLst>
          </a:blip>
          <a:srcRect/>
          <a:stretch>
            <a:fillRect/>
          </a:stretch>
        </p:blipFill>
        <p:spPr bwMode="auto">
          <a:xfrm>
            <a:off x="304800" y="1219200"/>
            <a:ext cx="5219700" cy="195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4"/>
          <p:cNvGraphicFramePr>
            <a:graphicFrameLocks noChangeAspect="1"/>
          </p:cNvGraphicFramePr>
          <p:nvPr>
            <p:extLst>
              <p:ext uri="{D42A27DB-BD31-4B8C-83A1-F6EECF244321}">
                <p14:modId xmlns:p14="http://schemas.microsoft.com/office/powerpoint/2010/main" val="2259103765"/>
              </p:ext>
            </p:extLst>
          </p:nvPr>
        </p:nvGraphicFramePr>
        <p:xfrm>
          <a:off x="228600" y="3260498"/>
          <a:ext cx="2160587" cy="2122487"/>
        </p:xfrm>
        <a:graphic>
          <a:graphicData uri="http://schemas.openxmlformats.org/presentationml/2006/ole">
            <mc:AlternateContent xmlns:mc="http://schemas.openxmlformats.org/markup-compatibility/2006">
              <mc:Choice xmlns:v="urn:schemas-microsoft-com:vml" Requires="v">
                <p:oleObj spid="_x0000_s114836" name="Visio" r:id="rId4" imgW="3147774" imgH="3091577" progId="Visio.Drawing.11">
                  <p:embed/>
                </p:oleObj>
              </mc:Choice>
              <mc:Fallback>
                <p:oleObj name="Visio" r:id="rId4" imgW="3147774" imgH="3091577" progId="Visio.Drawing.11">
                  <p:embed/>
                  <p:pic>
                    <p:nvPicPr>
                      <p:cNvPr id="0" name=""/>
                      <p:cNvPicPr>
                        <a:picLocks noChangeAspect="1" noChangeArrowheads="1"/>
                      </p:cNvPicPr>
                      <p:nvPr/>
                    </p:nvPicPr>
                    <p:blipFill>
                      <a:blip r:embed="rId5">
                        <a:lum contrast="12000"/>
                        <a:extLst>
                          <a:ext uri="{28A0092B-C50C-407E-A947-70E740481C1C}">
                            <a14:useLocalDpi xmlns:a14="http://schemas.microsoft.com/office/drawing/2010/main" val="0"/>
                          </a:ext>
                        </a:extLst>
                      </a:blip>
                      <a:srcRect/>
                      <a:stretch>
                        <a:fillRect/>
                      </a:stretch>
                    </p:blipFill>
                    <p:spPr bwMode="auto">
                      <a:xfrm>
                        <a:off x="228600" y="3260498"/>
                        <a:ext cx="2160587" cy="212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3724874022"/>
              </p:ext>
            </p:extLst>
          </p:nvPr>
        </p:nvGraphicFramePr>
        <p:xfrm>
          <a:off x="2389187" y="3189060"/>
          <a:ext cx="2305050" cy="2198688"/>
        </p:xfrm>
        <a:graphic>
          <a:graphicData uri="http://schemas.openxmlformats.org/presentationml/2006/ole">
            <mc:AlternateContent xmlns:mc="http://schemas.openxmlformats.org/markup-compatibility/2006">
              <mc:Choice xmlns:v="urn:schemas-microsoft-com:vml" Requires="v">
                <p:oleObj spid="_x0000_s114837" name="Visio" r:id="rId6" imgW="3512820" imgH="3351848" progId="Visio.Drawing.11">
                  <p:embed/>
                </p:oleObj>
              </mc:Choice>
              <mc:Fallback>
                <p:oleObj name="Visio" r:id="rId6" imgW="3512820" imgH="3351848" progId="Visio.Drawing.11">
                  <p:embed/>
                  <p:pic>
                    <p:nvPicPr>
                      <p:cNvPr id="0" name=""/>
                      <p:cNvPicPr>
                        <a:picLocks noChangeAspect="1" noChangeArrowheads="1"/>
                      </p:cNvPicPr>
                      <p:nvPr/>
                    </p:nvPicPr>
                    <p:blipFill>
                      <a:blip r:embed="rId7">
                        <a:lum contrast="18000"/>
                        <a:extLst>
                          <a:ext uri="{28A0092B-C50C-407E-A947-70E740481C1C}">
                            <a14:useLocalDpi xmlns:a14="http://schemas.microsoft.com/office/drawing/2010/main" val="0"/>
                          </a:ext>
                        </a:extLst>
                      </a:blip>
                      <a:srcRect/>
                      <a:stretch>
                        <a:fillRect/>
                      </a:stretch>
                    </p:blipFill>
                    <p:spPr bwMode="auto">
                      <a:xfrm>
                        <a:off x="2389187" y="3189060"/>
                        <a:ext cx="2305050" cy="219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8"/>
          <p:cNvSpPr txBox="1">
            <a:spLocks noChangeArrowheads="1"/>
          </p:cNvSpPr>
          <p:nvPr/>
        </p:nvSpPr>
        <p:spPr bwMode="auto">
          <a:xfrm>
            <a:off x="517525" y="5349648"/>
            <a:ext cx="1728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600" b="1">
                <a:latin typeface="Arial" panose="020B0604020202020204" pitchFamily="34" charset="0"/>
                <a:ea typeface="宋体" panose="02010600030101010101" pitchFamily="2" charset="-122"/>
              </a:rPr>
              <a:t>S</a:t>
            </a:r>
            <a:r>
              <a:rPr lang="en-US" altLang="zh-CN" sz="1600" b="1" baseline="-25000">
                <a:latin typeface="Arial" panose="020B0604020202020204" pitchFamily="34" charset="0"/>
                <a:ea typeface="宋体" panose="02010600030101010101" pitchFamily="2" charset="-122"/>
              </a:rPr>
              <a:t>A</a:t>
            </a:r>
            <a:r>
              <a:rPr lang="en-US" altLang="zh-CN" sz="1600" b="1">
                <a:latin typeface="Arial" panose="020B0604020202020204" pitchFamily="34" charset="0"/>
                <a:ea typeface="宋体" panose="02010600030101010101" pitchFamily="2" charset="-122"/>
              </a:rPr>
              <a:t>  K-Map</a:t>
            </a:r>
          </a:p>
        </p:txBody>
      </p:sp>
      <p:sp>
        <p:nvSpPr>
          <p:cNvPr id="7" name="Text Box 9"/>
          <p:cNvSpPr txBox="1">
            <a:spLocks noChangeArrowheads="1"/>
          </p:cNvSpPr>
          <p:nvPr/>
        </p:nvSpPr>
        <p:spPr bwMode="auto">
          <a:xfrm>
            <a:off x="2892425" y="5349648"/>
            <a:ext cx="1728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600" b="1">
                <a:latin typeface="Arial" panose="020B0604020202020204" pitchFamily="34" charset="0"/>
                <a:ea typeface="宋体" panose="02010600030101010101" pitchFamily="2" charset="-122"/>
              </a:rPr>
              <a:t>R</a:t>
            </a:r>
            <a:r>
              <a:rPr lang="en-US" altLang="zh-CN" sz="1600" b="1" baseline="-25000">
                <a:latin typeface="Arial" panose="020B0604020202020204" pitchFamily="34" charset="0"/>
                <a:ea typeface="宋体" panose="02010600030101010101" pitchFamily="2" charset="-122"/>
              </a:rPr>
              <a:t>A</a:t>
            </a:r>
            <a:r>
              <a:rPr lang="en-US" altLang="zh-CN" sz="1600" b="1">
                <a:latin typeface="Arial" panose="020B0604020202020204" pitchFamily="34" charset="0"/>
                <a:ea typeface="宋体" panose="02010600030101010101" pitchFamily="2" charset="-122"/>
              </a:rPr>
              <a:t>  K-Map</a:t>
            </a:r>
          </a:p>
        </p:txBody>
      </p:sp>
      <p:sp>
        <p:nvSpPr>
          <p:cNvPr id="8" name="矩形 7"/>
          <p:cNvSpPr/>
          <p:nvPr/>
        </p:nvSpPr>
        <p:spPr>
          <a:xfrm>
            <a:off x="4694237" y="3226575"/>
            <a:ext cx="4572000" cy="2492990"/>
          </a:xfrm>
          <a:prstGeom prst="rect">
            <a:avLst/>
          </a:prstGeom>
        </p:spPr>
        <p:txBody>
          <a:bodyPr>
            <a:spAutoFit/>
          </a:bodyPr>
          <a:lstStyle/>
          <a:p>
            <a:pPr eaLnBrk="1" hangingPunct="1">
              <a:spcBef>
                <a:spcPct val="50000"/>
              </a:spcBef>
            </a:pPr>
            <a:r>
              <a:rPr lang="en-US" altLang="zh-CN" b="1" dirty="0">
                <a:latin typeface="Arial" panose="020B0604020202020204" pitchFamily="34" charset="0"/>
                <a:ea typeface="宋体" panose="02010600030101010101" pitchFamily="2" charset="-122"/>
              </a:rPr>
              <a:t>S</a:t>
            </a:r>
            <a:r>
              <a:rPr lang="en-US" altLang="zh-CN" b="1" baseline="-25000" dirty="0">
                <a:latin typeface="Arial" panose="020B0604020202020204" pitchFamily="34" charset="0"/>
                <a:ea typeface="宋体" panose="02010600030101010101" pitchFamily="2" charset="-122"/>
              </a:rPr>
              <a:t>A</a:t>
            </a:r>
            <a:r>
              <a:rPr lang="en-US" altLang="zh-CN" b="1" dirty="0">
                <a:latin typeface="Arial" panose="020B0604020202020204" pitchFamily="34" charset="0"/>
                <a:ea typeface="宋体" panose="02010600030101010101" pitchFamily="2" charset="-122"/>
              </a:rPr>
              <a:t>=f(</a:t>
            </a:r>
            <a:r>
              <a:rPr lang="en-US" altLang="zh-CN" b="1" dirty="0" err="1">
                <a:latin typeface="Arial" panose="020B0604020202020204" pitchFamily="34" charset="0"/>
                <a:ea typeface="宋体" panose="02010600030101010101" pitchFamily="2" charset="-122"/>
              </a:rPr>
              <a:t>F</a:t>
            </a:r>
            <a:r>
              <a:rPr lang="en-US" altLang="zh-CN" b="1" baseline="-25000" dirty="0" err="1">
                <a:latin typeface="Arial" panose="020B0604020202020204" pitchFamily="34" charset="0"/>
                <a:ea typeface="宋体" panose="02010600030101010101" pitchFamily="2" charset="-122"/>
              </a:rPr>
              <a:t>A</a:t>
            </a:r>
            <a:r>
              <a:rPr lang="en-US" altLang="zh-CN" b="1" dirty="0" err="1">
                <a:latin typeface="Arial" panose="020B0604020202020204" pitchFamily="34" charset="0"/>
                <a:ea typeface="宋体" panose="02010600030101010101" pitchFamily="2" charset="-122"/>
              </a:rPr>
              <a:t>,F</a:t>
            </a:r>
            <a:r>
              <a:rPr lang="en-US" altLang="zh-CN" b="1" baseline="-25000" dirty="0" err="1">
                <a:latin typeface="Arial" panose="020B0604020202020204" pitchFamily="34" charset="0"/>
                <a:ea typeface="宋体" panose="02010600030101010101" pitchFamily="2" charset="-122"/>
              </a:rPr>
              <a:t>B</a:t>
            </a:r>
            <a:r>
              <a:rPr lang="en-US" altLang="zh-CN" b="1" dirty="0" err="1">
                <a:latin typeface="Arial" panose="020B0604020202020204" pitchFamily="34" charset="0"/>
                <a:ea typeface="宋体" panose="02010600030101010101" pitchFamily="2" charset="-122"/>
              </a:rPr>
              <a:t>,x,y</a:t>
            </a:r>
            <a:r>
              <a:rPr lang="en-US" altLang="zh-CN" b="1" dirty="0" smtClean="0">
                <a:latin typeface="Arial" panose="020B0604020202020204" pitchFamily="34" charset="0"/>
                <a:ea typeface="宋体" panose="02010600030101010101" pitchFamily="2" charset="-122"/>
              </a:rPr>
              <a:t>)</a:t>
            </a:r>
          </a:p>
          <a:p>
            <a:pPr eaLnBrk="1" hangingPunct="1">
              <a:spcBef>
                <a:spcPct val="50000"/>
              </a:spcBef>
            </a:pPr>
            <a:r>
              <a:rPr lang="en-US" altLang="zh-CN" b="1" dirty="0" smtClean="0">
                <a:latin typeface="Arial" panose="020B0604020202020204" pitchFamily="34" charset="0"/>
                <a:ea typeface="宋体" panose="02010600030101010101" pitchFamily="2" charset="-122"/>
              </a:rPr>
              <a:t>=</a:t>
            </a:r>
            <a:r>
              <a:rPr lang="el-GR" altLang="zh-CN" b="1" dirty="0">
                <a:latin typeface="Arial" panose="020B0604020202020204" pitchFamily="34" charset="0"/>
                <a:ea typeface="宋体" panose="02010600030101010101" pitchFamily="2" charset="-122"/>
                <a:cs typeface="Arial" panose="020B0604020202020204" pitchFamily="34" charset="0"/>
              </a:rPr>
              <a:t>Σ</a:t>
            </a:r>
            <a:r>
              <a:rPr lang="en-US" altLang="zh-CN" b="1" dirty="0">
                <a:latin typeface="Arial" panose="020B0604020202020204" pitchFamily="34" charset="0"/>
                <a:ea typeface="宋体" panose="02010600030101010101" pitchFamily="2" charset="-122"/>
                <a:cs typeface="Arial" panose="020B0604020202020204" pitchFamily="34" charset="0"/>
              </a:rPr>
              <a:t>(5,7) +</a:t>
            </a:r>
            <a:r>
              <a:rPr lang="el-GR" altLang="zh-CN" b="1" dirty="0">
                <a:latin typeface="Arial" panose="020B0604020202020204" pitchFamily="34" charset="0"/>
                <a:ea typeface="宋体" panose="02010600030101010101" pitchFamily="2" charset="-122"/>
              </a:rPr>
              <a:t>Σd</a:t>
            </a:r>
            <a:r>
              <a:rPr lang="en-US" altLang="zh-CN" b="1" dirty="0">
                <a:latin typeface="Arial" panose="020B0604020202020204" pitchFamily="34" charset="0"/>
                <a:ea typeface="宋体" panose="02010600030101010101" pitchFamily="2" charset="-122"/>
              </a:rPr>
              <a:t>(9,10,13,15) =</a:t>
            </a:r>
            <a:r>
              <a:rPr lang="en-US" altLang="zh-CN" b="1" dirty="0" err="1">
                <a:latin typeface="Arial" panose="020B0604020202020204" pitchFamily="34" charset="0"/>
                <a:ea typeface="宋体" panose="02010600030101010101" pitchFamily="2" charset="-122"/>
              </a:rPr>
              <a:t>F</a:t>
            </a:r>
            <a:r>
              <a:rPr lang="en-US" altLang="zh-CN" b="1" baseline="-25000" dirty="0" err="1">
                <a:latin typeface="Arial" panose="020B0604020202020204" pitchFamily="34" charset="0"/>
                <a:ea typeface="宋体" panose="02010600030101010101" pitchFamily="2" charset="-122"/>
              </a:rPr>
              <a:t>B</a:t>
            </a:r>
            <a:r>
              <a:rPr lang="en-US" altLang="zh-CN" b="1" dirty="0" err="1">
                <a:latin typeface="Arial" panose="020B0604020202020204" pitchFamily="34" charset="0"/>
                <a:ea typeface="宋体" panose="02010600030101010101" pitchFamily="2" charset="-122"/>
              </a:rPr>
              <a:t>y</a:t>
            </a:r>
            <a:endParaRPr lang="en-US" altLang="zh-CN" b="1" dirty="0">
              <a:latin typeface="Arial" panose="020B0604020202020204" pitchFamily="34" charset="0"/>
              <a:ea typeface="宋体" panose="02010600030101010101" pitchFamily="2" charset="-122"/>
            </a:endParaRPr>
          </a:p>
          <a:p>
            <a:pPr eaLnBrk="1" hangingPunct="1">
              <a:spcBef>
                <a:spcPct val="50000"/>
              </a:spcBef>
            </a:pPr>
            <a:r>
              <a:rPr lang="en-US" altLang="zh-CN" b="1" dirty="0">
                <a:latin typeface="Arial" panose="020B0604020202020204" pitchFamily="34" charset="0"/>
                <a:ea typeface="宋体" panose="02010600030101010101" pitchFamily="2" charset="-122"/>
              </a:rPr>
              <a:t>R</a:t>
            </a:r>
            <a:r>
              <a:rPr lang="en-US" altLang="zh-CN" b="1" baseline="-25000" dirty="0">
                <a:latin typeface="Arial" panose="020B0604020202020204" pitchFamily="34" charset="0"/>
                <a:ea typeface="宋体" panose="02010600030101010101" pitchFamily="2" charset="-122"/>
              </a:rPr>
              <a:t>A</a:t>
            </a:r>
            <a:r>
              <a:rPr lang="en-US" altLang="zh-CN" b="1" dirty="0">
                <a:latin typeface="Arial" panose="020B0604020202020204" pitchFamily="34" charset="0"/>
                <a:ea typeface="宋体" panose="02010600030101010101" pitchFamily="2" charset="-122"/>
              </a:rPr>
              <a:t>=f(</a:t>
            </a:r>
            <a:r>
              <a:rPr lang="en-US" altLang="zh-CN" b="1" dirty="0" err="1">
                <a:latin typeface="Arial" panose="020B0604020202020204" pitchFamily="34" charset="0"/>
                <a:ea typeface="宋体" panose="02010600030101010101" pitchFamily="2" charset="-122"/>
              </a:rPr>
              <a:t>F</a:t>
            </a:r>
            <a:r>
              <a:rPr lang="en-US" altLang="zh-CN" b="1" baseline="-25000" dirty="0" err="1">
                <a:latin typeface="Arial" panose="020B0604020202020204" pitchFamily="34" charset="0"/>
                <a:ea typeface="宋体" panose="02010600030101010101" pitchFamily="2" charset="-122"/>
              </a:rPr>
              <a:t>A</a:t>
            </a:r>
            <a:r>
              <a:rPr lang="en-US" altLang="zh-CN" b="1" dirty="0" err="1">
                <a:latin typeface="Arial" panose="020B0604020202020204" pitchFamily="34" charset="0"/>
                <a:ea typeface="宋体" panose="02010600030101010101" pitchFamily="2" charset="-122"/>
              </a:rPr>
              <a:t>,F</a:t>
            </a:r>
            <a:r>
              <a:rPr lang="en-US" altLang="zh-CN" b="1" baseline="-25000" dirty="0" err="1">
                <a:latin typeface="Arial" panose="020B0604020202020204" pitchFamily="34" charset="0"/>
                <a:ea typeface="宋体" panose="02010600030101010101" pitchFamily="2" charset="-122"/>
              </a:rPr>
              <a:t>B</a:t>
            </a:r>
            <a:r>
              <a:rPr lang="en-US" altLang="zh-CN" b="1" dirty="0" err="1">
                <a:latin typeface="Arial" panose="020B0604020202020204" pitchFamily="34" charset="0"/>
                <a:ea typeface="宋体" panose="02010600030101010101" pitchFamily="2" charset="-122"/>
              </a:rPr>
              <a:t>,x,y</a:t>
            </a:r>
            <a:r>
              <a:rPr lang="en-US" altLang="zh-CN" b="1" dirty="0" smtClean="0">
                <a:latin typeface="Arial" panose="020B0604020202020204" pitchFamily="34" charset="0"/>
                <a:ea typeface="宋体" panose="02010600030101010101" pitchFamily="2" charset="-122"/>
              </a:rPr>
              <a:t>)</a:t>
            </a:r>
          </a:p>
          <a:p>
            <a:pPr eaLnBrk="1" hangingPunct="1">
              <a:spcBef>
                <a:spcPct val="50000"/>
              </a:spcBef>
            </a:pPr>
            <a:r>
              <a:rPr lang="en-US" altLang="zh-CN" b="1" dirty="0" smtClean="0">
                <a:latin typeface="Arial" panose="020B0604020202020204" pitchFamily="34" charset="0"/>
                <a:ea typeface="宋体" panose="02010600030101010101" pitchFamily="2" charset="-122"/>
              </a:rPr>
              <a:t>=</a:t>
            </a:r>
            <a:r>
              <a:rPr lang="el-GR" altLang="zh-CN" b="1" dirty="0">
                <a:latin typeface="Arial" panose="020B0604020202020204" pitchFamily="34" charset="0"/>
                <a:ea typeface="宋体" panose="02010600030101010101" pitchFamily="2" charset="-122"/>
              </a:rPr>
              <a:t>Σ</a:t>
            </a:r>
            <a:r>
              <a:rPr lang="en-US" altLang="zh-CN" b="1" dirty="0">
                <a:latin typeface="Arial" panose="020B0604020202020204" pitchFamily="34" charset="0"/>
                <a:ea typeface="宋体" panose="02010600030101010101" pitchFamily="2" charset="-122"/>
              </a:rPr>
              <a:t>(8,11,12,14) +</a:t>
            </a:r>
            <a:r>
              <a:rPr lang="el-GR" altLang="zh-CN" b="1" dirty="0">
                <a:latin typeface="Arial" panose="020B0604020202020204" pitchFamily="34" charset="0"/>
                <a:ea typeface="宋体" panose="02010600030101010101" pitchFamily="2" charset="-122"/>
              </a:rPr>
              <a:t>Σd</a:t>
            </a:r>
            <a:r>
              <a:rPr lang="en-US" altLang="zh-CN" b="1" dirty="0">
                <a:latin typeface="Arial" panose="020B0604020202020204" pitchFamily="34" charset="0"/>
                <a:ea typeface="宋体" panose="02010600030101010101" pitchFamily="2" charset="-122"/>
              </a:rPr>
              <a:t>(0,1,2,3,4,6) =F</a:t>
            </a:r>
            <a:r>
              <a:rPr lang="en-US" altLang="zh-CN" b="1" baseline="-25000" dirty="0">
                <a:latin typeface="Arial" panose="020B0604020202020204" pitchFamily="34" charset="0"/>
                <a:ea typeface="宋体" panose="02010600030101010101" pitchFamily="2" charset="-122"/>
              </a:rPr>
              <a:t>B</a:t>
            </a:r>
            <a:r>
              <a:rPr lang="en-US" altLang="zh-CN" b="1" dirty="0">
                <a:latin typeface="Arial" panose="020B0604020202020204" pitchFamily="34" charset="0"/>
                <a:ea typeface="宋体" panose="02010600030101010101" pitchFamily="2" charset="-122"/>
              </a:rPr>
              <a:t>’xy+x’y’+</a:t>
            </a:r>
            <a:r>
              <a:rPr lang="en-US" altLang="zh-CN" b="1" dirty="0" err="1">
                <a:latin typeface="Arial" panose="020B0604020202020204" pitchFamily="34" charset="0"/>
                <a:ea typeface="宋体" panose="02010600030101010101" pitchFamily="2" charset="-122"/>
              </a:rPr>
              <a:t>F</a:t>
            </a:r>
            <a:r>
              <a:rPr lang="en-US" altLang="zh-CN" b="1" baseline="-25000" dirty="0" err="1">
                <a:latin typeface="Arial" panose="020B0604020202020204" pitchFamily="34" charset="0"/>
                <a:ea typeface="宋体" panose="02010600030101010101" pitchFamily="2" charset="-122"/>
              </a:rPr>
              <a:t>B</a:t>
            </a:r>
            <a:r>
              <a:rPr lang="en-US" altLang="zh-CN" b="1" dirty="0" err="1">
                <a:latin typeface="Arial" panose="020B0604020202020204" pitchFamily="34" charset="0"/>
                <a:ea typeface="宋体" panose="02010600030101010101" pitchFamily="2" charset="-122"/>
              </a:rPr>
              <a:t>y</a:t>
            </a:r>
            <a:r>
              <a:rPr lang="en-US" altLang="zh-CN" b="1" dirty="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15622516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Excitation Table and Equations</a:t>
            </a:r>
            <a:endParaRPr lang="zh-CN" altLang="en-US" dirty="0"/>
          </a:p>
        </p:txBody>
      </p:sp>
      <p:pic>
        <p:nvPicPr>
          <p:cNvPr id="3" name="Picture 17"/>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bwMode="auto">
          <a:xfrm>
            <a:off x="304800" y="1219200"/>
            <a:ext cx="5219700" cy="195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71" y="3505200"/>
            <a:ext cx="2232025" cy="216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7"/>
          <p:cNvPicPr>
            <a:picLocks noChangeAspect="1" noChangeArrowheads="1"/>
          </p:cNvPicPr>
          <p:nvPr/>
        </p:nvPicPr>
        <p:blipFill>
          <a:blip r:embed="rId4">
            <a:lum contrast="12000"/>
            <a:extLst>
              <a:ext uri="{28A0092B-C50C-407E-A947-70E740481C1C}">
                <a14:useLocalDpi xmlns:a14="http://schemas.microsoft.com/office/drawing/2010/main" val="0"/>
              </a:ext>
            </a:extLst>
          </a:blip>
          <a:srcRect/>
          <a:stretch>
            <a:fillRect/>
          </a:stretch>
        </p:blipFill>
        <p:spPr bwMode="auto">
          <a:xfrm>
            <a:off x="2495096" y="3578225"/>
            <a:ext cx="2114550" cy="2087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10"/>
          <p:cNvSpPr txBox="1">
            <a:spLocks noChangeArrowheads="1"/>
          </p:cNvSpPr>
          <p:nvPr/>
        </p:nvSpPr>
        <p:spPr bwMode="auto">
          <a:xfrm>
            <a:off x="720271" y="5594350"/>
            <a:ext cx="17287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600" b="1">
                <a:latin typeface="Arial" panose="020B0604020202020204" pitchFamily="34" charset="0"/>
                <a:ea typeface="宋体" panose="02010600030101010101" pitchFamily="2" charset="-122"/>
              </a:rPr>
              <a:t>S</a:t>
            </a:r>
            <a:r>
              <a:rPr lang="en-US" altLang="zh-CN" sz="1600" b="1" baseline="-25000">
                <a:latin typeface="Arial" panose="020B0604020202020204" pitchFamily="34" charset="0"/>
                <a:ea typeface="宋体" panose="02010600030101010101" pitchFamily="2" charset="-122"/>
              </a:rPr>
              <a:t>B</a:t>
            </a:r>
            <a:r>
              <a:rPr lang="en-US" altLang="zh-CN" sz="1600" b="1">
                <a:latin typeface="Arial" panose="020B0604020202020204" pitchFamily="34" charset="0"/>
                <a:ea typeface="宋体" panose="02010600030101010101" pitchFamily="2" charset="-122"/>
              </a:rPr>
              <a:t>  K-Map</a:t>
            </a:r>
          </a:p>
        </p:txBody>
      </p:sp>
      <p:sp>
        <p:nvSpPr>
          <p:cNvPr id="7" name="Text Box 11"/>
          <p:cNvSpPr txBox="1">
            <a:spLocks noChangeArrowheads="1"/>
          </p:cNvSpPr>
          <p:nvPr/>
        </p:nvSpPr>
        <p:spPr bwMode="auto">
          <a:xfrm>
            <a:off x="2880859" y="5594350"/>
            <a:ext cx="1728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600" b="1">
                <a:latin typeface="Arial" panose="020B0604020202020204" pitchFamily="34" charset="0"/>
                <a:ea typeface="宋体" panose="02010600030101010101" pitchFamily="2" charset="-122"/>
              </a:rPr>
              <a:t>R</a:t>
            </a:r>
            <a:r>
              <a:rPr lang="en-US" altLang="zh-CN" sz="1600" b="1" baseline="-25000">
                <a:latin typeface="Arial" panose="020B0604020202020204" pitchFamily="34" charset="0"/>
                <a:ea typeface="宋体" panose="02010600030101010101" pitchFamily="2" charset="-122"/>
              </a:rPr>
              <a:t>B</a:t>
            </a:r>
            <a:r>
              <a:rPr lang="en-US" altLang="zh-CN" sz="1600" b="1">
                <a:latin typeface="Arial" panose="020B0604020202020204" pitchFamily="34" charset="0"/>
                <a:ea typeface="宋体" panose="02010600030101010101" pitchFamily="2" charset="-122"/>
              </a:rPr>
              <a:t>  K-Map</a:t>
            </a:r>
          </a:p>
        </p:txBody>
      </p:sp>
      <p:sp>
        <p:nvSpPr>
          <p:cNvPr id="8" name="矩形 7"/>
          <p:cNvSpPr/>
          <p:nvPr/>
        </p:nvSpPr>
        <p:spPr>
          <a:xfrm>
            <a:off x="4727121" y="3230108"/>
            <a:ext cx="4572000" cy="2862322"/>
          </a:xfrm>
          <a:prstGeom prst="rect">
            <a:avLst/>
          </a:prstGeom>
        </p:spPr>
        <p:txBody>
          <a:bodyPr>
            <a:spAutoFit/>
          </a:bodyPr>
          <a:lstStyle/>
          <a:p>
            <a:pPr eaLnBrk="1" hangingPunct="1">
              <a:spcBef>
                <a:spcPct val="50000"/>
              </a:spcBef>
            </a:pPr>
            <a:r>
              <a:rPr lang="en-US" altLang="zh-CN" b="1" dirty="0">
                <a:latin typeface="Arial" panose="020B0604020202020204" pitchFamily="34" charset="0"/>
                <a:ea typeface="宋体" panose="02010600030101010101" pitchFamily="2" charset="-122"/>
              </a:rPr>
              <a:t>S</a:t>
            </a:r>
            <a:r>
              <a:rPr lang="en-US" altLang="zh-CN" b="1" baseline="-25000" dirty="0">
                <a:latin typeface="Arial" panose="020B0604020202020204" pitchFamily="34" charset="0"/>
                <a:ea typeface="宋体" panose="02010600030101010101" pitchFamily="2" charset="-122"/>
              </a:rPr>
              <a:t>B</a:t>
            </a:r>
            <a:r>
              <a:rPr lang="en-US" altLang="zh-CN" b="1" dirty="0">
                <a:latin typeface="Arial" panose="020B0604020202020204" pitchFamily="34" charset="0"/>
                <a:ea typeface="宋体" panose="02010600030101010101" pitchFamily="2" charset="-122"/>
              </a:rPr>
              <a:t>=f(</a:t>
            </a:r>
            <a:r>
              <a:rPr lang="en-US" altLang="zh-CN" b="1" dirty="0" err="1">
                <a:latin typeface="Arial" panose="020B0604020202020204" pitchFamily="34" charset="0"/>
                <a:ea typeface="宋体" panose="02010600030101010101" pitchFamily="2" charset="-122"/>
              </a:rPr>
              <a:t>F</a:t>
            </a:r>
            <a:r>
              <a:rPr lang="en-US" altLang="zh-CN" b="1" baseline="-25000" dirty="0" err="1">
                <a:latin typeface="Arial" panose="020B0604020202020204" pitchFamily="34" charset="0"/>
                <a:ea typeface="宋体" panose="02010600030101010101" pitchFamily="2" charset="-122"/>
              </a:rPr>
              <a:t>A</a:t>
            </a:r>
            <a:r>
              <a:rPr lang="en-US" altLang="zh-CN" b="1" dirty="0" err="1">
                <a:latin typeface="Arial" panose="020B0604020202020204" pitchFamily="34" charset="0"/>
                <a:ea typeface="宋体" panose="02010600030101010101" pitchFamily="2" charset="-122"/>
              </a:rPr>
              <a:t>,F</a:t>
            </a:r>
            <a:r>
              <a:rPr lang="en-US" altLang="zh-CN" b="1" baseline="-25000" dirty="0" err="1">
                <a:latin typeface="Arial" panose="020B0604020202020204" pitchFamily="34" charset="0"/>
                <a:ea typeface="宋体" panose="02010600030101010101" pitchFamily="2" charset="-122"/>
              </a:rPr>
              <a:t>B</a:t>
            </a:r>
            <a:r>
              <a:rPr lang="en-US" altLang="zh-CN" b="1" dirty="0" err="1">
                <a:latin typeface="Arial" panose="020B0604020202020204" pitchFamily="34" charset="0"/>
                <a:ea typeface="宋体" panose="02010600030101010101" pitchFamily="2" charset="-122"/>
              </a:rPr>
              <a:t>,x,y</a:t>
            </a:r>
            <a:r>
              <a:rPr lang="en-US" altLang="zh-CN" b="1" dirty="0" smtClean="0">
                <a:latin typeface="Arial" panose="020B0604020202020204" pitchFamily="34" charset="0"/>
                <a:ea typeface="宋体" panose="02010600030101010101" pitchFamily="2" charset="-122"/>
              </a:rPr>
              <a:t>)</a:t>
            </a:r>
          </a:p>
          <a:p>
            <a:pPr eaLnBrk="1" hangingPunct="1">
              <a:spcBef>
                <a:spcPct val="50000"/>
              </a:spcBef>
            </a:pPr>
            <a:r>
              <a:rPr lang="en-US" altLang="zh-CN" b="1" dirty="0" smtClean="0">
                <a:latin typeface="Arial" panose="020B0604020202020204" pitchFamily="34" charset="0"/>
                <a:ea typeface="宋体" panose="02010600030101010101" pitchFamily="2" charset="-122"/>
              </a:rPr>
              <a:t>=</a:t>
            </a:r>
            <a:r>
              <a:rPr lang="el-GR" altLang="zh-CN" b="1" dirty="0">
                <a:latin typeface="Arial" panose="020B0604020202020204" pitchFamily="34" charset="0"/>
                <a:ea typeface="宋体" panose="02010600030101010101" pitchFamily="2" charset="-122"/>
              </a:rPr>
              <a:t>Σ</a:t>
            </a:r>
            <a:r>
              <a:rPr lang="en-US" altLang="zh-CN" b="1" dirty="0">
                <a:latin typeface="Arial" panose="020B0604020202020204" pitchFamily="34" charset="0"/>
                <a:ea typeface="宋体" panose="02010600030101010101" pitchFamily="2" charset="-122"/>
              </a:rPr>
              <a:t>(2,3) +</a:t>
            </a:r>
            <a:r>
              <a:rPr lang="el-GR" altLang="zh-CN" b="1" dirty="0">
                <a:latin typeface="Arial" panose="020B0604020202020204" pitchFamily="34" charset="0"/>
                <a:ea typeface="宋体" panose="02010600030101010101" pitchFamily="2" charset="-122"/>
              </a:rPr>
              <a:t>Σd</a:t>
            </a:r>
            <a:r>
              <a:rPr lang="en-US" altLang="zh-CN" b="1" dirty="0">
                <a:latin typeface="Arial" panose="020B0604020202020204" pitchFamily="34" charset="0"/>
                <a:ea typeface="宋体" panose="02010600030101010101" pitchFamily="2" charset="-122"/>
              </a:rPr>
              <a:t>(4,5,6,7,14,15) =</a:t>
            </a:r>
            <a:r>
              <a:rPr lang="en-US" altLang="zh-CN" b="1" dirty="0" err="1">
                <a:latin typeface="Arial" panose="020B0604020202020204" pitchFamily="34" charset="0"/>
                <a:ea typeface="宋体" panose="02010600030101010101" pitchFamily="2" charset="-122"/>
              </a:rPr>
              <a:t>F</a:t>
            </a:r>
            <a:r>
              <a:rPr lang="en-US" altLang="zh-CN" b="1" baseline="-25000" dirty="0" err="1">
                <a:latin typeface="Arial" panose="020B0604020202020204" pitchFamily="34" charset="0"/>
                <a:ea typeface="宋体" panose="02010600030101010101" pitchFamily="2" charset="-122"/>
              </a:rPr>
              <a:t>A</a:t>
            </a:r>
            <a:r>
              <a:rPr lang="en-US" altLang="zh-CN" b="1" dirty="0" err="1">
                <a:latin typeface="Arial" panose="020B0604020202020204" pitchFamily="34" charset="0"/>
                <a:ea typeface="宋体" panose="02010600030101010101" pitchFamily="2" charset="-122"/>
              </a:rPr>
              <a:t>’x</a:t>
            </a:r>
            <a:endParaRPr lang="en-US" altLang="zh-CN" b="1" dirty="0">
              <a:latin typeface="Arial" panose="020B0604020202020204" pitchFamily="34" charset="0"/>
              <a:ea typeface="宋体" panose="02010600030101010101" pitchFamily="2" charset="-122"/>
            </a:endParaRPr>
          </a:p>
          <a:p>
            <a:pPr eaLnBrk="1" hangingPunct="1">
              <a:spcBef>
                <a:spcPct val="50000"/>
              </a:spcBef>
            </a:pPr>
            <a:r>
              <a:rPr lang="en-US" altLang="zh-CN" b="1" dirty="0">
                <a:latin typeface="Arial" panose="020B0604020202020204" pitchFamily="34" charset="0"/>
                <a:ea typeface="宋体" panose="02010600030101010101" pitchFamily="2" charset="-122"/>
              </a:rPr>
              <a:t>R</a:t>
            </a:r>
            <a:r>
              <a:rPr lang="en-US" altLang="zh-CN" b="1" baseline="-25000" dirty="0">
                <a:latin typeface="Arial" panose="020B0604020202020204" pitchFamily="34" charset="0"/>
                <a:ea typeface="宋体" panose="02010600030101010101" pitchFamily="2" charset="-122"/>
              </a:rPr>
              <a:t>B</a:t>
            </a:r>
            <a:r>
              <a:rPr lang="en-US" altLang="zh-CN" b="1" dirty="0">
                <a:latin typeface="Arial" panose="020B0604020202020204" pitchFamily="34" charset="0"/>
                <a:ea typeface="宋体" panose="02010600030101010101" pitchFamily="2" charset="-122"/>
              </a:rPr>
              <a:t>=f(</a:t>
            </a:r>
            <a:r>
              <a:rPr lang="en-US" altLang="zh-CN" b="1" dirty="0" err="1">
                <a:latin typeface="Arial" panose="020B0604020202020204" pitchFamily="34" charset="0"/>
                <a:ea typeface="宋体" panose="02010600030101010101" pitchFamily="2" charset="-122"/>
              </a:rPr>
              <a:t>F</a:t>
            </a:r>
            <a:r>
              <a:rPr lang="en-US" altLang="zh-CN" b="1" baseline="-25000" dirty="0" err="1">
                <a:latin typeface="Arial" panose="020B0604020202020204" pitchFamily="34" charset="0"/>
                <a:ea typeface="宋体" panose="02010600030101010101" pitchFamily="2" charset="-122"/>
              </a:rPr>
              <a:t>A</a:t>
            </a:r>
            <a:r>
              <a:rPr lang="en-US" altLang="zh-CN" b="1" dirty="0" err="1">
                <a:latin typeface="Arial" panose="020B0604020202020204" pitchFamily="34" charset="0"/>
                <a:ea typeface="宋体" panose="02010600030101010101" pitchFamily="2" charset="-122"/>
              </a:rPr>
              <a:t>,F</a:t>
            </a:r>
            <a:r>
              <a:rPr lang="en-US" altLang="zh-CN" b="1" baseline="-25000" dirty="0" err="1">
                <a:latin typeface="Arial" panose="020B0604020202020204" pitchFamily="34" charset="0"/>
                <a:ea typeface="宋体" panose="02010600030101010101" pitchFamily="2" charset="-122"/>
              </a:rPr>
              <a:t>B</a:t>
            </a:r>
            <a:r>
              <a:rPr lang="en-US" altLang="zh-CN" b="1" dirty="0" err="1">
                <a:latin typeface="Arial" panose="020B0604020202020204" pitchFamily="34" charset="0"/>
                <a:ea typeface="宋体" panose="02010600030101010101" pitchFamily="2" charset="-122"/>
              </a:rPr>
              <a:t>,x,y</a:t>
            </a:r>
            <a:r>
              <a:rPr lang="en-US" altLang="zh-CN" b="1" dirty="0" smtClean="0">
                <a:latin typeface="Arial" panose="020B0604020202020204" pitchFamily="34" charset="0"/>
                <a:ea typeface="宋体" panose="02010600030101010101" pitchFamily="2" charset="-122"/>
              </a:rPr>
              <a:t>)</a:t>
            </a:r>
          </a:p>
          <a:p>
            <a:pPr eaLnBrk="1" hangingPunct="1">
              <a:spcBef>
                <a:spcPct val="50000"/>
              </a:spcBef>
            </a:pPr>
            <a:r>
              <a:rPr lang="en-US" altLang="zh-CN" b="1" dirty="0" smtClean="0">
                <a:latin typeface="Arial" panose="020B0604020202020204" pitchFamily="34" charset="0"/>
                <a:ea typeface="宋体" panose="02010600030101010101" pitchFamily="2" charset="-122"/>
              </a:rPr>
              <a:t>=</a:t>
            </a:r>
            <a:r>
              <a:rPr lang="el-GR" altLang="zh-CN" b="1" dirty="0">
                <a:latin typeface="Arial" panose="020B0604020202020204" pitchFamily="34" charset="0"/>
                <a:ea typeface="宋体" panose="02010600030101010101" pitchFamily="2" charset="-122"/>
              </a:rPr>
              <a:t>Σ</a:t>
            </a:r>
            <a:r>
              <a:rPr lang="en-US" altLang="zh-CN" b="1" dirty="0">
                <a:latin typeface="Arial" panose="020B0604020202020204" pitchFamily="34" charset="0"/>
                <a:ea typeface="宋体" panose="02010600030101010101" pitchFamily="2" charset="-122"/>
              </a:rPr>
              <a:t>(12,13) +</a:t>
            </a:r>
            <a:r>
              <a:rPr lang="el-GR" altLang="zh-CN" b="1" dirty="0">
                <a:latin typeface="Arial" panose="020B0604020202020204" pitchFamily="34" charset="0"/>
                <a:ea typeface="宋体" panose="02010600030101010101" pitchFamily="2" charset="-122"/>
              </a:rPr>
              <a:t>Σd</a:t>
            </a:r>
            <a:r>
              <a:rPr lang="en-US" altLang="zh-CN" b="1" dirty="0">
                <a:latin typeface="Arial" panose="020B0604020202020204" pitchFamily="34" charset="0"/>
                <a:ea typeface="宋体" panose="02010600030101010101" pitchFamily="2" charset="-122"/>
              </a:rPr>
              <a:t>(0,1,8,9,10,11) =</a:t>
            </a:r>
            <a:r>
              <a:rPr lang="en-US" altLang="zh-CN" b="1" dirty="0" err="1">
                <a:latin typeface="Arial" panose="020B0604020202020204" pitchFamily="34" charset="0"/>
                <a:ea typeface="宋体" panose="02010600030101010101" pitchFamily="2" charset="-122"/>
              </a:rPr>
              <a:t>F</a:t>
            </a:r>
            <a:r>
              <a:rPr lang="en-US" altLang="zh-CN" b="1" baseline="-25000" dirty="0" err="1">
                <a:latin typeface="Arial" panose="020B0604020202020204" pitchFamily="34" charset="0"/>
                <a:ea typeface="宋体" panose="02010600030101010101" pitchFamily="2" charset="-122"/>
              </a:rPr>
              <a:t>A</a:t>
            </a:r>
            <a:r>
              <a:rPr lang="en-US" altLang="zh-CN" b="1" dirty="0" err="1">
                <a:latin typeface="Arial" panose="020B0604020202020204" pitchFamily="34" charset="0"/>
                <a:ea typeface="宋体" panose="02010600030101010101" pitchFamily="2" charset="-122"/>
              </a:rPr>
              <a:t>x</a:t>
            </a:r>
            <a:r>
              <a:rPr lang="en-US" altLang="zh-CN" b="1" dirty="0">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38950380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Excitation Realization Cost</a:t>
            </a:r>
            <a:endParaRPr lang="zh-CN" altLang="en-US" dirty="0"/>
          </a:p>
        </p:txBody>
      </p:sp>
      <p:sp>
        <p:nvSpPr>
          <p:cNvPr id="3" name="Rectangle 4"/>
          <p:cNvSpPr>
            <a:spLocks noChangeArrowheads="1"/>
          </p:cNvSpPr>
          <p:nvPr/>
        </p:nvSpPr>
        <p:spPr bwMode="auto">
          <a:xfrm>
            <a:off x="5365750" y="2997200"/>
            <a:ext cx="3168650"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t>J</a:t>
            </a:r>
            <a:r>
              <a:rPr lang="en-US" altLang="zh-CN" sz="2000" b="1" baseline="-25000"/>
              <a:t>A</a:t>
            </a:r>
            <a:r>
              <a:rPr lang="en-US" altLang="zh-CN" sz="2000" b="1"/>
              <a:t>=</a:t>
            </a:r>
            <a:r>
              <a:rPr lang="en-US" altLang="zh-CN" sz="2000" b="1">
                <a:cs typeface="Arial" panose="020B0604020202020204" pitchFamily="34" charset="0"/>
              </a:rPr>
              <a:t>F</a:t>
            </a:r>
            <a:r>
              <a:rPr lang="en-US" altLang="zh-CN" sz="2000" b="1" baseline="-25000">
                <a:cs typeface="Arial" panose="020B0604020202020204" pitchFamily="34" charset="0"/>
              </a:rPr>
              <a:t>B</a:t>
            </a:r>
            <a:r>
              <a:rPr lang="en-US" altLang="zh-CN" sz="2000" b="1">
                <a:cs typeface="Arial" panose="020B0604020202020204" pitchFamily="34" charset="0"/>
              </a:rPr>
              <a:t>y</a:t>
            </a:r>
          </a:p>
          <a:p>
            <a:pPr>
              <a:spcBef>
                <a:spcPct val="50000"/>
              </a:spcBef>
            </a:pPr>
            <a:r>
              <a:rPr lang="en-US" altLang="zh-CN" sz="2000" b="1"/>
              <a:t>K</a:t>
            </a:r>
            <a:r>
              <a:rPr lang="en-US" altLang="zh-CN" sz="2000" b="1" baseline="-25000"/>
              <a:t>A</a:t>
            </a:r>
            <a:r>
              <a:rPr lang="en-US" altLang="zh-CN" sz="2000" b="1"/>
              <a:t>=</a:t>
            </a:r>
            <a:r>
              <a:rPr lang="en-US" altLang="zh-CN" sz="2000" b="1">
                <a:cs typeface="Arial" panose="020B0604020202020204" pitchFamily="34" charset="0"/>
              </a:rPr>
              <a:t>F</a:t>
            </a:r>
            <a:r>
              <a:rPr lang="en-US" altLang="zh-CN" sz="2000" b="1" baseline="-25000">
                <a:cs typeface="Arial" panose="020B0604020202020204" pitchFamily="34" charset="0"/>
              </a:rPr>
              <a:t>B</a:t>
            </a:r>
            <a:r>
              <a:rPr lang="en-US" altLang="zh-CN" sz="2000" b="1">
                <a:cs typeface="Arial" panose="020B0604020202020204" pitchFamily="34" charset="0"/>
              </a:rPr>
              <a:t>’xy+x’y’+F</a:t>
            </a:r>
            <a:r>
              <a:rPr lang="en-US" altLang="zh-CN" sz="2000" b="1" baseline="-25000">
                <a:cs typeface="Arial" panose="020B0604020202020204" pitchFamily="34" charset="0"/>
              </a:rPr>
              <a:t>B</a:t>
            </a:r>
            <a:r>
              <a:rPr lang="en-US" altLang="zh-CN" sz="2000" b="1">
                <a:cs typeface="Arial" panose="020B0604020202020204" pitchFamily="34" charset="0"/>
              </a:rPr>
              <a:t>y’</a:t>
            </a:r>
          </a:p>
          <a:p>
            <a:pPr>
              <a:spcBef>
                <a:spcPct val="50000"/>
              </a:spcBef>
            </a:pPr>
            <a:r>
              <a:rPr lang="en-US" altLang="zh-CN" sz="2000" b="1"/>
              <a:t>J</a:t>
            </a:r>
            <a:r>
              <a:rPr lang="en-US" altLang="zh-CN" sz="2000" b="1" baseline="-25000"/>
              <a:t>B</a:t>
            </a:r>
            <a:r>
              <a:rPr lang="en-US" altLang="zh-CN" sz="2000" b="1"/>
              <a:t>=</a:t>
            </a:r>
            <a:r>
              <a:rPr lang="en-US" altLang="zh-CN" sz="2000" b="1">
                <a:cs typeface="Arial" panose="020B0604020202020204" pitchFamily="34" charset="0"/>
              </a:rPr>
              <a:t>F</a:t>
            </a:r>
            <a:r>
              <a:rPr lang="en-US" altLang="zh-CN" sz="2000" b="1" baseline="-25000">
                <a:cs typeface="Arial" panose="020B0604020202020204" pitchFamily="34" charset="0"/>
              </a:rPr>
              <a:t>A</a:t>
            </a:r>
            <a:r>
              <a:rPr lang="en-US" altLang="zh-CN" sz="2000" b="1">
                <a:cs typeface="Arial" panose="020B0604020202020204" pitchFamily="34" charset="0"/>
              </a:rPr>
              <a:t>’x</a:t>
            </a:r>
          </a:p>
          <a:p>
            <a:pPr>
              <a:spcBef>
                <a:spcPct val="50000"/>
              </a:spcBef>
            </a:pPr>
            <a:r>
              <a:rPr lang="en-US" altLang="zh-CN" sz="2000" b="1"/>
              <a:t>K</a:t>
            </a:r>
            <a:r>
              <a:rPr lang="en-US" altLang="zh-CN" sz="2000" b="1" baseline="-25000"/>
              <a:t>B</a:t>
            </a:r>
            <a:r>
              <a:rPr lang="en-US" altLang="zh-CN" sz="2000" b="1"/>
              <a:t>=</a:t>
            </a:r>
            <a:r>
              <a:rPr lang="en-US" altLang="zh-CN" sz="2000" b="1">
                <a:cs typeface="Arial" panose="020B0604020202020204" pitchFamily="34" charset="0"/>
              </a:rPr>
              <a:t>F</a:t>
            </a:r>
            <a:r>
              <a:rPr lang="en-US" altLang="zh-CN" sz="2000" b="1" baseline="-25000">
                <a:cs typeface="Arial" panose="020B0604020202020204" pitchFamily="34" charset="0"/>
              </a:rPr>
              <a:t>A</a:t>
            </a:r>
            <a:r>
              <a:rPr lang="en-US" altLang="zh-CN" sz="2000" b="1">
                <a:cs typeface="Arial" panose="020B0604020202020204" pitchFamily="34" charset="0"/>
              </a:rPr>
              <a:t>x’</a:t>
            </a:r>
          </a:p>
        </p:txBody>
      </p:sp>
      <p:pic>
        <p:nvPicPr>
          <p:cNvPr id="4" name="Picture 6"/>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a:xfrm>
            <a:off x="900113" y="1412875"/>
            <a:ext cx="3581400" cy="5013325"/>
          </a:xfrm>
          <a:prstGeom prst="rect">
            <a:avLst/>
          </a:prstGeom>
          <a:noFill/>
          <a:ln/>
        </p:spPr>
      </p:pic>
    </p:spTree>
    <p:extLst>
      <p:ext uri="{BB962C8B-B14F-4D97-AF65-F5344CB8AC3E}">
        <p14:creationId xmlns:p14="http://schemas.microsoft.com/office/powerpoint/2010/main" val="22885593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608513"/>
            <a:ext cx="2895600"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ChangeArrowheads="1"/>
          </p:cNvSpPr>
          <p:nvPr/>
        </p:nvSpPr>
        <p:spPr bwMode="auto">
          <a:xfrm>
            <a:off x="762000" y="1295400"/>
            <a:ext cx="75438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zh-CN">
              <a:ea typeface="宋体" panose="02010600030101010101" pitchFamily="2" charset="-122"/>
            </a:endParaRPr>
          </a:p>
        </p:txBody>
      </p:sp>
      <p:sp>
        <p:nvSpPr>
          <p:cNvPr id="12292" name="Text Box 3"/>
          <p:cNvSpPr txBox="1">
            <a:spLocks noChangeArrowheads="1"/>
          </p:cNvSpPr>
          <p:nvPr/>
        </p:nvSpPr>
        <p:spPr bwMode="auto">
          <a:xfrm>
            <a:off x="990600" y="1752600"/>
            <a:ext cx="7086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a:ea typeface="宋体" panose="02010600030101010101" pitchFamily="2" charset="-122"/>
              </a:rPr>
              <a:t>In an asynchronous counter, the clock is applied only to the first stage. Subsequent stages derive the clock from the previous stage. </a:t>
            </a:r>
          </a:p>
        </p:txBody>
      </p:sp>
      <p:pic>
        <p:nvPicPr>
          <p:cNvPr id="12293" name="Picture 8" descr="SH2507-cro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49513" name="Text Box 9"/>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12295" name="Rectangle 10"/>
          <p:cNvSpPr>
            <a:spLocks noChangeArrowheads="1"/>
          </p:cNvSpPr>
          <p:nvPr/>
        </p:nvSpPr>
        <p:spPr bwMode="auto">
          <a:xfrm>
            <a:off x="914400" y="1143000"/>
            <a:ext cx="6569075" cy="461963"/>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a:solidFill>
                  <a:srgbClr val="FFFF99"/>
                </a:solidFill>
                <a:ea typeface="宋体" panose="02010600030101010101" pitchFamily="2" charset="-122"/>
              </a:rPr>
              <a:t>Three bit Asynchronous Counter(</a:t>
            </a:r>
            <a:r>
              <a:rPr lang="zh-CN" altLang="en-US">
                <a:solidFill>
                  <a:srgbClr val="FFFF99"/>
                </a:solidFill>
                <a:ea typeface="宋体" panose="02010600030101010101" pitchFamily="2" charset="-122"/>
              </a:rPr>
              <a:t>三位异步计数器</a:t>
            </a:r>
            <a:r>
              <a:rPr lang="en-US" altLang="zh-CN">
                <a:solidFill>
                  <a:srgbClr val="FFFF99"/>
                </a:solidFill>
                <a:ea typeface="宋体" panose="02010600030101010101" pitchFamily="2" charset="-122"/>
              </a:rPr>
              <a:t>)</a:t>
            </a:r>
          </a:p>
        </p:txBody>
      </p:sp>
      <p:sp>
        <p:nvSpPr>
          <p:cNvPr id="12296" name="Text Box 13"/>
          <p:cNvSpPr txBox="1">
            <a:spLocks noChangeArrowheads="1"/>
          </p:cNvSpPr>
          <p:nvPr/>
        </p:nvSpPr>
        <p:spPr bwMode="auto">
          <a:xfrm>
            <a:off x="990600" y="2895600"/>
            <a:ext cx="6858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2000">
                <a:ea typeface="宋体" panose="02010600030101010101" pitchFamily="2" charset="-122"/>
              </a:rPr>
              <a:t>The three-bit asynchronous counter shown is typical. It uses J-K flip-flops in the toggle mode. </a:t>
            </a:r>
          </a:p>
        </p:txBody>
      </p:sp>
      <p:grpSp>
        <p:nvGrpSpPr>
          <p:cNvPr id="12297" name="Group 35"/>
          <p:cNvGrpSpPr>
            <a:grpSpLocks/>
          </p:cNvGrpSpPr>
          <p:nvPr/>
        </p:nvGrpSpPr>
        <p:grpSpPr bwMode="auto">
          <a:xfrm>
            <a:off x="2514600" y="3932238"/>
            <a:ext cx="5486400" cy="1546225"/>
            <a:chOff x="1296" y="2477"/>
            <a:chExt cx="3456" cy="974"/>
          </a:xfrm>
        </p:grpSpPr>
        <p:graphicFrame>
          <p:nvGraphicFramePr>
            <p:cNvPr id="12301" name="Object 12"/>
            <p:cNvGraphicFramePr>
              <a:graphicFrameLocks noChangeAspect="1"/>
            </p:cNvGraphicFramePr>
            <p:nvPr/>
          </p:nvGraphicFramePr>
          <p:xfrm>
            <a:off x="1584" y="2496"/>
            <a:ext cx="2844" cy="955"/>
          </p:xfrm>
          <a:graphic>
            <a:graphicData uri="http://schemas.openxmlformats.org/presentationml/2006/ole">
              <mc:AlternateContent xmlns:mc="http://schemas.openxmlformats.org/markup-compatibility/2006">
                <mc:Choice xmlns:v="urn:schemas-microsoft-com:vml" Requires="v">
                  <p:oleObj spid="_x0000_s12405" name="CorelDRAW" r:id="rId7" imgW="2935384" imgH="985764" progId="CorelDRAW.Graphic.13">
                    <p:embed/>
                  </p:oleObj>
                </mc:Choice>
                <mc:Fallback>
                  <p:oleObj name="CorelDRAW" r:id="rId7" imgW="2935384" imgH="985764" progId="CorelDRAW.Graphic.1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4" y="2496"/>
                          <a:ext cx="2844" cy="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02" name="Rectangle 14"/>
            <p:cNvSpPr>
              <a:spLocks noChangeArrowheads="1"/>
            </p:cNvSpPr>
            <p:nvPr/>
          </p:nvSpPr>
          <p:spPr bwMode="auto">
            <a:xfrm>
              <a:off x="1357" y="2992"/>
              <a:ext cx="18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CLK</a:t>
              </a:r>
              <a:endParaRPr lang="en-US" altLang="zh-CN" sz="1200">
                <a:ea typeface="宋体" panose="02010600030101010101" pitchFamily="2" charset="-122"/>
              </a:endParaRPr>
            </a:p>
          </p:txBody>
        </p:sp>
        <p:sp>
          <p:nvSpPr>
            <p:cNvPr id="12303" name="Rectangle 15"/>
            <p:cNvSpPr>
              <a:spLocks noChangeArrowheads="1"/>
            </p:cNvSpPr>
            <p:nvPr/>
          </p:nvSpPr>
          <p:spPr bwMode="auto">
            <a:xfrm>
              <a:off x="1940" y="3216"/>
              <a:ext cx="9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0</a:t>
              </a:r>
            </a:p>
          </p:txBody>
        </p:sp>
        <p:sp>
          <p:nvSpPr>
            <p:cNvPr id="12304" name="Rectangle 16"/>
            <p:cNvSpPr>
              <a:spLocks noChangeArrowheads="1"/>
            </p:cNvSpPr>
            <p:nvPr/>
          </p:nvSpPr>
          <p:spPr bwMode="auto">
            <a:xfrm>
              <a:off x="1964" y="2744"/>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0</a:t>
              </a:r>
            </a:p>
          </p:txBody>
        </p:sp>
        <p:grpSp>
          <p:nvGrpSpPr>
            <p:cNvPr id="12305" name="Group 33"/>
            <p:cNvGrpSpPr>
              <a:grpSpLocks/>
            </p:cNvGrpSpPr>
            <p:nvPr/>
          </p:nvGrpSpPr>
          <p:grpSpPr bwMode="auto">
            <a:xfrm>
              <a:off x="2304" y="3120"/>
              <a:ext cx="240" cy="173"/>
              <a:chOff x="2304" y="3120"/>
              <a:chExt cx="240" cy="173"/>
            </a:xfrm>
          </p:grpSpPr>
          <p:sp>
            <p:nvSpPr>
              <p:cNvPr id="12320" name="Text Box 18"/>
              <p:cNvSpPr txBox="1">
                <a:spLocks noChangeArrowheads="1"/>
              </p:cNvSpPr>
              <p:nvPr/>
            </p:nvSpPr>
            <p:spPr bwMode="auto">
              <a:xfrm>
                <a:off x="2304" y="3120"/>
                <a:ext cx="24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0</a:t>
                </a:r>
              </a:p>
            </p:txBody>
          </p:sp>
          <p:sp>
            <p:nvSpPr>
              <p:cNvPr id="12321" name="Line 19"/>
              <p:cNvSpPr>
                <a:spLocks noChangeShapeType="1"/>
              </p:cNvSpPr>
              <p:nvPr/>
            </p:nvSpPr>
            <p:spPr bwMode="auto">
              <a:xfrm>
                <a:off x="2374" y="3156"/>
                <a:ext cx="96"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306" name="Text Box 20"/>
            <p:cNvSpPr txBox="1">
              <a:spLocks noChangeArrowheads="1"/>
            </p:cNvSpPr>
            <p:nvPr/>
          </p:nvSpPr>
          <p:spPr bwMode="auto">
            <a:xfrm>
              <a:off x="2400" y="2688"/>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0</a:t>
              </a:r>
            </a:p>
          </p:txBody>
        </p:sp>
        <p:sp>
          <p:nvSpPr>
            <p:cNvPr id="12307" name="Rectangle 21"/>
            <p:cNvSpPr>
              <a:spLocks noChangeArrowheads="1"/>
            </p:cNvSpPr>
            <p:nvPr/>
          </p:nvSpPr>
          <p:spPr bwMode="auto">
            <a:xfrm>
              <a:off x="2047" y="2992"/>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12308" name="Rectangle 22"/>
            <p:cNvSpPr>
              <a:spLocks noChangeArrowheads="1"/>
            </p:cNvSpPr>
            <p:nvPr/>
          </p:nvSpPr>
          <p:spPr bwMode="auto">
            <a:xfrm>
              <a:off x="3039" y="2992"/>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12309" name="Rectangle 23"/>
            <p:cNvSpPr>
              <a:spLocks noChangeArrowheads="1"/>
            </p:cNvSpPr>
            <p:nvPr/>
          </p:nvSpPr>
          <p:spPr bwMode="auto">
            <a:xfrm>
              <a:off x="4044" y="2992"/>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12310" name="Rectangle 24"/>
            <p:cNvSpPr>
              <a:spLocks noChangeArrowheads="1"/>
            </p:cNvSpPr>
            <p:nvPr/>
          </p:nvSpPr>
          <p:spPr bwMode="auto">
            <a:xfrm>
              <a:off x="2949" y="2744"/>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1</a:t>
              </a:r>
            </a:p>
          </p:txBody>
        </p:sp>
        <p:sp>
          <p:nvSpPr>
            <p:cNvPr id="12311" name="Rectangle 25"/>
            <p:cNvSpPr>
              <a:spLocks noChangeArrowheads="1"/>
            </p:cNvSpPr>
            <p:nvPr/>
          </p:nvSpPr>
          <p:spPr bwMode="auto">
            <a:xfrm>
              <a:off x="3957" y="2744"/>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2</a:t>
              </a:r>
            </a:p>
          </p:txBody>
        </p:sp>
        <p:sp>
          <p:nvSpPr>
            <p:cNvPr id="12312" name="Rectangle 26"/>
            <p:cNvSpPr>
              <a:spLocks noChangeArrowheads="1"/>
            </p:cNvSpPr>
            <p:nvPr/>
          </p:nvSpPr>
          <p:spPr bwMode="auto">
            <a:xfrm>
              <a:off x="2948" y="3216"/>
              <a:ext cx="9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1</a:t>
              </a:r>
            </a:p>
          </p:txBody>
        </p:sp>
        <p:sp>
          <p:nvSpPr>
            <p:cNvPr id="12313" name="Rectangle 27"/>
            <p:cNvSpPr>
              <a:spLocks noChangeArrowheads="1"/>
            </p:cNvSpPr>
            <p:nvPr/>
          </p:nvSpPr>
          <p:spPr bwMode="auto">
            <a:xfrm>
              <a:off x="3956" y="3216"/>
              <a:ext cx="9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2</a:t>
              </a:r>
            </a:p>
          </p:txBody>
        </p:sp>
        <p:sp>
          <p:nvSpPr>
            <p:cNvPr id="12314" name="Text Box 28"/>
            <p:cNvSpPr txBox="1">
              <a:spLocks noChangeArrowheads="1"/>
            </p:cNvSpPr>
            <p:nvPr/>
          </p:nvSpPr>
          <p:spPr bwMode="auto">
            <a:xfrm>
              <a:off x="3386" y="2688"/>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1</a:t>
              </a:r>
            </a:p>
          </p:txBody>
        </p:sp>
        <p:sp>
          <p:nvSpPr>
            <p:cNvPr id="12315" name="Text Box 29"/>
            <p:cNvSpPr txBox="1">
              <a:spLocks noChangeArrowheads="1"/>
            </p:cNvSpPr>
            <p:nvPr/>
          </p:nvSpPr>
          <p:spPr bwMode="auto">
            <a:xfrm>
              <a:off x="4416" y="2688"/>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2</a:t>
              </a:r>
            </a:p>
          </p:txBody>
        </p:sp>
        <p:grpSp>
          <p:nvGrpSpPr>
            <p:cNvPr id="12316" name="Group 32"/>
            <p:cNvGrpSpPr>
              <a:grpSpLocks/>
            </p:cNvGrpSpPr>
            <p:nvPr/>
          </p:nvGrpSpPr>
          <p:grpSpPr bwMode="auto">
            <a:xfrm>
              <a:off x="3264" y="3120"/>
              <a:ext cx="240" cy="173"/>
              <a:chOff x="3264" y="3120"/>
              <a:chExt cx="240" cy="173"/>
            </a:xfrm>
          </p:grpSpPr>
          <p:sp>
            <p:nvSpPr>
              <p:cNvPr id="12318" name="Text Box 30"/>
              <p:cNvSpPr txBox="1">
                <a:spLocks noChangeArrowheads="1"/>
              </p:cNvSpPr>
              <p:nvPr/>
            </p:nvSpPr>
            <p:spPr bwMode="auto">
              <a:xfrm>
                <a:off x="3264" y="3120"/>
                <a:ext cx="24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1</a:t>
                </a:r>
              </a:p>
            </p:txBody>
          </p:sp>
          <p:sp>
            <p:nvSpPr>
              <p:cNvPr id="12319" name="Line 31"/>
              <p:cNvSpPr>
                <a:spLocks noChangeShapeType="1"/>
              </p:cNvSpPr>
              <p:nvPr/>
            </p:nvSpPr>
            <p:spPr bwMode="auto">
              <a:xfrm>
                <a:off x="3334" y="3156"/>
                <a:ext cx="96"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317" name="Rectangle 34"/>
            <p:cNvSpPr>
              <a:spLocks noChangeArrowheads="1"/>
            </p:cNvSpPr>
            <p:nvPr/>
          </p:nvSpPr>
          <p:spPr bwMode="auto">
            <a:xfrm>
              <a:off x="1296" y="2477"/>
              <a:ext cx="23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a:solidFill>
                    <a:srgbClr val="000000"/>
                  </a:solidFill>
                  <a:latin typeface="Times" panose="02020603050405020304" pitchFamily="18" charset="0"/>
                  <a:ea typeface="宋体" panose="02010600030101010101" pitchFamily="2" charset="-122"/>
                </a:rPr>
                <a:t>HIGH</a:t>
              </a:r>
              <a:endParaRPr lang="en-US" altLang="zh-CN" sz="1200">
                <a:ea typeface="宋体" panose="02010600030101010101" pitchFamily="2" charset="-122"/>
              </a:endParaRPr>
            </a:p>
          </p:txBody>
        </p:sp>
      </p:grpSp>
      <p:sp>
        <p:nvSpPr>
          <p:cNvPr id="149542" name="Text Box 38"/>
          <p:cNvSpPr txBox="1">
            <a:spLocks noChangeArrowheads="1"/>
          </p:cNvSpPr>
          <p:nvPr/>
        </p:nvSpPr>
        <p:spPr bwMode="auto">
          <a:xfrm>
            <a:off x="4267200" y="5715000"/>
            <a:ext cx="472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2000">
                <a:ea typeface="宋体" panose="02010600030101010101" pitchFamily="2" charset="-122"/>
              </a:rPr>
              <a:t>Waveforms are on the following slide…</a:t>
            </a:r>
          </a:p>
        </p:txBody>
      </p:sp>
      <p:sp>
        <p:nvSpPr>
          <p:cNvPr id="2" name="椭圆 1"/>
          <p:cNvSpPr>
            <a:spLocks noChangeArrowheads="1"/>
          </p:cNvSpPr>
          <p:nvPr/>
        </p:nvSpPr>
        <p:spPr bwMode="auto">
          <a:xfrm>
            <a:off x="2971800" y="3749675"/>
            <a:ext cx="565150" cy="1965325"/>
          </a:xfrm>
          <a:prstGeom prst="ellipse">
            <a:avLst/>
          </a:prstGeom>
          <a:noFill/>
          <a:ln w="25400" algn="ctr">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2" name="椭圆 31"/>
          <p:cNvSpPr>
            <a:spLocks noChangeArrowheads="1"/>
          </p:cNvSpPr>
          <p:nvPr/>
        </p:nvSpPr>
        <p:spPr bwMode="auto">
          <a:xfrm>
            <a:off x="3808413" y="4538663"/>
            <a:ext cx="1601787" cy="939800"/>
          </a:xfrm>
          <a:prstGeom prst="ellipse">
            <a:avLst/>
          </a:prstGeom>
          <a:noFill/>
          <a:ln w="25400" algn="ctr">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ppt_x"/>
                                          </p:val>
                                        </p:tav>
                                        <p:tav tm="100000">
                                          <p:val>
                                            <p:strVal val="#ppt_x"/>
                                          </p:val>
                                        </p:tav>
                                      </p:tavLst>
                                    </p:anim>
                                    <p:anim calcmode="lin" valueType="num">
                                      <p:cBhvr additive="base">
                                        <p:cTn id="1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7" presetClass="entr" presetSubtype="0" fill="hold" grpId="0" nodeType="clickEffect">
                                  <p:stCondLst>
                                    <p:cond delay="0"/>
                                  </p:stCondLst>
                                  <p:childTnLst>
                                    <p:set>
                                      <p:cBhvr>
                                        <p:cTn id="18" dur="1" fill="hold">
                                          <p:stCondLst>
                                            <p:cond delay="0"/>
                                          </p:stCondLst>
                                        </p:cTn>
                                        <p:tgtEl>
                                          <p:spTgt spid="149542"/>
                                        </p:tgtEl>
                                        <p:attrNameLst>
                                          <p:attrName>style.visibility</p:attrName>
                                        </p:attrNameLst>
                                      </p:cBhvr>
                                      <p:to>
                                        <p:strVal val="visible"/>
                                      </p:to>
                                    </p:set>
                                    <p:animEffect transition="in" filter="fade">
                                      <p:cBhvr>
                                        <p:cTn id="19" dur="1000"/>
                                        <p:tgtEl>
                                          <p:spTgt spid="149542"/>
                                        </p:tgtEl>
                                      </p:cBhvr>
                                    </p:animEffect>
                                    <p:anim calcmode="lin" valueType="num">
                                      <p:cBhvr>
                                        <p:cTn id="20" dur="1000" fill="hold"/>
                                        <p:tgtEl>
                                          <p:spTgt spid="149542"/>
                                        </p:tgtEl>
                                        <p:attrNameLst>
                                          <p:attrName>ppt_x</p:attrName>
                                        </p:attrNameLst>
                                      </p:cBhvr>
                                      <p:tavLst>
                                        <p:tav tm="0">
                                          <p:val>
                                            <p:strVal val="#ppt_x"/>
                                          </p:val>
                                        </p:tav>
                                        <p:tav tm="100000">
                                          <p:val>
                                            <p:strVal val="#ppt_x"/>
                                          </p:val>
                                        </p:tav>
                                      </p:tavLst>
                                    </p:anim>
                                    <p:anim calcmode="lin" valueType="num">
                                      <p:cBhvr>
                                        <p:cTn id="21" dur="900" decel="100000" fill="hold"/>
                                        <p:tgtEl>
                                          <p:spTgt spid="149542"/>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4954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42" grpId="0"/>
      <p:bldP spid="2" grpId="0" animBg="1"/>
      <p:bldP spid="3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Excitation Realization Cost</a:t>
            </a:r>
            <a:endParaRPr lang="zh-CN" altLang="en-US" dirty="0"/>
          </a:p>
        </p:txBody>
      </p:sp>
      <p:sp>
        <p:nvSpPr>
          <p:cNvPr id="3" name="Rectangle 4"/>
          <p:cNvSpPr>
            <a:spLocks noChangeArrowheads="1"/>
          </p:cNvSpPr>
          <p:nvPr/>
        </p:nvSpPr>
        <p:spPr bwMode="auto">
          <a:xfrm>
            <a:off x="5867400" y="2781300"/>
            <a:ext cx="28289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t>S</a:t>
            </a:r>
            <a:r>
              <a:rPr lang="en-US" altLang="zh-CN" sz="2000" b="1" baseline="-25000"/>
              <a:t>A</a:t>
            </a:r>
            <a:r>
              <a:rPr lang="en-US" altLang="zh-CN" sz="2000" b="1"/>
              <a:t>=</a:t>
            </a:r>
            <a:r>
              <a:rPr lang="en-US" altLang="zh-CN" sz="2000" b="1">
                <a:cs typeface="Arial" panose="020B0604020202020204" pitchFamily="34" charset="0"/>
              </a:rPr>
              <a:t>F</a:t>
            </a:r>
            <a:r>
              <a:rPr lang="en-US" altLang="zh-CN" sz="2000" b="1" baseline="-25000">
                <a:cs typeface="Arial" panose="020B0604020202020204" pitchFamily="34" charset="0"/>
              </a:rPr>
              <a:t>B</a:t>
            </a:r>
            <a:r>
              <a:rPr lang="en-US" altLang="zh-CN" sz="2000" b="1">
                <a:cs typeface="Arial" panose="020B0604020202020204" pitchFamily="34" charset="0"/>
              </a:rPr>
              <a:t>y</a:t>
            </a:r>
          </a:p>
          <a:p>
            <a:pPr>
              <a:spcBef>
                <a:spcPct val="50000"/>
              </a:spcBef>
            </a:pPr>
            <a:r>
              <a:rPr lang="en-US" altLang="zh-CN" sz="2000" b="1"/>
              <a:t>R</a:t>
            </a:r>
            <a:r>
              <a:rPr lang="en-US" altLang="zh-CN" sz="2000" b="1" baseline="-25000"/>
              <a:t>A</a:t>
            </a:r>
            <a:r>
              <a:rPr lang="en-US" altLang="zh-CN" sz="2000" b="1"/>
              <a:t>=</a:t>
            </a:r>
            <a:r>
              <a:rPr lang="en-US" altLang="zh-CN" sz="2000" b="1">
                <a:cs typeface="Arial" panose="020B0604020202020204" pitchFamily="34" charset="0"/>
              </a:rPr>
              <a:t>F</a:t>
            </a:r>
            <a:r>
              <a:rPr lang="en-US" altLang="zh-CN" sz="2000" b="1" baseline="-25000">
                <a:cs typeface="Arial" panose="020B0604020202020204" pitchFamily="34" charset="0"/>
              </a:rPr>
              <a:t>B</a:t>
            </a:r>
            <a:r>
              <a:rPr lang="en-US" altLang="zh-CN" sz="2000" b="1">
                <a:cs typeface="Arial" panose="020B0604020202020204" pitchFamily="34" charset="0"/>
              </a:rPr>
              <a:t>’xy+x’y’+F</a:t>
            </a:r>
            <a:r>
              <a:rPr lang="en-US" altLang="zh-CN" sz="2000" b="1" baseline="-25000">
                <a:cs typeface="Arial" panose="020B0604020202020204" pitchFamily="34" charset="0"/>
              </a:rPr>
              <a:t>B</a:t>
            </a:r>
            <a:r>
              <a:rPr lang="en-US" altLang="zh-CN" sz="2000" b="1">
                <a:cs typeface="Arial" panose="020B0604020202020204" pitchFamily="34" charset="0"/>
              </a:rPr>
              <a:t>y’</a:t>
            </a:r>
          </a:p>
          <a:p>
            <a:pPr>
              <a:spcBef>
                <a:spcPct val="50000"/>
              </a:spcBef>
            </a:pPr>
            <a:r>
              <a:rPr lang="en-US" altLang="zh-CN" sz="2000" b="1"/>
              <a:t>S</a:t>
            </a:r>
            <a:r>
              <a:rPr lang="en-US" altLang="zh-CN" sz="2000" b="1" baseline="-25000"/>
              <a:t>B</a:t>
            </a:r>
            <a:r>
              <a:rPr lang="en-US" altLang="zh-CN" sz="2000" b="1"/>
              <a:t>=</a:t>
            </a:r>
            <a:r>
              <a:rPr lang="en-US" altLang="zh-CN" sz="2000" b="1">
                <a:cs typeface="Arial" panose="020B0604020202020204" pitchFamily="34" charset="0"/>
              </a:rPr>
              <a:t>F</a:t>
            </a:r>
            <a:r>
              <a:rPr lang="en-US" altLang="zh-CN" sz="2000" b="1" baseline="-25000">
                <a:cs typeface="Arial" panose="020B0604020202020204" pitchFamily="34" charset="0"/>
              </a:rPr>
              <a:t>A</a:t>
            </a:r>
            <a:r>
              <a:rPr lang="en-US" altLang="zh-CN" sz="2000" b="1">
                <a:cs typeface="Arial" panose="020B0604020202020204" pitchFamily="34" charset="0"/>
              </a:rPr>
              <a:t>’x</a:t>
            </a:r>
          </a:p>
          <a:p>
            <a:pPr>
              <a:spcBef>
                <a:spcPct val="50000"/>
              </a:spcBef>
            </a:pPr>
            <a:r>
              <a:rPr lang="en-US" altLang="zh-CN" sz="2000" b="1"/>
              <a:t>R</a:t>
            </a:r>
            <a:r>
              <a:rPr lang="en-US" altLang="zh-CN" sz="2000" b="1" baseline="-25000"/>
              <a:t>B</a:t>
            </a:r>
            <a:r>
              <a:rPr lang="en-US" altLang="zh-CN" sz="2000" b="1"/>
              <a:t>=</a:t>
            </a:r>
            <a:r>
              <a:rPr lang="en-US" altLang="zh-CN" sz="2000" b="1">
                <a:cs typeface="Arial" panose="020B0604020202020204" pitchFamily="34" charset="0"/>
              </a:rPr>
              <a:t>F</a:t>
            </a:r>
            <a:r>
              <a:rPr lang="en-US" altLang="zh-CN" sz="2000" b="1" baseline="-25000">
                <a:cs typeface="Arial" panose="020B0604020202020204" pitchFamily="34" charset="0"/>
              </a:rPr>
              <a:t>A</a:t>
            </a:r>
            <a:r>
              <a:rPr lang="en-US" altLang="zh-CN" sz="2000" b="1">
                <a:cs typeface="Arial" panose="020B0604020202020204" pitchFamily="34" charset="0"/>
              </a:rPr>
              <a:t>x’</a:t>
            </a:r>
          </a:p>
        </p:txBody>
      </p:sp>
      <p:pic>
        <p:nvPicPr>
          <p:cNvPr id="4" name="Picture 7"/>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a:xfrm>
            <a:off x="611188" y="2276475"/>
            <a:ext cx="4438650" cy="2914650"/>
          </a:xfrm>
          <a:prstGeom prst="rect">
            <a:avLst/>
          </a:prstGeom>
          <a:noFill/>
          <a:ln/>
        </p:spPr>
      </p:pic>
    </p:spTree>
    <p:extLst>
      <p:ext uri="{BB962C8B-B14F-4D97-AF65-F5344CB8AC3E}">
        <p14:creationId xmlns:p14="http://schemas.microsoft.com/office/powerpoint/2010/main" val="3945608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Excitation Realization Cost</a:t>
            </a:r>
            <a:endParaRPr lang="zh-CN" altLang="en-US" dirty="0"/>
          </a:p>
        </p:txBody>
      </p:sp>
      <p:sp>
        <p:nvSpPr>
          <p:cNvPr id="3" name="Text Box 4"/>
          <p:cNvSpPr txBox="1">
            <a:spLocks noChangeArrowheads="1"/>
          </p:cNvSpPr>
          <p:nvPr/>
        </p:nvSpPr>
        <p:spPr bwMode="auto">
          <a:xfrm>
            <a:off x="1752600" y="5272088"/>
            <a:ext cx="7129462"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t>D</a:t>
            </a:r>
            <a:r>
              <a:rPr lang="en-US" altLang="zh-CN" sz="2000" b="1" baseline="-25000" dirty="0"/>
              <a:t>A</a:t>
            </a:r>
            <a:r>
              <a:rPr lang="en-US" altLang="zh-CN" sz="2000" b="1" dirty="0"/>
              <a:t>=</a:t>
            </a:r>
            <a:r>
              <a:rPr lang="en-US" altLang="zh-CN" sz="2000" b="1" dirty="0">
                <a:cs typeface="Arial" panose="020B0604020202020204" pitchFamily="34" charset="0"/>
              </a:rPr>
              <a:t>F</a:t>
            </a:r>
            <a:r>
              <a:rPr lang="en-US" altLang="zh-CN" sz="2000" b="1" baseline="-25000" dirty="0">
                <a:cs typeface="Arial" panose="020B0604020202020204" pitchFamily="34" charset="0"/>
              </a:rPr>
              <a:t>A</a:t>
            </a:r>
            <a:r>
              <a:rPr lang="en-US" altLang="zh-CN" sz="2000" b="1" dirty="0">
                <a:cs typeface="Arial" panose="020B0604020202020204" pitchFamily="34" charset="0"/>
              </a:rPr>
              <a:t>F</a:t>
            </a:r>
            <a:r>
              <a:rPr lang="en-US" altLang="zh-CN" sz="2000" b="1" baseline="-25000" dirty="0">
                <a:cs typeface="Arial" panose="020B0604020202020204" pitchFamily="34" charset="0"/>
              </a:rPr>
              <a:t>B</a:t>
            </a:r>
            <a:r>
              <a:rPr lang="en-US" altLang="zh-CN" sz="2000" b="1" dirty="0">
                <a:cs typeface="Arial" panose="020B0604020202020204" pitchFamily="34" charset="0"/>
              </a:rPr>
              <a:t>’</a:t>
            </a:r>
            <a:r>
              <a:rPr lang="en-US" altLang="zh-CN" sz="2000" b="1" dirty="0" err="1">
                <a:cs typeface="Arial" panose="020B0604020202020204" pitchFamily="34" charset="0"/>
              </a:rPr>
              <a:t>xy</a:t>
            </a:r>
            <a:r>
              <a:rPr lang="en-US" altLang="zh-CN" sz="2000" b="1" dirty="0">
                <a:cs typeface="Arial" panose="020B0604020202020204" pitchFamily="34" charset="0"/>
              </a:rPr>
              <a:t>’+</a:t>
            </a:r>
            <a:r>
              <a:rPr lang="en-US" altLang="zh-CN" sz="2000" b="1" dirty="0" err="1">
                <a:cs typeface="Arial" panose="020B0604020202020204" pitchFamily="34" charset="0"/>
              </a:rPr>
              <a:t>F</a:t>
            </a:r>
            <a:r>
              <a:rPr lang="en-US" altLang="zh-CN" sz="2000" b="1" baseline="-25000" dirty="0" err="1">
                <a:cs typeface="Arial" panose="020B0604020202020204" pitchFamily="34" charset="0"/>
              </a:rPr>
              <a:t>A</a:t>
            </a:r>
            <a:r>
              <a:rPr lang="en-US" altLang="zh-CN" sz="2000" b="1" dirty="0" err="1">
                <a:cs typeface="Arial" panose="020B0604020202020204" pitchFamily="34" charset="0"/>
              </a:rPr>
              <a:t>x’y+F</a:t>
            </a:r>
            <a:r>
              <a:rPr lang="en-US" altLang="zh-CN" sz="2000" b="1" baseline="-25000" dirty="0" err="1">
                <a:cs typeface="Arial" panose="020B0604020202020204" pitchFamily="34" charset="0"/>
              </a:rPr>
              <a:t>B</a:t>
            </a:r>
            <a:r>
              <a:rPr lang="en-US" altLang="zh-CN" sz="2000" b="1" dirty="0" err="1">
                <a:cs typeface="Arial" panose="020B0604020202020204" pitchFamily="34" charset="0"/>
              </a:rPr>
              <a:t>y</a:t>
            </a:r>
            <a:endParaRPr lang="en-US" altLang="zh-CN" sz="2000" b="1" dirty="0">
              <a:cs typeface="Arial" panose="020B0604020202020204" pitchFamily="34" charset="0"/>
            </a:endParaRPr>
          </a:p>
          <a:p>
            <a:pPr>
              <a:spcBef>
                <a:spcPct val="50000"/>
              </a:spcBef>
            </a:pPr>
            <a:r>
              <a:rPr lang="en-US" altLang="zh-CN" sz="2000" b="1" dirty="0"/>
              <a:t>D</a:t>
            </a:r>
            <a:r>
              <a:rPr lang="en-US" altLang="zh-CN" sz="2000" b="1" baseline="-25000" dirty="0"/>
              <a:t>B</a:t>
            </a:r>
            <a:r>
              <a:rPr lang="en-US" altLang="zh-CN" sz="2000" b="1" dirty="0"/>
              <a:t>=</a:t>
            </a:r>
            <a:r>
              <a:rPr lang="en-US" altLang="zh-CN" sz="2000" b="1" dirty="0" err="1">
                <a:cs typeface="Arial" panose="020B0604020202020204" pitchFamily="34" charset="0"/>
              </a:rPr>
              <a:t>F</a:t>
            </a:r>
            <a:r>
              <a:rPr lang="en-US" altLang="zh-CN" sz="2000" b="1" baseline="-25000" dirty="0" err="1">
                <a:cs typeface="Arial" panose="020B0604020202020204" pitchFamily="34" charset="0"/>
              </a:rPr>
              <a:t>A</a:t>
            </a:r>
            <a:r>
              <a:rPr lang="en-US" altLang="zh-CN" sz="2000" b="1" dirty="0" err="1">
                <a:cs typeface="Arial" panose="020B0604020202020204" pitchFamily="34" charset="0"/>
              </a:rPr>
              <a:t>’F</a:t>
            </a:r>
            <a:r>
              <a:rPr lang="en-US" altLang="zh-CN" sz="2000" b="1" baseline="-25000" dirty="0" err="1">
                <a:cs typeface="Arial" panose="020B0604020202020204" pitchFamily="34" charset="0"/>
              </a:rPr>
              <a:t>B</a:t>
            </a:r>
            <a:r>
              <a:rPr lang="en-US" altLang="zh-CN" sz="2000" b="1" dirty="0" err="1">
                <a:cs typeface="Arial" panose="020B0604020202020204" pitchFamily="34" charset="0"/>
              </a:rPr>
              <a:t>+F</a:t>
            </a:r>
            <a:r>
              <a:rPr lang="en-US" altLang="zh-CN" sz="2000" b="1" baseline="-25000" dirty="0" err="1">
                <a:cs typeface="Arial" panose="020B0604020202020204" pitchFamily="34" charset="0"/>
              </a:rPr>
              <a:t>A</a:t>
            </a:r>
            <a:r>
              <a:rPr lang="en-US" altLang="zh-CN" sz="2000" b="1" dirty="0" err="1">
                <a:cs typeface="Arial" panose="020B0604020202020204" pitchFamily="34" charset="0"/>
              </a:rPr>
              <a:t>’x+F</a:t>
            </a:r>
            <a:r>
              <a:rPr lang="en-US" altLang="zh-CN" sz="2000" b="1" baseline="-25000" dirty="0" err="1">
                <a:cs typeface="Arial" panose="020B0604020202020204" pitchFamily="34" charset="0"/>
              </a:rPr>
              <a:t>B</a:t>
            </a:r>
            <a:r>
              <a:rPr lang="en-US" altLang="zh-CN" sz="2000" b="1" dirty="0" err="1">
                <a:cs typeface="Arial" panose="020B0604020202020204" pitchFamily="34" charset="0"/>
              </a:rPr>
              <a:t>x</a:t>
            </a:r>
            <a:endParaRPr lang="el-GR" altLang="zh-CN" sz="2000" b="1" dirty="0">
              <a:cs typeface="Arial" panose="020B0604020202020204" pitchFamily="34" charset="0"/>
            </a:endParaRPr>
          </a:p>
        </p:txBody>
      </p:sp>
      <p:pic>
        <p:nvPicPr>
          <p:cNvPr id="4" name="Picture 6"/>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a:xfrm>
            <a:off x="1042988" y="1557338"/>
            <a:ext cx="7620000" cy="3376612"/>
          </a:xfrm>
          <a:prstGeom prst="rect">
            <a:avLst/>
          </a:prstGeom>
          <a:noFill/>
          <a:ln/>
        </p:spPr>
      </p:pic>
    </p:spTree>
    <p:extLst>
      <p:ext uri="{BB962C8B-B14F-4D97-AF65-F5344CB8AC3E}">
        <p14:creationId xmlns:p14="http://schemas.microsoft.com/office/powerpoint/2010/main" val="1248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Excitation Realization Cost</a:t>
            </a:r>
            <a:endParaRPr lang="zh-CN" altLang="en-US" dirty="0"/>
          </a:p>
        </p:txBody>
      </p:sp>
      <p:pic>
        <p:nvPicPr>
          <p:cNvPr id="3" name="Picture 6"/>
          <p:cNvPicPr>
            <a:picLocks noChangeAspect="1" noChangeArrowheads="1"/>
          </p:cNvPicPr>
          <p:nvPr/>
        </p:nvPicPr>
        <p:blipFill>
          <a:blip r:embed="rId3">
            <a:lum contrast="12000"/>
            <a:extLst>
              <a:ext uri="{28A0092B-C50C-407E-A947-70E740481C1C}">
                <a14:useLocalDpi xmlns:a14="http://schemas.microsoft.com/office/drawing/2010/main" val="0"/>
              </a:ext>
            </a:extLst>
          </a:blip>
          <a:srcRect/>
          <a:stretch>
            <a:fillRect/>
          </a:stretch>
        </p:blipFill>
        <p:spPr>
          <a:xfrm>
            <a:off x="457200" y="1371600"/>
            <a:ext cx="6767513" cy="4746625"/>
          </a:xfrm>
          <a:prstGeom prst="rect">
            <a:avLst/>
          </a:prstGeom>
          <a:noFill/>
          <a:ln/>
        </p:spPr>
      </p:pic>
      <p:sp>
        <p:nvSpPr>
          <p:cNvPr id="4" name="Text Box 8"/>
          <p:cNvSpPr txBox="1">
            <a:spLocks noChangeArrowheads="1"/>
          </p:cNvSpPr>
          <p:nvPr/>
        </p:nvSpPr>
        <p:spPr bwMode="auto">
          <a:xfrm>
            <a:off x="457200" y="2651125"/>
            <a:ext cx="287338"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t>X</a:t>
            </a:r>
          </a:p>
        </p:txBody>
      </p:sp>
      <p:sp>
        <p:nvSpPr>
          <p:cNvPr id="5" name="Text Box 9"/>
          <p:cNvSpPr txBox="1">
            <a:spLocks noChangeArrowheads="1"/>
          </p:cNvSpPr>
          <p:nvPr/>
        </p:nvSpPr>
        <p:spPr bwMode="auto">
          <a:xfrm>
            <a:off x="457200" y="3603625"/>
            <a:ext cx="287338"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t>Y</a:t>
            </a:r>
          </a:p>
        </p:txBody>
      </p:sp>
      <p:sp>
        <p:nvSpPr>
          <p:cNvPr id="6" name="Text Box 10"/>
          <p:cNvSpPr txBox="1">
            <a:spLocks noChangeArrowheads="1"/>
          </p:cNvSpPr>
          <p:nvPr/>
        </p:nvSpPr>
        <p:spPr bwMode="auto">
          <a:xfrm>
            <a:off x="7008813" y="4017962"/>
            <a:ext cx="287337"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t>Z</a:t>
            </a:r>
          </a:p>
        </p:txBody>
      </p:sp>
      <p:sp>
        <p:nvSpPr>
          <p:cNvPr id="7" name="Rectangle 11"/>
          <p:cNvSpPr>
            <a:spLocks noChangeArrowheads="1"/>
          </p:cNvSpPr>
          <p:nvPr/>
        </p:nvSpPr>
        <p:spPr bwMode="auto">
          <a:xfrm>
            <a:off x="6628607" y="5071836"/>
            <a:ext cx="1336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l-GR" altLang="zh-CN" b="1" dirty="0"/>
              <a:t>Z</a:t>
            </a:r>
            <a:r>
              <a:rPr lang="en-US" altLang="zh-CN" b="1" dirty="0"/>
              <a:t>= </a:t>
            </a:r>
            <a:r>
              <a:rPr lang="en-US" altLang="zh-CN" b="1" dirty="0" err="1"/>
              <a:t>F</a:t>
            </a:r>
            <a:r>
              <a:rPr lang="en-US" altLang="zh-CN" b="1" baseline="-25000" dirty="0" err="1"/>
              <a:t>A</a:t>
            </a:r>
            <a:r>
              <a:rPr lang="en-US" altLang="zh-CN" b="1" dirty="0" err="1"/>
              <a:t>F</a:t>
            </a:r>
            <a:r>
              <a:rPr lang="en-US" altLang="zh-CN" b="1" baseline="-25000" dirty="0" err="1"/>
              <a:t>B</a:t>
            </a:r>
            <a:r>
              <a:rPr lang="en-US" altLang="zh-CN" b="1" dirty="0" err="1"/>
              <a:t>’xy</a:t>
            </a:r>
            <a:endParaRPr lang="el-GR" altLang="zh-CN" b="1" dirty="0"/>
          </a:p>
        </p:txBody>
      </p:sp>
    </p:spTree>
    <p:extLst>
      <p:ext uri="{BB962C8B-B14F-4D97-AF65-F5344CB8AC3E}">
        <p14:creationId xmlns:p14="http://schemas.microsoft.com/office/powerpoint/2010/main" val="13065042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95400" y="2895600"/>
            <a:ext cx="6248400" cy="1325563"/>
          </a:xfrm>
          <a:prstGeom prst="rect">
            <a:avLst/>
          </a:prstGeom>
        </p:spPr>
        <p:txBody>
          <a:bodyPr/>
          <a:lstStyle/>
          <a:p>
            <a:r>
              <a:rPr lang="en-US" altLang="zh-CN" dirty="0"/>
              <a:t>Sequential Circuits’ Analysis</a:t>
            </a:r>
            <a:endParaRPr lang="zh-CN" altLang="en-US" dirty="0"/>
          </a:p>
        </p:txBody>
      </p:sp>
    </p:spTree>
    <p:extLst>
      <p:ext uri="{BB962C8B-B14F-4D97-AF65-F5344CB8AC3E}">
        <p14:creationId xmlns:p14="http://schemas.microsoft.com/office/powerpoint/2010/main" val="37208342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600" y="365125"/>
            <a:ext cx="8286750" cy="1325563"/>
          </a:xfrm>
        </p:spPr>
        <p:txBody>
          <a:bodyPr/>
          <a:lstStyle/>
          <a:p>
            <a:r>
              <a:rPr lang="en-US" altLang="zh-CN" dirty="0"/>
              <a:t>Synchronous Sequential Circuit Analysis</a:t>
            </a:r>
            <a:endParaRPr lang="zh-CN" altLang="en-US" dirty="0"/>
          </a:p>
        </p:txBody>
      </p:sp>
      <p:sp>
        <p:nvSpPr>
          <p:cNvPr id="3" name="Rectangle 3"/>
          <p:cNvSpPr txBox="1">
            <a:spLocks noChangeArrowheads="1"/>
          </p:cNvSpPr>
          <p:nvPr/>
        </p:nvSpPr>
        <p:spPr>
          <a:xfrm>
            <a:off x="285750" y="1371600"/>
            <a:ext cx="8229600" cy="4525963"/>
          </a:xfrm>
          <a:prstGeom prst="rect">
            <a:avLst/>
          </a:prstGeom>
        </p:spPr>
        <p:txBody>
          <a:bodyPr/>
          <a:lstStyle>
            <a:lvl1pPr marL="342900" indent="-342900" algn="l" rtl="0" eaLnBrk="0" fontAlgn="base" hangingPunct="0">
              <a:spcBef>
                <a:spcPct val="20000"/>
              </a:spcBef>
              <a:spcAft>
                <a:spcPct val="0"/>
              </a:spcAft>
              <a:buClr>
                <a:schemeClr val="tx2"/>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zh-CN" sz="2800" dirty="0" smtClean="0"/>
              <a:t>Analysis </a:t>
            </a:r>
            <a:r>
              <a:rPr lang="en-US" altLang="zh-CN" sz="2800" dirty="0" err="1" smtClean="0"/>
              <a:t>Pinciples</a:t>
            </a:r>
            <a:endParaRPr lang="en-US" altLang="zh-CN" sz="2800" dirty="0" smtClean="0"/>
          </a:p>
          <a:p>
            <a:pPr lvl="1">
              <a:lnSpc>
                <a:spcPct val="80000"/>
              </a:lnSpc>
            </a:pPr>
            <a:r>
              <a:rPr lang="en-US" altLang="zh-CN" sz="2400" dirty="0" smtClean="0"/>
              <a:t>1. Determine the system variables: input, state, and output.</a:t>
            </a:r>
          </a:p>
          <a:p>
            <a:pPr lvl="1">
              <a:lnSpc>
                <a:spcPct val="80000"/>
              </a:lnSpc>
            </a:pPr>
            <a:r>
              <a:rPr lang="en-US" altLang="zh-CN" sz="2400" dirty="0" smtClean="0"/>
              <a:t>2. Determine  the flip-flop type. Write the characteristic 	  equations.</a:t>
            </a:r>
          </a:p>
          <a:p>
            <a:pPr lvl="1">
              <a:lnSpc>
                <a:spcPct val="80000"/>
              </a:lnSpc>
            </a:pPr>
            <a:r>
              <a:rPr lang="en-US" altLang="zh-CN" sz="2400" dirty="0" smtClean="0"/>
              <a:t>3. write the excitation equations.</a:t>
            </a:r>
          </a:p>
          <a:p>
            <a:pPr lvl="1">
              <a:lnSpc>
                <a:spcPct val="80000"/>
              </a:lnSpc>
            </a:pPr>
            <a:r>
              <a:rPr lang="en-US" altLang="zh-CN" sz="2400" dirty="0" smtClean="0"/>
              <a:t>4. write the next state equations.</a:t>
            </a:r>
          </a:p>
          <a:p>
            <a:pPr lvl="1">
              <a:lnSpc>
                <a:spcPct val="80000"/>
              </a:lnSpc>
            </a:pPr>
            <a:r>
              <a:rPr lang="en-US" altLang="zh-CN" sz="2400" dirty="0" smtClean="0"/>
              <a:t>5. Write the output variable equations.</a:t>
            </a:r>
          </a:p>
          <a:p>
            <a:pPr lvl="1">
              <a:lnSpc>
                <a:spcPct val="80000"/>
              </a:lnSpc>
            </a:pPr>
            <a:r>
              <a:rPr lang="en-US" altLang="zh-CN" sz="2400" dirty="0" smtClean="0"/>
              <a:t>6. Construct a transition table.</a:t>
            </a:r>
          </a:p>
          <a:p>
            <a:pPr lvl="1">
              <a:lnSpc>
                <a:spcPct val="80000"/>
              </a:lnSpc>
            </a:pPr>
            <a:r>
              <a:rPr lang="en-US" altLang="zh-CN" sz="2400" dirty="0" smtClean="0"/>
              <a:t>7. Assign symbols to the states and construct a table or state diagram.</a:t>
            </a:r>
          </a:p>
          <a:p>
            <a:pPr lvl="1">
              <a:lnSpc>
                <a:spcPct val="80000"/>
              </a:lnSpc>
            </a:pPr>
            <a:r>
              <a:rPr lang="en-US" altLang="zh-CN" sz="2400" dirty="0" smtClean="0"/>
              <a:t>8. When possible, construct a timing diagram.</a:t>
            </a:r>
          </a:p>
          <a:p>
            <a:pPr lvl="1">
              <a:lnSpc>
                <a:spcPct val="80000"/>
              </a:lnSpc>
            </a:pPr>
            <a:r>
              <a:rPr lang="en-US" altLang="zh-CN" sz="2400" dirty="0" smtClean="0"/>
              <a:t>9. Functionality analysis</a:t>
            </a:r>
            <a:endParaRPr lang="en-US" altLang="zh-CN" sz="2400" dirty="0"/>
          </a:p>
        </p:txBody>
      </p:sp>
    </p:spTree>
    <p:extLst>
      <p:ext uri="{BB962C8B-B14F-4D97-AF65-F5344CB8AC3E}">
        <p14:creationId xmlns:p14="http://schemas.microsoft.com/office/powerpoint/2010/main" val="14764969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Analysis Examples</a:t>
            </a:r>
            <a:endParaRPr lang="zh-CN" altLang="en-US" dirty="0"/>
          </a:p>
        </p:txBody>
      </p:sp>
      <p:graphicFrame>
        <p:nvGraphicFramePr>
          <p:cNvPr id="3" name="Object 4"/>
          <p:cNvGraphicFramePr>
            <a:graphicFrameLocks noChangeAspect="1"/>
          </p:cNvGraphicFramePr>
          <p:nvPr/>
        </p:nvGraphicFramePr>
        <p:xfrm>
          <a:off x="4500563" y="1412875"/>
          <a:ext cx="4284662" cy="5040313"/>
        </p:xfrm>
        <a:graphic>
          <a:graphicData uri="http://schemas.openxmlformats.org/presentationml/2006/ole">
            <mc:AlternateContent xmlns:mc="http://schemas.openxmlformats.org/markup-compatibility/2006">
              <mc:Choice xmlns:v="urn:schemas-microsoft-com:vml" Requires="v">
                <p:oleObj spid="_x0000_s116809" name="Visio" r:id="rId4" imgW="2360295" imgH="3045619" progId="Visio.Drawing.11">
                  <p:embed/>
                </p:oleObj>
              </mc:Choice>
              <mc:Fallback>
                <p:oleObj name="Visio" r:id="rId4" imgW="2360295" imgH="304561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1412875"/>
                        <a:ext cx="4284662" cy="50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矩形 3"/>
          <p:cNvSpPr/>
          <p:nvPr/>
        </p:nvSpPr>
        <p:spPr>
          <a:xfrm>
            <a:off x="331560" y="1685245"/>
            <a:ext cx="4011839" cy="4031873"/>
          </a:xfrm>
          <a:prstGeom prst="rect">
            <a:avLst/>
          </a:prstGeom>
        </p:spPr>
        <p:txBody>
          <a:bodyPr wrap="square">
            <a:spAutoFit/>
          </a:bodyPr>
          <a:lstStyle/>
          <a:p>
            <a:r>
              <a:rPr lang="en-US" altLang="zh-CN" sz="3200" dirty="0"/>
              <a:t>E.g.1:   Analysis the following synchronous sequential circuit, suppose the present state is 00, the input sequence is 0000011111, give the timing diagram.</a:t>
            </a:r>
          </a:p>
        </p:txBody>
      </p:sp>
    </p:spTree>
    <p:extLst>
      <p:ext uri="{BB962C8B-B14F-4D97-AF65-F5344CB8AC3E}">
        <p14:creationId xmlns:p14="http://schemas.microsoft.com/office/powerpoint/2010/main" val="24888485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Analysis Examples</a:t>
            </a:r>
            <a:endParaRPr lang="zh-CN" altLang="en-US" dirty="0"/>
          </a:p>
        </p:txBody>
      </p:sp>
      <p:sp>
        <p:nvSpPr>
          <p:cNvPr id="3" name="Rectangle 3"/>
          <p:cNvSpPr txBox="1">
            <a:spLocks noChangeArrowheads="1"/>
          </p:cNvSpPr>
          <p:nvPr/>
        </p:nvSpPr>
        <p:spPr>
          <a:xfrm>
            <a:off x="-27214" y="1371600"/>
            <a:ext cx="8218488" cy="4525963"/>
          </a:xfrm>
          <a:prstGeom prst="rect">
            <a:avLst/>
          </a:prstGeom>
        </p:spPr>
        <p:txBody>
          <a:bodyPr/>
          <a:lstStyle>
            <a:lvl1pPr marL="342900" indent="-342900" algn="l" rtl="0" eaLnBrk="0" fontAlgn="base" hangingPunct="0">
              <a:spcBef>
                <a:spcPct val="20000"/>
              </a:spcBef>
              <a:spcAft>
                <a:spcPct val="0"/>
              </a:spcAft>
              <a:buClr>
                <a:schemeClr val="tx2"/>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sz="2400" smtClean="0"/>
              <a:t>1. Determine the system variables: input, state, and output.</a:t>
            </a:r>
          </a:p>
          <a:p>
            <a:pPr lvl="1">
              <a:buFont typeface="Wingdings" panose="05000000000000000000" pitchFamily="2" charset="2"/>
              <a:buNone/>
            </a:pPr>
            <a:r>
              <a:rPr lang="en-US" altLang="zh-CN" sz="2400" smtClean="0"/>
              <a:t>			input=x</a:t>
            </a:r>
          </a:p>
          <a:p>
            <a:pPr lvl="1">
              <a:buFont typeface="Wingdings" panose="05000000000000000000" pitchFamily="2" charset="2"/>
              <a:buNone/>
            </a:pPr>
            <a:r>
              <a:rPr lang="en-US" altLang="zh-CN" sz="2400" smtClean="0"/>
              <a:t>			output=Z</a:t>
            </a:r>
          </a:p>
          <a:p>
            <a:pPr lvl="1">
              <a:buFont typeface="Wingdings" panose="05000000000000000000" pitchFamily="2" charset="2"/>
              <a:buNone/>
            </a:pPr>
            <a:r>
              <a:rPr lang="en-US" altLang="zh-CN" sz="2400" smtClean="0"/>
              <a:t>			state variables=y</a:t>
            </a:r>
            <a:r>
              <a:rPr lang="en-US" altLang="zh-CN" sz="2400" baseline="-25000" smtClean="0"/>
              <a:t>1</a:t>
            </a:r>
            <a:r>
              <a:rPr lang="en-US" altLang="zh-CN" sz="2400" smtClean="0"/>
              <a:t> and y</a:t>
            </a:r>
            <a:r>
              <a:rPr lang="en-US" altLang="zh-CN" sz="2400" baseline="-25000" smtClean="0"/>
              <a:t>0</a:t>
            </a:r>
          </a:p>
          <a:p>
            <a:pPr lvl="1"/>
            <a:r>
              <a:rPr lang="en-US" altLang="zh-CN" sz="2400" smtClean="0"/>
              <a:t>2. Determine  the flip-flop type. Write the characteristic equations.</a:t>
            </a:r>
          </a:p>
          <a:p>
            <a:pPr lvl="1">
              <a:buFont typeface="Wingdings" panose="05000000000000000000" pitchFamily="2" charset="2"/>
              <a:buNone/>
            </a:pPr>
            <a:r>
              <a:rPr lang="en-US" altLang="zh-CN" sz="2400" smtClean="0"/>
              <a:t>			y</a:t>
            </a:r>
            <a:r>
              <a:rPr lang="en-US" altLang="zh-CN" sz="2400" baseline="30000" smtClean="0"/>
              <a:t>n+1</a:t>
            </a:r>
            <a:r>
              <a:rPr lang="en-US" altLang="zh-CN" sz="2400" smtClean="0"/>
              <a:t>=Jy</a:t>
            </a:r>
            <a:r>
              <a:rPr lang="en-US" altLang="zh-CN" sz="2400" baseline="30000" smtClean="0"/>
              <a:t>n</a:t>
            </a:r>
            <a:r>
              <a:rPr lang="en-US" altLang="zh-CN" sz="2400" smtClean="0"/>
              <a:t>’+k’y</a:t>
            </a:r>
            <a:r>
              <a:rPr lang="en-US" altLang="zh-CN" sz="2400" baseline="30000" smtClean="0"/>
              <a:t>n</a:t>
            </a:r>
            <a:endParaRPr lang="en-US" altLang="zh-CN" sz="2400" smtClean="0"/>
          </a:p>
          <a:p>
            <a:pPr lvl="1"/>
            <a:r>
              <a:rPr lang="en-US" altLang="zh-CN" sz="2400" smtClean="0"/>
              <a:t>3. write the excitation equations.</a:t>
            </a:r>
          </a:p>
          <a:p>
            <a:pPr lvl="1">
              <a:buFont typeface="Wingdings" panose="05000000000000000000" pitchFamily="2" charset="2"/>
              <a:buNone/>
            </a:pPr>
            <a:r>
              <a:rPr lang="en-US" altLang="zh-CN" sz="2400" smtClean="0"/>
              <a:t>			K</a:t>
            </a:r>
            <a:r>
              <a:rPr lang="en-US" altLang="zh-CN" sz="2400" baseline="-25000" smtClean="0"/>
              <a:t>0</a:t>
            </a:r>
            <a:r>
              <a:rPr lang="en-US" altLang="zh-CN" sz="2400" smtClean="0"/>
              <a:t>=J</a:t>
            </a:r>
            <a:r>
              <a:rPr lang="en-US" altLang="zh-CN" sz="2400" baseline="-25000" smtClean="0"/>
              <a:t>0</a:t>
            </a:r>
            <a:r>
              <a:rPr lang="en-US" altLang="zh-CN" sz="2400" smtClean="0"/>
              <a:t>=1</a:t>
            </a:r>
          </a:p>
          <a:p>
            <a:pPr lvl="1">
              <a:buFont typeface="Wingdings" panose="05000000000000000000" pitchFamily="2" charset="2"/>
              <a:buNone/>
            </a:pPr>
            <a:r>
              <a:rPr lang="en-US" altLang="zh-CN" sz="2400" smtClean="0"/>
              <a:t>			K</a:t>
            </a:r>
            <a:r>
              <a:rPr lang="en-US" altLang="zh-CN" sz="2400" baseline="-25000" smtClean="0"/>
              <a:t>1</a:t>
            </a:r>
            <a:r>
              <a:rPr lang="en-US" altLang="zh-CN" sz="2400" smtClean="0"/>
              <a:t>=J</a:t>
            </a:r>
            <a:r>
              <a:rPr lang="en-US" altLang="zh-CN" sz="2400" baseline="-25000" smtClean="0"/>
              <a:t>1</a:t>
            </a:r>
            <a:r>
              <a:rPr lang="en-US" altLang="zh-CN" sz="2400" smtClean="0"/>
              <a:t>=x⊕y</a:t>
            </a:r>
            <a:r>
              <a:rPr lang="en-US" altLang="zh-CN" sz="2400" baseline="-25000" smtClean="0"/>
              <a:t>0</a:t>
            </a:r>
            <a:endParaRPr lang="en-US" altLang="zh-CN" sz="2400" baseline="-25000" dirty="0"/>
          </a:p>
        </p:txBody>
      </p:sp>
    </p:spTree>
    <p:extLst>
      <p:ext uri="{BB962C8B-B14F-4D97-AF65-F5344CB8AC3E}">
        <p14:creationId xmlns:p14="http://schemas.microsoft.com/office/powerpoint/2010/main" val="5563930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Analysis Examples</a:t>
            </a:r>
            <a:endParaRPr lang="zh-CN" altLang="en-US" dirty="0"/>
          </a:p>
        </p:txBody>
      </p:sp>
      <p:sp>
        <p:nvSpPr>
          <p:cNvPr id="3" name="Rectangle 3"/>
          <p:cNvSpPr txBox="1">
            <a:spLocks noChangeArrowheads="1"/>
          </p:cNvSpPr>
          <p:nvPr/>
        </p:nvSpPr>
        <p:spPr>
          <a:xfrm>
            <a:off x="40821" y="1781176"/>
            <a:ext cx="8474529" cy="4525963"/>
          </a:xfrm>
          <a:prstGeom prst="rect">
            <a:avLst/>
          </a:prstGeom>
        </p:spPr>
        <p:txBody>
          <a:bodyPr/>
          <a:lstStyle>
            <a:lvl1pPr marL="342900" indent="-342900" algn="l" rtl="0" eaLnBrk="0" fontAlgn="base" hangingPunct="0">
              <a:spcBef>
                <a:spcPct val="20000"/>
              </a:spcBef>
              <a:spcAft>
                <a:spcPct val="0"/>
              </a:spcAft>
              <a:buClr>
                <a:schemeClr val="tx2"/>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dirty="0" smtClean="0"/>
              <a:t>4. write the next state equations.</a:t>
            </a:r>
          </a:p>
          <a:p>
            <a:pPr lvl="1">
              <a:buFont typeface="Wingdings" panose="05000000000000000000" pitchFamily="2" charset="2"/>
              <a:buNone/>
            </a:pPr>
            <a:r>
              <a:rPr lang="en-US" altLang="zh-CN" dirty="0" smtClean="0"/>
              <a:t>		</a:t>
            </a:r>
            <a:r>
              <a:rPr lang="en-US" altLang="zh-CN" sz="2000" dirty="0" smtClean="0"/>
              <a:t>y</a:t>
            </a:r>
            <a:r>
              <a:rPr lang="en-US" altLang="zh-CN" sz="2000" baseline="-25000" dirty="0" smtClean="0"/>
              <a:t>1</a:t>
            </a:r>
            <a:r>
              <a:rPr lang="en-US" altLang="zh-CN" sz="2000" baseline="30000" dirty="0" smtClean="0"/>
              <a:t>n+1</a:t>
            </a:r>
            <a:r>
              <a:rPr lang="en-US" altLang="zh-CN" sz="2000" dirty="0" smtClean="0"/>
              <a:t>=J</a:t>
            </a:r>
            <a:r>
              <a:rPr lang="en-US" altLang="zh-CN" sz="2000" baseline="-25000" dirty="0" smtClean="0"/>
              <a:t>1</a:t>
            </a:r>
            <a:r>
              <a:rPr lang="en-US" altLang="zh-CN" sz="2000" dirty="0" smtClean="0"/>
              <a:t>y</a:t>
            </a:r>
            <a:r>
              <a:rPr lang="en-US" altLang="zh-CN" sz="2000" baseline="-25000" dirty="0" smtClean="0"/>
              <a:t>1</a:t>
            </a:r>
            <a:r>
              <a:rPr lang="en-US" altLang="zh-CN" sz="2000" dirty="0" smtClean="0"/>
              <a:t>’+k’y</a:t>
            </a:r>
            <a:r>
              <a:rPr lang="en-US" altLang="zh-CN" sz="2000" baseline="-25000" dirty="0" smtClean="0"/>
              <a:t>1                                     </a:t>
            </a:r>
            <a:r>
              <a:rPr lang="en-US" altLang="zh-CN" sz="2000" dirty="0" smtClean="0"/>
              <a:t>y</a:t>
            </a:r>
            <a:r>
              <a:rPr lang="en-US" altLang="zh-CN" sz="2000" baseline="-25000" dirty="0" smtClean="0"/>
              <a:t>1</a:t>
            </a:r>
            <a:r>
              <a:rPr lang="en-US" altLang="zh-CN" sz="2000" baseline="30000" dirty="0" smtClean="0"/>
              <a:t>n+1</a:t>
            </a:r>
            <a:r>
              <a:rPr lang="en-US" altLang="zh-CN" sz="2000" dirty="0" smtClean="0"/>
              <a:t>=x’y</a:t>
            </a:r>
            <a:r>
              <a:rPr lang="en-US" altLang="zh-CN" sz="2000" baseline="-25000" dirty="0" smtClean="0"/>
              <a:t>1</a:t>
            </a:r>
            <a:r>
              <a:rPr lang="en-US" altLang="zh-CN" sz="2000" dirty="0" smtClean="0"/>
              <a:t>’y</a:t>
            </a:r>
            <a:r>
              <a:rPr lang="en-US" altLang="zh-CN" sz="2000" baseline="-25000" dirty="0" smtClean="0"/>
              <a:t>0 </a:t>
            </a:r>
            <a:r>
              <a:rPr lang="en-US" altLang="zh-CN" sz="2000" dirty="0" smtClean="0"/>
              <a:t>+x’y</a:t>
            </a:r>
            <a:r>
              <a:rPr lang="en-US" altLang="zh-CN" sz="2000" baseline="-25000" dirty="0" smtClean="0"/>
              <a:t>1</a:t>
            </a:r>
            <a:r>
              <a:rPr lang="en-US" altLang="zh-CN" sz="2000" dirty="0" smtClean="0"/>
              <a:t>y</a:t>
            </a:r>
            <a:r>
              <a:rPr lang="en-US" altLang="zh-CN" sz="2000" baseline="-25000" dirty="0" smtClean="0"/>
              <a:t>0</a:t>
            </a:r>
            <a:r>
              <a:rPr lang="en-US" altLang="zh-CN" sz="2000" dirty="0" smtClean="0"/>
              <a:t>’+xy</a:t>
            </a:r>
            <a:r>
              <a:rPr lang="en-US" altLang="zh-CN" sz="2000" baseline="-25000" dirty="0" smtClean="0"/>
              <a:t>1</a:t>
            </a:r>
            <a:r>
              <a:rPr lang="en-US" altLang="zh-CN" sz="2000" dirty="0" smtClean="0"/>
              <a:t>’y</a:t>
            </a:r>
            <a:r>
              <a:rPr lang="en-US" altLang="zh-CN" sz="2000" baseline="-25000" dirty="0" smtClean="0"/>
              <a:t>0</a:t>
            </a:r>
            <a:r>
              <a:rPr lang="en-US" altLang="zh-CN" sz="2000" dirty="0" smtClean="0"/>
              <a:t>’+xy</a:t>
            </a:r>
            <a:r>
              <a:rPr lang="en-US" altLang="zh-CN" sz="2000" baseline="-25000" dirty="0" smtClean="0"/>
              <a:t>1</a:t>
            </a:r>
            <a:r>
              <a:rPr lang="en-US" altLang="zh-CN" sz="2000" dirty="0" smtClean="0"/>
              <a:t>y</a:t>
            </a:r>
            <a:r>
              <a:rPr lang="en-US" altLang="zh-CN" sz="2000" baseline="-25000" dirty="0" smtClean="0"/>
              <a:t>0</a:t>
            </a:r>
          </a:p>
          <a:p>
            <a:pPr lvl="1">
              <a:buFont typeface="Wingdings" panose="05000000000000000000" pitchFamily="2" charset="2"/>
              <a:buNone/>
            </a:pPr>
            <a:r>
              <a:rPr lang="en-US" altLang="zh-CN" sz="2000" baseline="-25000" dirty="0" smtClean="0"/>
              <a:t>		</a:t>
            </a:r>
            <a:r>
              <a:rPr lang="en-US" altLang="zh-CN" sz="2000" dirty="0" smtClean="0"/>
              <a:t>y</a:t>
            </a:r>
            <a:r>
              <a:rPr lang="en-US" altLang="zh-CN" sz="2000" baseline="-25000" dirty="0" smtClean="0"/>
              <a:t>0</a:t>
            </a:r>
            <a:r>
              <a:rPr lang="en-US" altLang="zh-CN" sz="2000" baseline="30000" dirty="0" smtClean="0"/>
              <a:t>n+1</a:t>
            </a:r>
            <a:r>
              <a:rPr lang="en-US" altLang="zh-CN" sz="2000" dirty="0" smtClean="0"/>
              <a:t>=J</a:t>
            </a:r>
            <a:r>
              <a:rPr lang="en-US" altLang="zh-CN" sz="2000" baseline="-25000" dirty="0" smtClean="0"/>
              <a:t>0</a:t>
            </a:r>
            <a:r>
              <a:rPr lang="en-US" altLang="zh-CN" sz="2000" dirty="0" smtClean="0"/>
              <a:t>y</a:t>
            </a:r>
            <a:r>
              <a:rPr lang="en-US" altLang="zh-CN" sz="2000" baseline="-25000" dirty="0" smtClean="0"/>
              <a:t>0</a:t>
            </a:r>
            <a:r>
              <a:rPr lang="en-US" altLang="zh-CN" sz="2000" dirty="0" smtClean="0"/>
              <a:t>’+k</a:t>
            </a:r>
            <a:r>
              <a:rPr lang="en-US" altLang="zh-CN" sz="2000" baseline="-25000" dirty="0" smtClean="0"/>
              <a:t>0</a:t>
            </a:r>
            <a:r>
              <a:rPr lang="en-US" altLang="zh-CN" sz="2000" dirty="0" smtClean="0"/>
              <a:t>’y</a:t>
            </a:r>
            <a:r>
              <a:rPr lang="en-US" altLang="zh-CN" sz="2000" baseline="-25000" dirty="0" smtClean="0"/>
              <a:t>0                                   </a:t>
            </a:r>
            <a:r>
              <a:rPr lang="en-US" altLang="zh-CN" sz="2000" dirty="0" smtClean="0"/>
              <a:t>y</a:t>
            </a:r>
            <a:r>
              <a:rPr lang="en-US" altLang="zh-CN" sz="2000" baseline="-25000" dirty="0" smtClean="0"/>
              <a:t>0</a:t>
            </a:r>
            <a:r>
              <a:rPr lang="en-US" altLang="zh-CN" sz="2000" baseline="30000" dirty="0" smtClean="0"/>
              <a:t>n+1</a:t>
            </a:r>
            <a:r>
              <a:rPr lang="en-US" altLang="zh-CN" sz="2000" dirty="0" smtClean="0"/>
              <a:t>=y</a:t>
            </a:r>
            <a:r>
              <a:rPr lang="en-US" altLang="zh-CN" sz="2000" baseline="-25000" dirty="0" smtClean="0"/>
              <a:t>0</a:t>
            </a:r>
            <a:r>
              <a:rPr lang="en-US" altLang="zh-CN" sz="2000" dirty="0" smtClean="0"/>
              <a:t>’</a:t>
            </a:r>
          </a:p>
          <a:p>
            <a:pPr lvl="1"/>
            <a:r>
              <a:rPr lang="en-US" altLang="zh-CN" dirty="0" smtClean="0"/>
              <a:t>5. Write the output variable equations.</a:t>
            </a:r>
          </a:p>
          <a:p>
            <a:pPr lvl="1">
              <a:buFont typeface="Wingdings" panose="05000000000000000000" pitchFamily="2" charset="2"/>
              <a:buNone/>
            </a:pPr>
            <a:r>
              <a:rPr lang="en-US" altLang="zh-CN" dirty="0" smtClean="0"/>
              <a:t>		</a:t>
            </a:r>
            <a:r>
              <a:rPr lang="en-US" altLang="zh-CN" sz="2000" dirty="0" smtClean="0"/>
              <a:t>Z=(xy</a:t>
            </a:r>
            <a:r>
              <a:rPr lang="en-US" altLang="zh-CN" sz="2000" baseline="-25000" dirty="0" smtClean="0"/>
              <a:t>1</a:t>
            </a:r>
            <a:r>
              <a:rPr lang="en-US" altLang="zh-CN" sz="2000" dirty="0" smtClean="0"/>
              <a:t>’)’=x’+y</a:t>
            </a:r>
            <a:r>
              <a:rPr lang="en-US" altLang="zh-CN" sz="2000" baseline="-25000" dirty="0" smtClean="0"/>
              <a:t>1</a:t>
            </a:r>
          </a:p>
          <a:p>
            <a:pPr lvl="1"/>
            <a:r>
              <a:rPr lang="en-US" altLang="zh-CN" dirty="0" smtClean="0"/>
              <a:t>6. Construct a transition table.</a:t>
            </a:r>
            <a:endParaRPr lang="en-US" altLang="zh-CN" dirty="0"/>
          </a:p>
        </p:txBody>
      </p:sp>
    </p:spTree>
    <p:extLst>
      <p:ext uri="{BB962C8B-B14F-4D97-AF65-F5344CB8AC3E}">
        <p14:creationId xmlns:p14="http://schemas.microsoft.com/office/powerpoint/2010/main" val="37754892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Analysis Examples</a:t>
            </a:r>
            <a:endParaRPr lang="zh-CN" altLang="en-US" dirty="0"/>
          </a:p>
        </p:txBody>
      </p:sp>
      <p:sp>
        <p:nvSpPr>
          <p:cNvPr id="3" name="Rectangle 3"/>
          <p:cNvSpPr>
            <a:spLocks noChangeArrowheads="1"/>
          </p:cNvSpPr>
          <p:nvPr/>
        </p:nvSpPr>
        <p:spPr bwMode="auto">
          <a:xfrm>
            <a:off x="493713" y="3100387"/>
            <a:ext cx="3348037" cy="179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eaLnBrk="1" hangingPunct="1">
              <a:spcBef>
                <a:spcPct val="20000"/>
              </a:spcBef>
              <a:buClr>
                <a:srgbClr val="669900"/>
              </a:buClr>
              <a:buSzPct val="70000"/>
              <a:buFont typeface="Wingdings" panose="05000000000000000000" pitchFamily="2" charset="2"/>
              <a:buNone/>
            </a:pPr>
            <a:r>
              <a:rPr lang="en-US" altLang="zh-CN" sz="2000">
                <a:effectLst>
                  <a:outerShdw blurRad="38100" dist="38100" dir="2700000" algn="tl">
                    <a:srgbClr val="C0C0C0"/>
                  </a:outerShdw>
                </a:effectLst>
                <a:ea typeface="宋体" panose="02010600030101010101" pitchFamily="2" charset="-122"/>
              </a:rPr>
              <a:t>y</a:t>
            </a:r>
            <a:r>
              <a:rPr lang="en-US" altLang="zh-CN" sz="2000" baseline="-25000">
                <a:effectLst>
                  <a:outerShdw blurRad="38100" dist="38100" dir="2700000" algn="tl">
                    <a:srgbClr val="C0C0C0"/>
                  </a:outerShdw>
                </a:effectLst>
                <a:ea typeface="宋体" panose="02010600030101010101" pitchFamily="2" charset="-122"/>
              </a:rPr>
              <a:t>1</a:t>
            </a:r>
            <a:r>
              <a:rPr lang="en-US" altLang="zh-CN" sz="2000" baseline="30000">
                <a:effectLst>
                  <a:outerShdw blurRad="38100" dist="38100" dir="2700000" algn="tl">
                    <a:srgbClr val="C0C0C0"/>
                  </a:outerShdw>
                </a:effectLst>
                <a:ea typeface="宋体" panose="02010600030101010101" pitchFamily="2" charset="-122"/>
              </a:rPr>
              <a:t>n+1</a:t>
            </a:r>
            <a:r>
              <a:rPr lang="en-US" altLang="zh-CN" sz="2000">
                <a:effectLst>
                  <a:outerShdw blurRad="38100" dist="38100" dir="2700000" algn="tl">
                    <a:srgbClr val="C0C0C0"/>
                  </a:outerShdw>
                </a:effectLst>
                <a:ea typeface="宋体" panose="02010600030101010101" pitchFamily="2" charset="-122"/>
              </a:rPr>
              <a:t>= x’y</a:t>
            </a:r>
            <a:r>
              <a:rPr lang="en-US" altLang="zh-CN" sz="2000" baseline="-25000">
                <a:effectLst>
                  <a:outerShdw blurRad="38100" dist="38100" dir="2700000" algn="tl">
                    <a:srgbClr val="C0C0C0"/>
                  </a:outerShdw>
                </a:effectLst>
                <a:ea typeface="宋体" panose="02010600030101010101" pitchFamily="2" charset="-122"/>
              </a:rPr>
              <a:t>1</a:t>
            </a:r>
            <a:r>
              <a:rPr lang="en-US" altLang="zh-CN" sz="2000">
                <a:effectLst>
                  <a:outerShdw blurRad="38100" dist="38100" dir="2700000" algn="tl">
                    <a:srgbClr val="C0C0C0"/>
                  </a:outerShdw>
                </a:effectLst>
                <a:ea typeface="宋体" panose="02010600030101010101" pitchFamily="2" charset="-122"/>
              </a:rPr>
              <a:t>’y</a:t>
            </a:r>
            <a:r>
              <a:rPr lang="en-US" altLang="zh-CN" sz="2000" baseline="-25000">
                <a:effectLst>
                  <a:outerShdw blurRad="38100" dist="38100" dir="2700000" algn="tl">
                    <a:srgbClr val="C0C0C0"/>
                  </a:outerShdw>
                </a:effectLst>
                <a:ea typeface="宋体" panose="02010600030101010101" pitchFamily="2" charset="-122"/>
              </a:rPr>
              <a:t>0 </a:t>
            </a:r>
            <a:r>
              <a:rPr lang="en-US" altLang="zh-CN" sz="2000">
                <a:effectLst>
                  <a:outerShdw blurRad="38100" dist="38100" dir="2700000" algn="tl">
                    <a:srgbClr val="C0C0C0"/>
                  </a:outerShdw>
                </a:effectLst>
                <a:ea typeface="宋体" panose="02010600030101010101" pitchFamily="2" charset="-122"/>
              </a:rPr>
              <a:t>+x’y</a:t>
            </a:r>
            <a:r>
              <a:rPr lang="en-US" altLang="zh-CN" sz="2000" baseline="-25000">
                <a:effectLst>
                  <a:outerShdw blurRad="38100" dist="38100" dir="2700000" algn="tl">
                    <a:srgbClr val="C0C0C0"/>
                  </a:outerShdw>
                </a:effectLst>
                <a:ea typeface="宋体" panose="02010600030101010101" pitchFamily="2" charset="-122"/>
              </a:rPr>
              <a:t>1</a:t>
            </a:r>
            <a:r>
              <a:rPr lang="en-US" altLang="zh-CN" sz="2000">
                <a:effectLst>
                  <a:outerShdw blurRad="38100" dist="38100" dir="2700000" algn="tl">
                    <a:srgbClr val="C0C0C0"/>
                  </a:outerShdw>
                </a:effectLst>
                <a:ea typeface="宋体" panose="02010600030101010101" pitchFamily="2" charset="-122"/>
              </a:rPr>
              <a:t>y</a:t>
            </a:r>
            <a:r>
              <a:rPr lang="en-US" altLang="zh-CN" sz="2000" baseline="-25000">
                <a:effectLst>
                  <a:outerShdw blurRad="38100" dist="38100" dir="2700000" algn="tl">
                    <a:srgbClr val="C0C0C0"/>
                  </a:outerShdw>
                </a:effectLst>
                <a:ea typeface="宋体" panose="02010600030101010101" pitchFamily="2" charset="-122"/>
              </a:rPr>
              <a:t>0</a:t>
            </a:r>
            <a:r>
              <a:rPr lang="en-US" altLang="zh-CN" sz="2000">
                <a:effectLst>
                  <a:outerShdw blurRad="38100" dist="38100" dir="2700000" algn="tl">
                    <a:srgbClr val="C0C0C0"/>
                  </a:outerShdw>
                </a:effectLst>
                <a:ea typeface="宋体" panose="02010600030101010101" pitchFamily="2" charset="-122"/>
              </a:rPr>
              <a:t>’ 	+xy</a:t>
            </a:r>
            <a:r>
              <a:rPr lang="en-US" altLang="zh-CN" sz="2000" baseline="-25000">
                <a:effectLst>
                  <a:outerShdw blurRad="38100" dist="38100" dir="2700000" algn="tl">
                    <a:srgbClr val="C0C0C0"/>
                  </a:outerShdw>
                </a:effectLst>
                <a:ea typeface="宋体" panose="02010600030101010101" pitchFamily="2" charset="-122"/>
              </a:rPr>
              <a:t>1</a:t>
            </a:r>
            <a:r>
              <a:rPr lang="en-US" altLang="zh-CN" sz="2000">
                <a:effectLst>
                  <a:outerShdw blurRad="38100" dist="38100" dir="2700000" algn="tl">
                    <a:srgbClr val="C0C0C0"/>
                  </a:outerShdw>
                </a:effectLst>
                <a:ea typeface="宋体" panose="02010600030101010101" pitchFamily="2" charset="-122"/>
              </a:rPr>
              <a:t>’y</a:t>
            </a:r>
            <a:r>
              <a:rPr lang="en-US" altLang="zh-CN" sz="2000" baseline="-25000">
                <a:effectLst>
                  <a:outerShdw blurRad="38100" dist="38100" dir="2700000" algn="tl">
                    <a:srgbClr val="C0C0C0"/>
                  </a:outerShdw>
                </a:effectLst>
                <a:ea typeface="宋体" panose="02010600030101010101" pitchFamily="2" charset="-122"/>
              </a:rPr>
              <a:t>0</a:t>
            </a:r>
            <a:r>
              <a:rPr lang="en-US" altLang="zh-CN" sz="2000">
                <a:effectLst>
                  <a:outerShdw blurRad="38100" dist="38100" dir="2700000" algn="tl">
                    <a:srgbClr val="C0C0C0"/>
                  </a:outerShdw>
                </a:effectLst>
                <a:ea typeface="宋体" panose="02010600030101010101" pitchFamily="2" charset="-122"/>
              </a:rPr>
              <a:t>’+xy</a:t>
            </a:r>
            <a:r>
              <a:rPr lang="en-US" altLang="zh-CN" sz="2000" baseline="-25000">
                <a:effectLst>
                  <a:outerShdw blurRad="38100" dist="38100" dir="2700000" algn="tl">
                    <a:srgbClr val="C0C0C0"/>
                  </a:outerShdw>
                </a:effectLst>
                <a:ea typeface="宋体" panose="02010600030101010101" pitchFamily="2" charset="-122"/>
              </a:rPr>
              <a:t>1</a:t>
            </a:r>
            <a:r>
              <a:rPr lang="en-US" altLang="zh-CN" sz="2000">
                <a:effectLst>
                  <a:outerShdw blurRad="38100" dist="38100" dir="2700000" algn="tl">
                    <a:srgbClr val="C0C0C0"/>
                  </a:outerShdw>
                </a:effectLst>
                <a:ea typeface="宋体" panose="02010600030101010101" pitchFamily="2" charset="-122"/>
              </a:rPr>
              <a:t>y</a:t>
            </a:r>
            <a:r>
              <a:rPr lang="en-US" altLang="zh-CN" sz="2000" baseline="-25000">
                <a:effectLst>
                  <a:outerShdw blurRad="38100" dist="38100" dir="2700000" algn="tl">
                    <a:srgbClr val="C0C0C0"/>
                  </a:outerShdw>
                </a:effectLst>
                <a:ea typeface="宋体" panose="02010600030101010101" pitchFamily="2" charset="-122"/>
              </a:rPr>
              <a:t>0</a:t>
            </a:r>
          </a:p>
          <a:p>
            <a:pPr lvl="1" eaLnBrk="1" hangingPunct="1">
              <a:spcBef>
                <a:spcPct val="20000"/>
              </a:spcBef>
              <a:buClr>
                <a:srgbClr val="669900"/>
              </a:buClr>
              <a:buSzPct val="70000"/>
              <a:buFont typeface="Wingdings" panose="05000000000000000000" pitchFamily="2" charset="2"/>
              <a:buNone/>
            </a:pPr>
            <a:r>
              <a:rPr lang="en-US" altLang="zh-CN" sz="2000">
                <a:effectLst>
                  <a:outerShdw blurRad="38100" dist="38100" dir="2700000" algn="tl">
                    <a:srgbClr val="C0C0C0"/>
                  </a:outerShdw>
                </a:effectLst>
                <a:ea typeface="宋体" panose="02010600030101010101" pitchFamily="2" charset="-122"/>
              </a:rPr>
              <a:t>y</a:t>
            </a:r>
            <a:r>
              <a:rPr lang="en-US" altLang="zh-CN" sz="2000" baseline="-25000">
                <a:effectLst>
                  <a:outerShdw blurRad="38100" dist="38100" dir="2700000" algn="tl">
                    <a:srgbClr val="C0C0C0"/>
                  </a:outerShdw>
                </a:effectLst>
                <a:ea typeface="宋体" panose="02010600030101010101" pitchFamily="2" charset="-122"/>
              </a:rPr>
              <a:t>0</a:t>
            </a:r>
            <a:r>
              <a:rPr lang="en-US" altLang="zh-CN" sz="2000" baseline="30000">
                <a:effectLst>
                  <a:outerShdw blurRad="38100" dist="38100" dir="2700000" algn="tl">
                    <a:srgbClr val="C0C0C0"/>
                  </a:outerShdw>
                </a:effectLst>
                <a:ea typeface="宋体" panose="02010600030101010101" pitchFamily="2" charset="-122"/>
              </a:rPr>
              <a:t>n+1</a:t>
            </a:r>
            <a:r>
              <a:rPr lang="en-US" altLang="zh-CN" sz="2000">
                <a:effectLst>
                  <a:outerShdw blurRad="38100" dist="38100" dir="2700000" algn="tl">
                    <a:srgbClr val="C0C0C0"/>
                  </a:outerShdw>
                </a:effectLst>
                <a:ea typeface="宋体" panose="02010600030101010101" pitchFamily="2" charset="-122"/>
              </a:rPr>
              <a:t>=y</a:t>
            </a:r>
            <a:r>
              <a:rPr lang="en-US" altLang="zh-CN" sz="2000" baseline="-25000">
                <a:effectLst>
                  <a:outerShdw blurRad="38100" dist="38100" dir="2700000" algn="tl">
                    <a:srgbClr val="C0C0C0"/>
                  </a:outerShdw>
                </a:effectLst>
                <a:ea typeface="宋体" panose="02010600030101010101" pitchFamily="2" charset="-122"/>
              </a:rPr>
              <a:t>0</a:t>
            </a:r>
            <a:r>
              <a:rPr lang="en-US" altLang="zh-CN" sz="2000">
                <a:effectLst>
                  <a:outerShdw blurRad="38100" dist="38100" dir="2700000" algn="tl">
                    <a:srgbClr val="C0C0C0"/>
                  </a:outerShdw>
                </a:effectLst>
                <a:ea typeface="宋体" panose="02010600030101010101" pitchFamily="2" charset="-122"/>
              </a:rPr>
              <a:t>’</a:t>
            </a:r>
          </a:p>
          <a:p>
            <a:pPr lvl="1" eaLnBrk="1" hangingPunct="1">
              <a:spcBef>
                <a:spcPct val="20000"/>
              </a:spcBef>
              <a:buClr>
                <a:srgbClr val="669900"/>
              </a:buClr>
              <a:buSzPct val="70000"/>
              <a:buFont typeface="Wingdings" panose="05000000000000000000" pitchFamily="2" charset="2"/>
              <a:buNone/>
            </a:pPr>
            <a:r>
              <a:rPr lang="en-US" altLang="zh-CN" sz="2000">
                <a:effectLst>
                  <a:outerShdw blurRad="38100" dist="38100" dir="2700000" algn="tl">
                    <a:srgbClr val="C0C0C0"/>
                  </a:outerShdw>
                </a:effectLst>
                <a:ea typeface="宋体" panose="02010600030101010101" pitchFamily="2" charset="-122"/>
              </a:rPr>
              <a:t>Z=(xy</a:t>
            </a:r>
            <a:r>
              <a:rPr lang="en-US" altLang="zh-CN" sz="2000" baseline="-25000">
                <a:effectLst>
                  <a:outerShdw blurRad="38100" dist="38100" dir="2700000" algn="tl">
                    <a:srgbClr val="C0C0C0"/>
                  </a:outerShdw>
                </a:effectLst>
                <a:ea typeface="宋体" panose="02010600030101010101" pitchFamily="2" charset="-122"/>
              </a:rPr>
              <a:t>1</a:t>
            </a:r>
            <a:r>
              <a:rPr lang="en-US" altLang="zh-CN" sz="2000">
                <a:effectLst>
                  <a:outerShdw blurRad="38100" dist="38100" dir="2700000" algn="tl">
                    <a:srgbClr val="C0C0C0"/>
                  </a:outerShdw>
                </a:effectLst>
                <a:ea typeface="宋体" panose="02010600030101010101" pitchFamily="2" charset="-122"/>
              </a:rPr>
              <a:t>’)’=x’+y</a:t>
            </a:r>
            <a:r>
              <a:rPr lang="en-US" altLang="zh-CN" sz="2000" baseline="-25000">
                <a:effectLst>
                  <a:outerShdw blurRad="38100" dist="38100" dir="2700000" algn="tl">
                    <a:srgbClr val="C0C0C0"/>
                  </a:outerShdw>
                </a:effectLst>
                <a:ea typeface="宋体" panose="02010600030101010101" pitchFamily="2" charset="-122"/>
              </a:rPr>
              <a:t>1</a:t>
            </a:r>
          </a:p>
          <a:p>
            <a:pPr lvl="1" eaLnBrk="1" hangingPunct="1">
              <a:spcBef>
                <a:spcPct val="20000"/>
              </a:spcBef>
              <a:buClr>
                <a:srgbClr val="669900"/>
              </a:buClr>
              <a:buSzPct val="70000"/>
              <a:buFont typeface="Wingdings" panose="05000000000000000000" pitchFamily="2" charset="2"/>
              <a:buNone/>
            </a:pPr>
            <a:endParaRPr lang="zh-CN" altLang="en-US" sz="2000">
              <a:effectLst>
                <a:outerShdw blurRad="38100" dist="38100" dir="2700000" algn="tl">
                  <a:srgbClr val="C0C0C0"/>
                </a:outerShdw>
              </a:effectLst>
              <a:ea typeface="宋体" panose="02010600030101010101" pitchFamily="2" charset="-122"/>
            </a:endParaRPr>
          </a:p>
        </p:txBody>
      </p:sp>
      <p:graphicFrame>
        <p:nvGraphicFramePr>
          <p:cNvPr id="4" name="Object 4"/>
          <p:cNvGraphicFramePr>
            <a:graphicFrameLocks noChangeAspect="1"/>
          </p:cNvGraphicFramePr>
          <p:nvPr>
            <p:extLst>
              <p:ext uri="{D42A27DB-BD31-4B8C-83A1-F6EECF244321}">
                <p14:modId xmlns:p14="http://schemas.microsoft.com/office/powerpoint/2010/main" val="1951878925"/>
              </p:ext>
            </p:extLst>
          </p:nvPr>
        </p:nvGraphicFramePr>
        <p:xfrm>
          <a:off x="3055938" y="1371600"/>
          <a:ext cx="5646737" cy="1944687"/>
        </p:xfrm>
        <a:graphic>
          <a:graphicData uri="http://schemas.openxmlformats.org/presentationml/2006/ole">
            <mc:AlternateContent xmlns:mc="http://schemas.openxmlformats.org/markup-compatibility/2006">
              <mc:Choice xmlns:v="urn:schemas-microsoft-com:vml" Requires="v">
                <p:oleObj spid="_x0000_s117904" name="Visio" r:id="rId3" imgW="4654743" imgH="1857085" progId="Visio.Drawing.11">
                  <p:embed/>
                </p:oleObj>
              </mc:Choice>
              <mc:Fallback>
                <p:oleObj name="Visio" r:id="rId3" imgW="4654743" imgH="185708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5938" y="1371600"/>
                        <a:ext cx="5646737" cy="194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5"/>
          <p:cNvSpPr txBox="1">
            <a:spLocks noChangeArrowheads="1"/>
          </p:cNvSpPr>
          <p:nvPr/>
        </p:nvSpPr>
        <p:spPr bwMode="auto">
          <a:xfrm>
            <a:off x="3590925" y="3460750"/>
            <a:ext cx="1511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600">
                <a:latin typeface="Arial" panose="020B0604020202020204" pitchFamily="34" charset="0"/>
                <a:ea typeface="宋体" panose="02010600030101010101" pitchFamily="2" charset="-122"/>
              </a:rPr>
              <a:t>Y</a:t>
            </a:r>
            <a:r>
              <a:rPr lang="en-US" altLang="zh-CN" sz="1600" baseline="-25000">
                <a:latin typeface="Arial" panose="020B0604020202020204" pitchFamily="34" charset="0"/>
                <a:ea typeface="宋体" panose="02010600030101010101" pitchFamily="2" charset="-122"/>
              </a:rPr>
              <a:t>1</a:t>
            </a:r>
            <a:r>
              <a:rPr lang="en-US" altLang="zh-CN" sz="1600" baseline="30000">
                <a:latin typeface="Arial" panose="020B0604020202020204" pitchFamily="34" charset="0"/>
                <a:ea typeface="宋体" panose="02010600030101010101" pitchFamily="2" charset="-122"/>
              </a:rPr>
              <a:t>n+1</a:t>
            </a:r>
            <a:r>
              <a:rPr lang="en-US" altLang="zh-CN" sz="1600">
                <a:latin typeface="Arial" panose="020B0604020202020204" pitchFamily="34" charset="0"/>
                <a:ea typeface="宋体" panose="02010600030101010101" pitchFamily="2" charset="-122"/>
              </a:rPr>
              <a:t>  K-Map</a:t>
            </a:r>
          </a:p>
        </p:txBody>
      </p:sp>
      <p:sp>
        <p:nvSpPr>
          <p:cNvPr id="6" name="Text Box 6"/>
          <p:cNvSpPr txBox="1">
            <a:spLocks noChangeArrowheads="1"/>
          </p:cNvSpPr>
          <p:nvPr/>
        </p:nvSpPr>
        <p:spPr bwMode="auto">
          <a:xfrm>
            <a:off x="7480300" y="3460750"/>
            <a:ext cx="1511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600">
                <a:latin typeface="Arial" panose="020B0604020202020204" pitchFamily="34" charset="0"/>
                <a:ea typeface="宋体" panose="02010600030101010101" pitchFamily="2" charset="-122"/>
              </a:rPr>
              <a:t>Z  K-Map</a:t>
            </a:r>
          </a:p>
        </p:txBody>
      </p:sp>
      <p:sp>
        <p:nvSpPr>
          <p:cNvPr id="7" name="Text Box 7"/>
          <p:cNvSpPr txBox="1">
            <a:spLocks noChangeArrowheads="1"/>
          </p:cNvSpPr>
          <p:nvPr/>
        </p:nvSpPr>
        <p:spPr bwMode="auto">
          <a:xfrm>
            <a:off x="5319713" y="3460750"/>
            <a:ext cx="1511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600">
                <a:latin typeface="Arial" panose="020B0604020202020204" pitchFamily="34" charset="0"/>
                <a:ea typeface="宋体" panose="02010600030101010101" pitchFamily="2" charset="-122"/>
              </a:rPr>
              <a:t>Y</a:t>
            </a:r>
            <a:r>
              <a:rPr lang="en-US" altLang="zh-CN" sz="1600" baseline="-25000">
                <a:latin typeface="Arial" panose="020B0604020202020204" pitchFamily="34" charset="0"/>
                <a:ea typeface="宋体" panose="02010600030101010101" pitchFamily="2" charset="-122"/>
              </a:rPr>
              <a:t>0</a:t>
            </a:r>
            <a:r>
              <a:rPr lang="en-US" altLang="zh-CN" sz="1600" baseline="30000">
                <a:latin typeface="Arial" panose="020B0604020202020204" pitchFamily="34" charset="0"/>
                <a:ea typeface="宋体" panose="02010600030101010101" pitchFamily="2" charset="-122"/>
              </a:rPr>
              <a:t>n+1</a:t>
            </a:r>
            <a:r>
              <a:rPr lang="en-US" altLang="zh-CN" sz="1600">
                <a:latin typeface="Arial" panose="020B0604020202020204" pitchFamily="34" charset="0"/>
                <a:ea typeface="宋体" panose="02010600030101010101" pitchFamily="2" charset="-122"/>
              </a:rPr>
              <a:t>  K-Map</a:t>
            </a:r>
          </a:p>
        </p:txBody>
      </p:sp>
      <p:graphicFrame>
        <p:nvGraphicFramePr>
          <p:cNvPr id="8" name="Object 8"/>
          <p:cNvGraphicFramePr>
            <a:graphicFrameLocks noChangeAspect="1"/>
          </p:cNvGraphicFramePr>
          <p:nvPr>
            <p:extLst>
              <p:ext uri="{D42A27DB-BD31-4B8C-83A1-F6EECF244321}">
                <p14:modId xmlns:p14="http://schemas.microsoft.com/office/powerpoint/2010/main" val="1032800408"/>
              </p:ext>
            </p:extLst>
          </p:nvPr>
        </p:nvGraphicFramePr>
        <p:xfrm>
          <a:off x="4383088" y="4670425"/>
          <a:ext cx="3276600" cy="1817687"/>
        </p:xfrm>
        <a:graphic>
          <a:graphicData uri="http://schemas.openxmlformats.org/presentationml/2006/ole">
            <mc:AlternateContent xmlns:mc="http://schemas.openxmlformats.org/markup-compatibility/2006">
              <mc:Choice xmlns:v="urn:schemas-microsoft-com:vml" Requires="v">
                <p:oleObj spid="_x0000_s117905" name="Visio" r:id="rId5" imgW="2998907" imgH="1666890" progId="Visio.Drawing.11">
                  <p:embed/>
                </p:oleObj>
              </mc:Choice>
              <mc:Fallback>
                <p:oleObj name="Visio" r:id="rId5" imgW="2998907" imgH="166689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3088" y="4670425"/>
                        <a:ext cx="3276600" cy="181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AutoShape 9"/>
          <p:cNvSpPr>
            <a:spLocks/>
          </p:cNvSpPr>
          <p:nvPr/>
        </p:nvSpPr>
        <p:spPr bwMode="auto">
          <a:xfrm rot="16200000">
            <a:off x="5930900" y="1552575"/>
            <a:ext cx="287338" cy="4824412"/>
          </a:xfrm>
          <a:prstGeom prst="leftBrace">
            <a:avLst>
              <a:gd name="adj1" fmla="val 139917"/>
              <a:gd name="adj2" fmla="val 4887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utoShape 10"/>
          <p:cNvSpPr>
            <a:spLocks noChangeArrowheads="1"/>
          </p:cNvSpPr>
          <p:nvPr/>
        </p:nvSpPr>
        <p:spPr bwMode="auto">
          <a:xfrm>
            <a:off x="5822950" y="4179887"/>
            <a:ext cx="360363" cy="431800"/>
          </a:xfrm>
          <a:prstGeom prst="downArrow">
            <a:avLst>
              <a:gd name="adj1" fmla="val 50000"/>
              <a:gd name="adj2" fmla="val 2995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 name="Rectangle 11"/>
          <p:cNvSpPr>
            <a:spLocks noChangeArrowheads="1"/>
          </p:cNvSpPr>
          <p:nvPr/>
        </p:nvSpPr>
        <p:spPr bwMode="auto">
          <a:xfrm>
            <a:off x="4598988" y="5332412"/>
            <a:ext cx="576262" cy="288925"/>
          </a:xfrm>
          <a:prstGeom prst="rect">
            <a:avLst/>
          </a:prstGeom>
          <a:solidFill>
            <a:srgbClr val="99CCFF">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12"/>
          <p:cNvSpPr>
            <a:spLocks noChangeArrowheads="1"/>
          </p:cNvSpPr>
          <p:nvPr/>
        </p:nvSpPr>
        <p:spPr bwMode="auto">
          <a:xfrm>
            <a:off x="3878263" y="1803400"/>
            <a:ext cx="431800" cy="360362"/>
          </a:xfrm>
          <a:prstGeom prst="rect">
            <a:avLst/>
          </a:prstGeom>
          <a:solidFill>
            <a:schemeClr val="accent1">
              <a:alpha val="3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13"/>
          <p:cNvSpPr>
            <a:spLocks noChangeArrowheads="1"/>
          </p:cNvSpPr>
          <p:nvPr/>
        </p:nvSpPr>
        <p:spPr bwMode="auto">
          <a:xfrm>
            <a:off x="5646738" y="1803400"/>
            <a:ext cx="431800" cy="360362"/>
          </a:xfrm>
          <a:prstGeom prst="rect">
            <a:avLst/>
          </a:prstGeom>
          <a:solidFill>
            <a:schemeClr val="accent1">
              <a:alpha val="3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14"/>
          <p:cNvSpPr>
            <a:spLocks noChangeArrowheads="1"/>
          </p:cNvSpPr>
          <p:nvPr/>
        </p:nvSpPr>
        <p:spPr bwMode="auto">
          <a:xfrm>
            <a:off x="5791200" y="5332412"/>
            <a:ext cx="142875" cy="288925"/>
          </a:xfrm>
          <a:prstGeom prst="rect">
            <a:avLst/>
          </a:prstGeom>
          <a:solidFill>
            <a:schemeClr val="accent1">
              <a:alpha val="3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5"/>
          <p:cNvSpPr>
            <a:spLocks noChangeArrowheads="1"/>
          </p:cNvSpPr>
          <p:nvPr/>
        </p:nvSpPr>
        <p:spPr bwMode="auto">
          <a:xfrm>
            <a:off x="5894388" y="5332412"/>
            <a:ext cx="142875" cy="288925"/>
          </a:xfrm>
          <a:prstGeom prst="rect">
            <a:avLst/>
          </a:prstGeom>
          <a:solidFill>
            <a:schemeClr val="accent1">
              <a:alpha val="3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16"/>
          <p:cNvSpPr>
            <a:spLocks noChangeArrowheads="1"/>
          </p:cNvSpPr>
          <p:nvPr/>
        </p:nvSpPr>
        <p:spPr bwMode="auto">
          <a:xfrm>
            <a:off x="7478713" y="1803400"/>
            <a:ext cx="431800" cy="360362"/>
          </a:xfrm>
          <a:prstGeom prst="rect">
            <a:avLst/>
          </a:prstGeom>
          <a:solidFill>
            <a:schemeClr val="accent1">
              <a:alpha val="3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17"/>
          <p:cNvSpPr>
            <a:spLocks noChangeArrowheads="1"/>
          </p:cNvSpPr>
          <p:nvPr/>
        </p:nvSpPr>
        <p:spPr bwMode="auto">
          <a:xfrm>
            <a:off x="6040438" y="5332412"/>
            <a:ext cx="142875" cy="288925"/>
          </a:xfrm>
          <a:prstGeom prst="rect">
            <a:avLst/>
          </a:prstGeom>
          <a:solidFill>
            <a:schemeClr val="accent1">
              <a:alpha val="3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ea typeface="宋体" panose="02010600030101010101" pitchFamily="2" charset="-122"/>
            </a:endParaRPr>
          </a:p>
        </p:txBody>
      </p:sp>
      <p:sp>
        <p:nvSpPr>
          <p:cNvPr id="18" name="Rectangle 18"/>
          <p:cNvSpPr>
            <a:spLocks noChangeArrowheads="1"/>
          </p:cNvSpPr>
          <p:nvPr/>
        </p:nvSpPr>
        <p:spPr bwMode="auto">
          <a:xfrm>
            <a:off x="4310063" y="1803400"/>
            <a:ext cx="431800" cy="360362"/>
          </a:xfrm>
          <a:prstGeom prst="rect">
            <a:avLst/>
          </a:prstGeom>
          <a:solidFill>
            <a:srgbClr val="FFFF00">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Rectangle 19"/>
          <p:cNvSpPr>
            <a:spLocks noChangeArrowheads="1"/>
          </p:cNvSpPr>
          <p:nvPr/>
        </p:nvSpPr>
        <p:spPr bwMode="auto">
          <a:xfrm>
            <a:off x="6867525" y="5332412"/>
            <a:ext cx="142875" cy="288925"/>
          </a:xfrm>
          <a:prstGeom prst="rect">
            <a:avLst/>
          </a:prstGeom>
          <a:solidFill>
            <a:srgbClr val="FFFF00">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20"/>
          <p:cNvSpPr>
            <a:spLocks noChangeArrowheads="1"/>
          </p:cNvSpPr>
          <p:nvPr/>
        </p:nvSpPr>
        <p:spPr bwMode="auto">
          <a:xfrm>
            <a:off x="6110288" y="1803400"/>
            <a:ext cx="431800" cy="360362"/>
          </a:xfrm>
          <a:prstGeom prst="rect">
            <a:avLst/>
          </a:prstGeom>
          <a:solidFill>
            <a:srgbClr val="FFFF00">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21"/>
          <p:cNvSpPr>
            <a:spLocks noChangeArrowheads="1"/>
          </p:cNvSpPr>
          <p:nvPr/>
        </p:nvSpPr>
        <p:spPr bwMode="auto">
          <a:xfrm>
            <a:off x="6975475" y="5332412"/>
            <a:ext cx="142875" cy="288925"/>
          </a:xfrm>
          <a:prstGeom prst="rect">
            <a:avLst/>
          </a:prstGeom>
          <a:solidFill>
            <a:srgbClr val="FFFF00">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Rectangle 22"/>
          <p:cNvSpPr>
            <a:spLocks noChangeArrowheads="1"/>
          </p:cNvSpPr>
          <p:nvPr/>
        </p:nvSpPr>
        <p:spPr bwMode="auto">
          <a:xfrm>
            <a:off x="7910513" y="1803400"/>
            <a:ext cx="431800" cy="360362"/>
          </a:xfrm>
          <a:prstGeom prst="rect">
            <a:avLst/>
          </a:prstGeom>
          <a:solidFill>
            <a:srgbClr val="FFFF00">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Rectangle 23"/>
          <p:cNvSpPr>
            <a:spLocks noChangeArrowheads="1"/>
          </p:cNvSpPr>
          <p:nvPr/>
        </p:nvSpPr>
        <p:spPr bwMode="auto">
          <a:xfrm>
            <a:off x="7118350" y="5332412"/>
            <a:ext cx="142875" cy="288925"/>
          </a:xfrm>
          <a:prstGeom prst="rect">
            <a:avLst/>
          </a:prstGeom>
          <a:solidFill>
            <a:srgbClr val="FFFF00">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24"/>
          <p:cNvSpPr>
            <a:spLocks noChangeArrowheads="1"/>
          </p:cNvSpPr>
          <p:nvPr/>
        </p:nvSpPr>
        <p:spPr bwMode="auto">
          <a:xfrm>
            <a:off x="4598988" y="5621337"/>
            <a:ext cx="576262" cy="288925"/>
          </a:xfrm>
          <a:prstGeom prst="rect">
            <a:avLst/>
          </a:prstGeom>
          <a:solidFill>
            <a:srgbClr val="FF99CC">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Rectangle 25"/>
          <p:cNvSpPr>
            <a:spLocks noChangeArrowheads="1"/>
          </p:cNvSpPr>
          <p:nvPr/>
        </p:nvSpPr>
        <p:spPr bwMode="auto">
          <a:xfrm>
            <a:off x="3878263" y="2163762"/>
            <a:ext cx="431800" cy="360363"/>
          </a:xfrm>
          <a:prstGeom prst="rect">
            <a:avLst/>
          </a:prstGeom>
          <a:solidFill>
            <a:srgbClr val="FF99CC">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Rectangle 26"/>
          <p:cNvSpPr>
            <a:spLocks noChangeArrowheads="1"/>
          </p:cNvSpPr>
          <p:nvPr/>
        </p:nvSpPr>
        <p:spPr bwMode="auto">
          <a:xfrm>
            <a:off x="5678488" y="2163762"/>
            <a:ext cx="431800" cy="360363"/>
          </a:xfrm>
          <a:prstGeom prst="rect">
            <a:avLst/>
          </a:prstGeom>
          <a:solidFill>
            <a:srgbClr val="FF99CC">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Rectangle 27"/>
          <p:cNvSpPr>
            <a:spLocks noChangeArrowheads="1"/>
          </p:cNvSpPr>
          <p:nvPr/>
        </p:nvSpPr>
        <p:spPr bwMode="auto">
          <a:xfrm>
            <a:off x="7478713" y="2163762"/>
            <a:ext cx="431800" cy="360363"/>
          </a:xfrm>
          <a:prstGeom prst="rect">
            <a:avLst/>
          </a:prstGeom>
          <a:solidFill>
            <a:srgbClr val="FF99CC">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Rectangle 28"/>
          <p:cNvSpPr>
            <a:spLocks noChangeArrowheads="1"/>
          </p:cNvSpPr>
          <p:nvPr/>
        </p:nvSpPr>
        <p:spPr bwMode="auto">
          <a:xfrm>
            <a:off x="5751513" y="5621337"/>
            <a:ext cx="431800" cy="215900"/>
          </a:xfrm>
          <a:prstGeom prst="rect">
            <a:avLst/>
          </a:prstGeom>
          <a:solidFill>
            <a:srgbClr val="FF99CC">
              <a:alpha val="3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82830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linds(horizontal)">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horizontal)">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linds(horizontal)">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linds(horizontal)">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blinds(horizontal)">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blinds(horizontal)">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blinds(horizontal)">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blinds(horizontal)">
                                      <p:cBhvr>
                                        <p:cTn id="68" dur="500"/>
                                        <p:tgtEl>
                                          <p:spTgt spid="21"/>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blinds(horizontal)">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blinds(horizontal)">
                                      <p:cBhvr>
                                        <p:cTn id="78" dur="500"/>
                                        <p:tgtEl>
                                          <p:spTgt spid="23"/>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blinds(horizontal)">
                                      <p:cBhvr>
                                        <p:cTn id="83" dur="500"/>
                                        <p:tgtEl>
                                          <p:spTgt spid="24"/>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blinds(horizontal)">
                                      <p:cBhvr>
                                        <p:cTn id="88" dur="500"/>
                                        <p:tgtEl>
                                          <p:spTgt spid="25"/>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blinds(horizontal)">
                                      <p:cBhvr>
                                        <p:cTn id="91" dur="500"/>
                                        <p:tgtEl>
                                          <p:spTgt spid="26"/>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blinds(horizontal)">
                                      <p:cBhvr>
                                        <p:cTn id="94" dur="500"/>
                                        <p:tgtEl>
                                          <p:spTgt spid="27"/>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blinds(horizontal)">
                                      <p:cBhvr>
                                        <p:cTn id="9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Analysis Examples</a:t>
            </a:r>
            <a:endParaRPr lang="zh-CN" altLang="en-US" dirty="0"/>
          </a:p>
        </p:txBody>
      </p:sp>
      <p:sp>
        <p:nvSpPr>
          <p:cNvPr id="3" name="Rectangle 3"/>
          <p:cNvSpPr txBox="1">
            <a:spLocks noChangeArrowheads="1"/>
          </p:cNvSpPr>
          <p:nvPr/>
        </p:nvSpPr>
        <p:spPr>
          <a:xfrm>
            <a:off x="10886" y="1066800"/>
            <a:ext cx="8229600" cy="1036638"/>
          </a:xfrm>
          <a:prstGeom prst="rect">
            <a:avLst/>
          </a:prstGeom>
        </p:spPr>
        <p:txBody>
          <a:bodyPr/>
          <a:lstStyle>
            <a:lvl1pPr marL="342900" indent="-342900" algn="l" rtl="0" eaLnBrk="0" fontAlgn="base" hangingPunct="0">
              <a:spcBef>
                <a:spcPct val="20000"/>
              </a:spcBef>
              <a:spcAft>
                <a:spcPct val="0"/>
              </a:spcAft>
              <a:buClr>
                <a:schemeClr val="tx2"/>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dirty="0" smtClean="0"/>
              <a:t>7. Assign symbols to the states and construct a table or  state diagram.</a:t>
            </a:r>
            <a:endParaRPr lang="en-US" altLang="zh-CN" dirty="0"/>
          </a:p>
        </p:txBody>
      </p:sp>
      <p:graphicFrame>
        <p:nvGraphicFramePr>
          <p:cNvPr id="6" name="Group 4"/>
          <p:cNvGraphicFramePr>
            <a:graphicFrameLocks noGrp="1"/>
          </p:cNvGraphicFramePr>
          <p:nvPr>
            <p:extLst>
              <p:ext uri="{D42A27DB-BD31-4B8C-83A1-F6EECF244321}">
                <p14:modId xmlns:p14="http://schemas.microsoft.com/office/powerpoint/2010/main" val="1852050266"/>
              </p:ext>
            </p:extLst>
          </p:nvPr>
        </p:nvGraphicFramePr>
        <p:xfrm>
          <a:off x="2011363" y="2057400"/>
          <a:ext cx="2016125" cy="1507200"/>
        </p:xfrm>
        <a:graphic>
          <a:graphicData uri="http://schemas.openxmlformats.org/drawingml/2006/table">
            <a:tbl>
              <a:tblPr/>
              <a:tblGrid>
                <a:gridCol w="1008062"/>
                <a:gridCol w="1008063"/>
              </a:tblGrid>
              <a:tr h="269875">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Q1</a:t>
                      </a:r>
                    </a:p>
                  </a:txBody>
                  <a:tcPr marL="90000" marR="90000" marT="36000" marB="3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00</a:t>
                      </a:r>
                    </a:p>
                  </a:txBody>
                  <a:tcPr marL="90000" marR="90000" marT="36000" marB="3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9875">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Q2</a:t>
                      </a:r>
                    </a:p>
                  </a:txBody>
                  <a:tcPr marL="90000" marR="90000" marT="36000" marB="3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01</a:t>
                      </a:r>
                    </a:p>
                  </a:txBody>
                  <a:tcPr marL="90000" marR="90000" marT="36000" marB="3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7650">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Q3</a:t>
                      </a:r>
                    </a:p>
                  </a:txBody>
                  <a:tcPr marL="90000" marR="90000" marT="36000" marB="3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10</a:t>
                      </a:r>
                    </a:p>
                  </a:txBody>
                  <a:tcPr marL="90000" marR="90000" marT="36000" marB="3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9875">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Q4</a:t>
                      </a:r>
                    </a:p>
                  </a:txBody>
                  <a:tcPr marL="90000" marR="90000" marT="36000" marB="3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a:spcBef>
                          <a:spcPct val="20000"/>
                        </a:spcBef>
                        <a:buClr>
                          <a:schemeClr val="tx2"/>
                        </a:buClr>
                        <a:buSzPct val="80000"/>
                        <a:buFont typeface="Arial" panose="020B0604020202020204" pitchFamily="34" charset="0"/>
                        <a:defRPr sz="2000">
                          <a:solidFill>
                            <a:schemeClr val="tx1"/>
                          </a:solidFill>
                          <a:latin typeface="Times New Roman" panose="02020603050405020304" pitchFamily="18" charset="0"/>
                          <a:ea typeface="宋体" panose="02010600030101010101" pitchFamily="2" charset="-122"/>
                        </a:defRPr>
                      </a:lvl2pPr>
                      <a:lvl3pPr>
                        <a:spcBef>
                          <a:spcPct val="20000"/>
                        </a:spcBef>
                        <a:buClr>
                          <a:schemeClr val="tx1"/>
                        </a:buClr>
                        <a:buSzPct val="6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chemeClr val="tx1"/>
                        </a:buClr>
                        <a:buSzPct val="700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tx1"/>
                        </a:buClr>
                        <a:buSzPct val="6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11</a:t>
                      </a:r>
                    </a:p>
                  </a:txBody>
                  <a:tcPr marL="90000" marR="90000" marT="36000" marB="3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 name="Object 21"/>
          <p:cNvGraphicFramePr>
            <a:graphicFrameLocks noChangeAspect="1"/>
          </p:cNvGraphicFramePr>
          <p:nvPr>
            <p:extLst>
              <p:ext uri="{D42A27DB-BD31-4B8C-83A1-F6EECF244321}">
                <p14:modId xmlns:p14="http://schemas.microsoft.com/office/powerpoint/2010/main" val="2621619505"/>
              </p:ext>
            </p:extLst>
          </p:nvPr>
        </p:nvGraphicFramePr>
        <p:xfrm>
          <a:off x="5611813" y="2200275"/>
          <a:ext cx="2770187" cy="2808288"/>
        </p:xfrm>
        <a:graphic>
          <a:graphicData uri="http://schemas.openxmlformats.org/presentationml/2006/ole">
            <mc:AlternateContent xmlns:mc="http://schemas.openxmlformats.org/markup-compatibility/2006">
              <mc:Choice xmlns:v="urn:schemas-microsoft-com:vml" Requires="v">
                <p:oleObj spid="_x0000_s118856" name="Visio" r:id="rId4" imgW="2131219" imgH="2162175" progId="Visio.Drawing.11">
                  <p:embed/>
                </p:oleObj>
              </mc:Choice>
              <mc:Fallback>
                <p:oleObj name="Visio" r:id="rId4" imgW="2131219" imgH="2162175"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1813" y="2200275"/>
                        <a:ext cx="2770187" cy="280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6175" y="3765550"/>
            <a:ext cx="4410075"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96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762000" y="1295400"/>
            <a:ext cx="75438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zh-CN">
              <a:ea typeface="宋体" panose="02010600030101010101" pitchFamily="2" charset="-122"/>
            </a:endParaRPr>
          </a:p>
        </p:txBody>
      </p:sp>
      <p:pic>
        <p:nvPicPr>
          <p:cNvPr id="14339" name="Picture 4" descr="SH2507-cr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51557" name="Text Box 5"/>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14341" name="Rectangle 6"/>
          <p:cNvSpPr>
            <a:spLocks noChangeArrowheads="1"/>
          </p:cNvSpPr>
          <p:nvPr/>
        </p:nvSpPr>
        <p:spPr bwMode="auto">
          <a:xfrm>
            <a:off x="914400" y="1143000"/>
            <a:ext cx="4195763"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a:solidFill>
                  <a:srgbClr val="FFFF99"/>
                </a:solidFill>
                <a:ea typeface="宋体" panose="02010600030101010101" pitchFamily="2" charset="-122"/>
              </a:rPr>
              <a:t>Three bit Asynchronous Counter</a:t>
            </a:r>
          </a:p>
        </p:txBody>
      </p:sp>
      <p:sp>
        <p:nvSpPr>
          <p:cNvPr id="14342" name="Rectangle 10"/>
          <p:cNvSpPr>
            <a:spLocks noChangeArrowheads="1"/>
          </p:cNvSpPr>
          <p:nvPr/>
        </p:nvSpPr>
        <p:spPr bwMode="auto">
          <a:xfrm>
            <a:off x="1979613" y="3733800"/>
            <a:ext cx="3825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600" i="1">
                <a:solidFill>
                  <a:srgbClr val="000000"/>
                </a:solidFill>
                <a:latin typeface="Times" panose="02020603050405020304" pitchFamily="18" charset="0"/>
                <a:ea typeface="宋体" panose="02010600030101010101" pitchFamily="2" charset="-122"/>
              </a:rPr>
              <a:t>CLK</a:t>
            </a:r>
            <a:endParaRPr lang="en-US" altLang="zh-CN" sz="1600">
              <a:ea typeface="宋体" panose="02010600030101010101" pitchFamily="2" charset="-122"/>
            </a:endParaRPr>
          </a:p>
        </p:txBody>
      </p:sp>
      <p:sp>
        <p:nvSpPr>
          <p:cNvPr id="14343" name="Text Box 16"/>
          <p:cNvSpPr txBox="1">
            <a:spLocks noChangeArrowheads="1"/>
          </p:cNvSpPr>
          <p:nvPr/>
        </p:nvSpPr>
        <p:spPr bwMode="auto">
          <a:xfrm>
            <a:off x="1981200" y="4191000"/>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i="1">
                <a:solidFill>
                  <a:srgbClr val="FF0000"/>
                </a:solidFill>
                <a:ea typeface="宋体" panose="02010600030101010101" pitchFamily="2" charset="-122"/>
              </a:rPr>
              <a:t>Q</a:t>
            </a:r>
            <a:r>
              <a:rPr lang="en-US" altLang="zh-CN" sz="1600" baseline="-25000">
                <a:solidFill>
                  <a:srgbClr val="FF0000"/>
                </a:solidFill>
                <a:ea typeface="宋体" panose="02010600030101010101" pitchFamily="2" charset="-122"/>
              </a:rPr>
              <a:t>0</a:t>
            </a:r>
          </a:p>
        </p:txBody>
      </p:sp>
      <p:sp>
        <p:nvSpPr>
          <p:cNvPr id="14344" name="Text Box 24"/>
          <p:cNvSpPr txBox="1">
            <a:spLocks noChangeArrowheads="1"/>
          </p:cNvSpPr>
          <p:nvPr/>
        </p:nvSpPr>
        <p:spPr bwMode="auto">
          <a:xfrm>
            <a:off x="1981200" y="4800600"/>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i="1">
                <a:solidFill>
                  <a:srgbClr val="FF0000"/>
                </a:solidFill>
                <a:ea typeface="宋体" panose="02010600030101010101" pitchFamily="2" charset="-122"/>
              </a:rPr>
              <a:t>Q</a:t>
            </a:r>
            <a:r>
              <a:rPr lang="en-US" altLang="zh-CN" sz="1600" baseline="-25000">
                <a:solidFill>
                  <a:srgbClr val="FF0000"/>
                </a:solidFill>
                <a:ea typeface="宋体" panose="02010600030101010101" pitchFamily="2" charset="-122"/>
              </a:rPr>
              <a:t>1</a:t>
            </a:r>
          </a:p>
        </p:txBody>
      </p:sp>
      <p:sp>
        <p:nvSpPr>
          <p:cNvPr id="14345" name="Text Box 25"/>
          <p:cNvSpPr txBox="1">
            <a:spLocks noChangeArrowheads="1"/>
          </p:cNvSpPr>
          <p:nvPr/>
        </p:nvSpPr>
        <p:spPr bwMode="auto">
          <a:xfrm>
            <a:off x="1981200" y="5410200"/>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i="1">
                <a:solidFill>
                  <a:srgbClr val="FF0000"/>
                </a:solidFill>
                <a:ea typeface="宋体" panose="02010600030101010101" pitchFamily="2" charset="-122"/>
              </a:rPr>
              <a:t>Q</a:t>
            </a:r>
            <a:r>
              <a:rPr lang="en-US" altLang="zh-CN" sz="1600" baseline="-25000">
                <a:solidFill>
                  <a:srgbClr val="FF0000"/>
                </a:solidFill>
                <a:ea typeface="宋体" panose="02010600030101010101" pitchFamily="2" charset="-122"/>
              </a:rPr>
              <a:t>2</a:t>
            </a:r>
          </a:p>
        </p:txBody>
      </p:sp>
      <p:graphicFrame>
        <p:nvGraphicFramePr>
          <p:cNvPr id="14346" name="Object 32"/>
          <p:cNvGraphicFramePr>
            <a:graphicFrameLocks noChangeAspect="1"/>
          </p:cNvGraphicFramePr>
          <p:nvPr/>
        </p:nvGraphicFramePr>
        <p:xfrm>
          <a:off x="2438400" y="3584575"/>
          <a:ext cx="5257800" cy="2206625"/>
        </p:xfrm>
        <a:graphic>
          <a:graphicData uri="http://schemas.openxmlformats.org/presentationml/2006/ole">
            <mc:AlternateContent xmlns:mc="http://schemas.openxmlformats.org/markup-compatibility/2006">
              <mc:Choice xmlns:v="urn:schemas-microsoft-com:vml" Requires="v">
                <p:oleObj spid="_x0000_s14434" name="CorelDRAW" r:id="rId6" imgW="3021370" imgH="1268943" progId="CorelDRAW.Graphic.13">
                  <p:embed/>
                </p:oleObj>
              </mc:Choice>
              <mc:Fallback>
                <p:oleObj name="CorelDRAW" r:id="rId6" imgW="3021370" imgH="1268943" progId="CorelDRAW.Graphic.13">
                  <p:embed/>
                  <p:pic>
                    <p:nvPicPr>
                      <p:cNvPr id="0" name="Object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3584575"/>
                        <a:ext cx="5257800" cy="220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7" name="Text Box 3"/>
          <p:cNvSpPr txBox="1">
            <a:spLocks noChangeArrowheads="1"/>
          </p:cNvSpPr>
          <p:nvPr/>
        </p:nvSpPr>
        <p:spPr bwMode="auto">
          <a:xfrm>
            <a:off x="990600" y="1752600"/>
            <a:ext cx="75438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a:ea typeface="宋体" panose="02010600030101010101" pitchFamily="2" charset="-122"/>
              </a:rPr>
              <a:t>Notice that the </a:t>
            </a:r>
            <a:r>
              <a:rPr lang="en-US" altLang="zh-CN" i="1">
                <a:ea typeface="宋体" panose="02010600030101010101" pitchFamily="2" charset="-122"/>
              </a:rPr>
              <a:t>Q</a:t>
            </a:r>
            <a:r>
              <a:rPr lang="en-US" altLang="zh-CN" baseline="-25000">
                <a:ea typeface="宋体" panose="02010600030101010101" pitchFamily="2" charset="-122"/>
              </a:rPr>
              <a:t>0</a:t>
            </a:r>
            <a:r>
              <a:rPr lang="en-US" altLang="zh-CN">
                <a:ea typeface="宋体" panose="02010600030101010101" pitchFamily="2" charset="-122"/>
              </a:rPr>
              <a:t> output is triggered on the leading edge of the clock signal. The following stage is triggered from </a:t>
            </a:r>
            <a:r>
              <a:rPr lang="en-US" altLang="zh-CN" i="1">
                <a:ea typeface="宋体" panose="02010600030101010101" pitchFamily="2" charset="-122"/>
              </a:rPr>
              <a:t>Q</a:t>
            </a:r>
            <a:r>
              <a:rPr lang="en-US" altLang="zh-CN" baseline="-25000">
                <a:ea typeface="宋体" panose="02010600030101010101" pitchFamily="2" charset="-122"/>
              </a:rPr>
              <a:t>0</a:t>
            </a:r>
            <a:r>
              <a:rPr lang="en-US" altLang="zh-CN">
                <a:ea typeface="宋体" panose="02010600030101010101" pitchFamily="2" charset="-122"/>
              </a:rPr>
              <a:t>. The leading edge of </a:t>
            </a:r>
            <a:r>
              <a:rPr lang="en-US" altLang="zh-CN" i="1">
                <a:ea typeface="宋体" panose="02010600030101010101" pitchFamily="2" charset="-122"/>
              </a:rPr>
              <a:t>Q</a:t>
            </a:r>
            <a:r>
              <a:rPr lang="en-US" altLang="zh-CN" baseline="-25000">
                <a:ea typeface="宋体" panose="02010600030101010101" pitchFamily="2" charset="-122"/>
              </a:rPr>
              <a:t>0</a:t>
            </a:r>
            <a:r>
              <a:rPr lang="en-US" altLang="zh-CN">
                <a:ea typeface="宋体" panose="02010600030101010101" pitchFamily="2" charset="-122"/>
              </a:rPr>
              <a:t> is equivalent to the trailing edge of </a:t>
            </a:r>
            <a:r>
              <a:rPr lang="en-US" altLang="zh-CN" i="1">
                <a:ea typeface="宋体" panose="02010600030101010101" pitchFamily="2" charset="-122"/>
              </a:rPr>
              <a:t>Q</a:t>
            </a:r>
            <a:r>
              <a:rPr lang="en-US" altLang="zh-CN" baseline="-25000">
                <a:ea typeface="宋体" panose="02010600030101010101" pitchFamily="2" charset="-122"/>
              </a:rPr>
              <a:t>0</a:t>
            </a:r>
            <a:r>
              <a:rPr lang="en-US" altLang="zh-CN">
                <a:ea typeface="宋体" panose="02010600030101010101" pitchFamily="2" charset="-122"/>
              </a:rPr>
              <a:t>. The resulting sequence is that of an 3-bit binary up counter.</a:t>
            </a:r>
          </a:p>
        </p:txBody>
      </p:sp>
      <p:sp>
        <p:nvSpPr>
          <p:cNvPr id="14348" name="Line 31"/>
          <p:cNvSpPr>
            <a:spLocks noChangeShapeType="1"/>
          </p:cNvSpPr>
          <p:nvPr/>
        </p:nvSpPr>
        <p:spPr bwMode="auto">
          <a:xfrm>
            <a:off x="7821613" y="2193925"/>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9" name="Line 33"/>
          <p:cNvSpPr>
            <a:spLocks noChangeShapeType="1"/>
          </p:cNvSpPr>
          <p:nvPr/>
        </p:nvSpPr>
        <p:spPr bwMode="auto">
          <a:xfrm>
            <a:off x="3594100" y="2570163"/>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587" name="Rectangle 35"/>
          <p:cNvSpPr>
            <a:spLocks noChangeArrowheads="1"/>
          </p:cNvSpPr>
          <p:nvPr/>
        </p:nvSpPr>
        <p:spPr bwMode="auto">
          <a:xfrm>
            <a:off x="2438400" y="3581400"/>
            <a:ext cx="5334000" cy="2209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xit" presetSubtype="8" fill="hold" grpId="0" nodeType="afterEffect">
                                  <p:stCondLst>
                                    <p:cond delay="0"/>
                                  </p:stCondLst>
                                  <p:childTnLst>
                                    <p:animEffect transition="out" filter="wipe(left)">
                                      <p:cBhvr>
                                        <p:cTn id="6" dur="1000"/>
                                        <p:tgtEl>
                                          <p:spTgt spid="151587"/>
                                        </p:tgtEl>
                                      </p:cBhvr>
                                    </p:animEffect>
                                    <p:set>
                                      <p:cBhvr>
                                        <p:cTn id="7" dur="1" fill="hold">
                                          <p:stCondLst>
                                            <p:cond delay="999"/>
                                          </p:stCondLst>
                                        </p:cTn>
                                        <p:tgtEl>
                                          <p:spTgt spid="1515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8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Analysis Examples</a:t>
            </a:r>
            <a:endParaRPr lang="zh-CN" altLang="en-US" dirty="0"/>
          </a:p>
        </p:txBody>
      </p:sp>
      <p:sp>
        <p:nvSpPr>
          <p:cNvPr id="3" name="Rectangle 3"/>
          <p:cNvSpPr txBox="1">
            <a:spLocks noChangeArrowheads="1"/>
          </p:cNvSpPr>
          <p:nvPr/>
        </p:nvSpPr>
        <p:spPr>
          <a:xfrm>
            <a:off x="304800" y="1371600"/>
            <a:ext cx="8229600" cy="749300"/>
          </a:xfrm>
          <a:prstGeom prst="rect">
            <a:avLst/>
          </a:prstGeom>
        </p:spPr>
        <p:txBody>
          <a:bodyPr/>
          <a:lstStyle>
            <a:lvl1pPr marL="342900" indent="-342900" algn="l" rtl="0" eaLnBrk="0" fontAlgn="base" hangingPunct="0">
              <a:spcBef>
                <a:spcPct val="20000"/>
              </a:spcBef>
              <a:spcAft>
                <a:spcPct val="0"/>
              </a:spcAft>
              <a:buClr>
                <a:schemeClr val="tx2"/>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dirty="0" smtClean="0"/>
              <a:t>8. construct a timing diagram.</a:t>
            </a:r>
          </a:p>
          <a:p>
            <a:pPr>
              <a:buFont typeface="Wingdings" panose="05000000000000000000" pitchFamily="2" charset="2"/>
              <a:buNone/>
            </a:pPr>
            <a:endParaRPr lang="en-US" altLang="zh-CN" dirty="0"/>
          </a:p>
        </p:txBody>
      </p:sp>
      <p:graphicFrame>
        <p:nvGraphicFramePr>
          <p:cNvPr id="4" name="Object 4"/>
          <p:cNvGraphicFramePr>
            <a:graphicFrameLocks noChangeAspect="1"/>
          </p:cNvGraphicFramePr>
          <p:nvPr>
            <p:extLst>
              <p:ext uri="{D42A27DB-BD31-4B8C-83A1-F6EECF244321}">
                <p14:modId xmlns:p14="http://schemas.microsoft.com/office/powerpoint/2010/main" val="2839770733"/>
              </p:ext>
            </p:extLst>
          </p:nvPr>
        </p:nvGraphicFramePr>
        <p:xfrm>
          <a:off x="1066800" y="1981200"/>
          <a:ext cx="5975350" cy="4262438"/>
        </p:xfrm>
        <a:graphic>
          <a:graphicData uri="http://schemas.openxmlformats.org/presentationml/2006/ole">
            <mc:AlternateContent xmlns:mc="http://schemas.openxmlformats.org/markup-compatibility/2006">
              <mc:Choice xmlns:v="urn:schemas-microsoft-com:vml" Requires="v">
                <p:oleObj spid="_x0000_s119879" name="Visio" r:id="rId3" imgW="4220051" imgH="2956798" progId="Visio.Drawing.11">
                  <p:embed/>
                </p:oleObj>
              </mc:Choice>
              <mc:Fallback>
                <p:oleObj name="Visio" r:id="rId3" imgW="4220051" imgH="295679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981200"/>
                        <a:ext cx="5975350" cy="426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821403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Analysis Examples</a:t>
            </a:r>
            <a:endParaRPr lang="zh-CN" altLang="en-US" dirty="0"/>
          </a:p>
        </p:txBody>
      </p:sp>
      <p:sp>
        <p:nvSpPr>
          <p:cNvPr id="4" name="矩形 3"/>
          <p:cNvSpPr/>
          <p:nvPr/>
        </p:nvSpPr>
        <p:spPr>
          <a:xfrm>
            <a:off x="606879" y="1447544"/>
            <a:ext cx="6686550" cy="486287"/>
          </a:xfrm>
          <a:prstGeom prst="rect">
            <a:avLst/>
          </a:prstGeom>
        </p:spPr>
        <p:txBody>
          <a:bodyPr wrap="square">
            <a:spAutoFit/>
          </a:bodyPr>
          <a:lstStyle/>
          <a:p>
            <a:pPr>
              <a:lnSpc>
                <a:spcPct val="80000"/>
              </a:lnSpc>
            </a:pPr>
            <a:r>
              <a:rPr lang="en-US" altLang="zh-CN" sz="3200" dirty="0"/>
              <a:t>E.g.2:  Analysis the following circuit</a:t>
            </a:r>
          </a:p>
        </p:txBody>
      </p:sp>
      <p:graphicFrame>
        <p:nvGraphicFramePr>
          <p:cNvPr id="5" name="Object 9"/>
          <p:cNvGraphicFramePr>
            <a:graphicFrameLocks noChangeAspect="1"/>
          </p:cNvGraphicFramePr>
          <p:nvPr>
            <p:extLst>
              <p:ext uri="{D42A27DB-BD31-4B8C-83A1-F6EECF244321}">
                <p14:modId xmlns:p14="http://schemas.microsoft.com/office/powerpoint/2010/main" val="3268593923"/>
              </p:ext>
            </p:extLst>
          </p:nvPr>
        </p:nvGraphicFramePr>
        <p:xfrm>
          <a:off x="1481137" y="2438400"/>
          <a:ext cx="6181725" cy="3529013"/>
        </p:xfrm>
        <a:graphic>
          <a:graphicData uri="http://schemas.openxmlformats.org/presentationml/2006/ole">
            <mc:AlternateContent xmlns:mc="http://schemas.openxmlformats.org/markup-compatibility/2006">
              <mc:Choice xmlns:v="urn:schemas-microsoft-com:vml" Requires="v">
                <p:oleObj spid="_x0000_s120902" name="Visio" r:id="rId4" imgW="4732020" imgH="2702481" progId="Visio.Drawing.11">
                  <p:embed/>
                </p:oleObj>
              </mc:Choice>
              <mc:Fallback>
                <p:oleObj name="Visio" r:id="rId4" imgW="4732020" imgH="270248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1137" y="2438400"/>
                        <a:ext cx="6181725" cy="352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465167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Analysis Examples</a:t>
            </a:r>
            <a:endParaRPr lang="zh-CN" altLang="en-US" dirty="0"/>
          </a:p>
        </p:txBody>
      </p:sp>
      <p:sp>
        <p:nvSpPr>
          <p:cNvPr id="3" name="Rectangle 3"/>
          <p:cNvSpPr txBox="1">
            <a:spLocks noChangeArrowheads="1"/>
          </p:cNvSpPr>
          <p:nvPr/>
        </p:nvSpPr>
        <p:spPr>
          <a:xfrm>
            <a:off x="0" y="1371600"/>
            <a:ext cx="8229600" cy="4525963"/>
          </a:xfrm>
          <a:prstGeom prst="rect">
            <a:avLst/>
          </a:prstGeom>
        </p:spPr>
        <p:txBody>
          <a:bodyPr/>
          <a:lstStyle>
            <a:lvl1pPr marL="342900" indent="-342900" algn="l" rtl="0" eaLnBrk="0" fontAlgn="base" hangingPunct="0">
              <a:spcBef>
                <a:spcPct val="20000"/>
              </a:spcBef>
              <a:spcAft>
                <a:spcPct val="0"/>
              </a:spcAft>
              <a:buClr>
                <a:schemeClr val="tx2"/>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sz="2400" smtClean="0"/>
              <a:t>1. Determine the system variables: input, state, and output.</a:t>
            </a:r>
          </a:p>
          <a:p>
            <a:pPr lvl="1">
              <a:buFont typeface="Wingdings" panose="05000000000000000000" pitchFamily="2" charset="2"/>
              <a:buNone/>
            </a:pPr>
            <a:r>
              <a:rPr lang="en-US" altLang="zh-CN" sz="2400" smtClean="0"/>
              <a:t>			state variables:  Q</a:t>
            </a:r>
            <a:r>
              <a:rPr lang="en-US" altLang="zh-CN" sz="2400" baseline="-25000" smtClean="0"/>
              <a:t>1</a:t>
            </a:r>
            <a:r>
              <a:rPr lang="en-US" altLang="zh-CN" sz="2400" smtClean="0"/>
              <a:t>,Q</a:t>
            </a:r>
            <a:r>
              <a:rPr lang="en-US" altLang="zh-CN" sz="2400" baseline="-25000" smtClean="0"/>
              <a:t>2</a:t>
            </a:r>
            <a:r>
              <a:rPr lang="en-US" altLang="zh-CN" sz="2400" smtClean="0"/>
              <a:t>,Q</a:t>
            </a:r>
            <a:r>
              <a:rPr lang="en-US" altLang="zh-CN" sz="2400" baseline="-25000" smtClean="0"/>
              <a:t>3</a:t>
            </a:r>
            <a:r>
              <a:rPr lang="en-US" altLang="zh-CN" sz="2400" smtClean="0"/>
              <a:t>, and Q</a:t>
            </a:r>
            <a:r>
              <a:rPr lang="en-US" altLang="zh-CN" sz="2400" baseline="-25000" smtClean="0"/>
              <a:t>4</a:t>
            </a:r>
          </a:p>
          <a:p>
            <a:pPr lvl="1"/>
            <a:r>
              <a:rPr lang="en-US" altLang="zh-CN" sz="2400" smtClean="0"/>
              <a:t>2. Determine  the flip-flop type. Write the characteristic 	  equations.</a:t>
            </a:r>
          </a:p>
          <a:p>
            <a:pPr lvl="1">
              <a:buFont typeface="Wingdings" panose="05000000000000000000" pitchFamily="2" charset="2"/>
              <a:buNone/>
            </a:pPr>
            <a:r>
              <a:rPr lang="en-US" altLang="zh-CN" sz="2400" smtClean="0"/>
              <a:t>			Q</a:t>
            </a:r>
            <a:r>
              <a:rPr lang="en-US" altLang="zh-CN" sz="2400" baseline="30000" smtClean="0"/>
              <a:t>n+1</a:t>
            </a:r>
            <a:r>
              <a:rPr lang="en-US" altLang="zh-CN" sz="2400" smtClean="0"/>
              <a:t>=D</a:t>
            </a:r>
          </a:p>
          <a:p>
            <a:pPr lvl="1"/>
            <a:r>
              <a:rPr lang="en-US" altLang="zh-CN" sz="2400" smtClean="0"/>
              <a:t>3. excitation equations.</a:t>
            </a:r>
          </a:p>
          <a:p>
            <a:pPr lvl="1">
              <a:buFont typeface="Wingdings" panose="05000000000000000000" pitchFamily="2" charset="2"/>
              <a:buNone/>
            </a:pPr>
            <a:r>
              <a:rPr lang="en-US" altLang="zh-CN" sz="2400" smtClean="0"/>
              <a:t>			D</a:t>
            </a:r>
            <a:r>
              <a:rPr lang="en-US" altLang="zh-CN" sz="2400" baseline="-25000" smtClean="0"/>
              <a:t>4</a:t>
            </a:r>
            <a:r>
              <a:rPr lang="en-US" altLang="zh-CN" sz="2400" smtClean="0"/>
              <a:t>=Q</a:t>
            </a:r>
            <a:r>
              <a:rPr lang="en-US" altLang="zh-CN" sz="2400" baseline="-25000" smtClean="0"/>
              <a:t>3</a:t>
            </a:r>
          </a:p>
          <a:p>
            <a:pPr lvl="1">
              <a:buFont typeface="Wingdings" panose="05000000000000000000" pitchFamily="2" charset="2"/>
              <a:buNone/>
            </a:pPr>
            <a:r>
              <a:rPr lang="en-US" altLang="zh-CN" sz="2400" smtClean="0"/>
              <a:t>			D</a:t>
            </a:r>
            <a:r>
              <a:rPr lang="en-US" altLang="zh-CN" sz="2400" baseline="-25000" smtClean="0"/>
              <a:t>3</a:t>
            </a:r>
            <a:r>
              <a:rPr lang="en-US" altLang="zh-CN" sz="2400" smtClean="0"/>
              <a:t>=Q</a:t>
            </a:r>
            <a:r>
              <a:rPr lang="en-US" altLang="zh-CN" sz="2400" baseline="-25000" smtClean="0"/>
              <a:t>2</a:t>
            </a:r>
          </a:p>
          <a:p>
            <a:pPr lvl="1">
              <a:buFont typeface="Wingdings" panose="05000000000000000000" pitchFamily="2" charset="2"/>
              <a:buNone/>
            </a:pPr>
            <a:r>
              <a:rPr lang="en-US" altLang="zh-CN" sz="2400" smtClean="0"/>
              <a:t>			D</a:t>
            </a:r>
            <a:r>
              <a:rPr lang="en-US" altLang="zh-CN" sz="2400" baseline="-25000" smtClean="0"/>
              <a:t>2</a:t>
            </a:r>
            <a:r>
              <a:rPr lang="en-US" altLang="zh-CN" sz="2400" smtClean="0"/>
              <a:t>=Q</a:t>
            </a:r>
            <a:r>
              <a:rPr lang="en-US" altLang="zh-CN" sz="2400" baseline="-25000" smtClean="0"/>
              <a:t>1</a:t>
            </a:r>
          </a:p>
          <a:p>
            <a:pPr lvl="1">
              <a:buFont typeface="Wingdings" panose="05000000000000000000" pitchFamily="2" charset="2"/>
              <a:buNone/>
            </a:pPr>
            <a:r>
              <a:rPr lang="en-US" altLang="zh-CN" sz="2400" smtClean="0"/>
              <a:t>			D</a:t>
            </a:r>
            <a:r>
              <a:rPr lang="en-US" altLang="zh-CN" sz="2400" baseline="-25000" smtClean="0"/>
              <a:t>1</a:t>
            </a:r>
            <a:r>
              <a:rPr lang="en-US" altLang="zh-CN" sz="2400" smtClean="0"/>
              <a:t>=Q</a:t>
            </a:r>
            <a:r>
              <a:rPr lang="en-US" altLang="zh-CN" sz="2400" baseline="-25000" smtClean="0"/>
              <a:t>4</a:t>
            </a:r>
            <a:r>
              <a:rPr lang="en-US" altLang="zh-CN" sz="2400" smtClean="0"/>
              <a:t>’(Q</a:t>
            </a:r>
            <a:r>
              <a:rPr lang="en-US" altLang="zh-CN" sz="2400" baseline="-25000" smtClean="0"/>
              <a:t>3</a:t>
            </a:r>
            <a:r>
              <a:rPr lang="en-US" altLang="zh-CN" sz="2400" smtClean="0"/>
              <a:t>Q</a:t>
            </a:r>
            <a:r>
              <a:rPr lang="en-US" altLang="zh-CN" sz="2400" baseline="-25000" smtClean="0"/>
              <a:t>1</a:t>
            </a:r>
            <a:r>
              <a:rPr lang="en-US" altLang="zh-CN" sz="2400" smtClean="0"/>
              <a:t>’)’=Q</a:t>
            </a:r>
            <a:r>
              <a:rPr lang="en-US" altLang="zh-CN" sz="2400" baseline="-25000" smtClean="0"/>
              <a:t>4</a:t>
            </a:r>
            <a:r>
              <a:rPr lang="en-US" altLang="zh-CN" sz="2400" smtClean="0"/>
              <a:t>’Q</a:t>
            </a:r>
            <a:r>
              <a:rPr lang="en-US" altLang="zh-CN" sz="2400" baseline="-25000" smtClean="0"/>
              <a:t>3</a:t>
            </a:r>
            <a:r>
              <a:rPr lang="en-US" altLang="zh-CN" sz="2400" smtClean="0"/>
              <a:t>’+Q</a:t>
            </a:r>
            <a:r>
              <a:rPr lang="en-US" altLang="zh-CN" sz="2400" baseline="-25000" smtClean="0"/>
              <a:t>4</a:t>
            </a:r>
            <a:r>
              <a:rPr lang="en-US" altLang="zh-CN" sz="2400" smtClean="0"/>
              <a:t>’Q</a:t>
            </a:r>
            <a:r>
              <a:rPr lang="en-US" altLang="zh-CN" sz="2400" baseline="-25000" smtClean="0"/>
              <a:t>1</a:t>
            </a:r>
            <a:endParaRPr lang="en-US" altLang="zh-CN" sz="2400" baseline="-25000" dirty="0"/>
          </a:p>
        </p:txBody>
      </p:sp>
    </p:spTree>
    <p:extLst>
      <p:ext uri="{BB962C8B-B14F-4D97-AF65-F5344CB8AC3E}">
        <p14:creationId xmlns:p14="http://schemas.microsoft.com/office/powerpoint/2010/main" val="4297393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Analysis Examples</a:t>
            </a:r>
            <a:endParaRPr lang="zh-CN" altLang="en-US" dirty="0"/>
          </a:p>
        </p:txBody>
      </p:sp>
      <p:sp>
        <p:nvSpPr>
          <p:cNvPr id="3" name="Rectangle 3"/>
          <p:cNvSpPr txBox="1">
            <a:spLocks noChangeArrowheads="1"/>
          </p:cNvSpPr>
          <p:nvPr/>
        </p:nvSpPr>
        <p:spPr>
          <a:xfrm>
            <a:off x="457200" y="1600200"/>
            <a:ext cx="8229600" cy="4525963"/>
          </a:xfrm>
          <a:prstGeom prst="rect">
            <a:avLst/>
          </a:prstGeom>
        </p:spPr>
        <p:txBody>
          <a:bodyPr/>
          <a:lstStyle>
            <a:lvl1pPr marL="342900" indent="-342900" algn="l" rtl="0" eaLnBrk="0" fontAlgn="base" hangingPunct="0">
              <a:spcBef>
                <a:spcPct val="20000"/>
              </a:spcBef>
              <a:spcAft>
                <a:spcPct val="0"/>
              </a:spcAft>
              <a:buClr>
                <a:schemeClr val="tx2"/>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smtClean="0"/>
              <a:t>4. the next state equations.</a:t>
            </a:r>
          </a:p>
          <a:p>
            <a:pPr lvl="1">
              <a:buFont typeface="Wingdings" panose="05000000000000000000" pitchFamily="2" charset="2"/>
              <a:buNone/>
            </a:pPr>
            <a:r>
              <a:rPr lang="en-US" altLang="zh-CN" smtClean="0"/>
              <a:t>			Q</a:t>
            </a:r>
            <a:r>
              <a:rPr lang="en-US" altLang="zh-CN" baseline="-25000" smtClean="0"/>
              <a:t>4</a:t>
            </a:r>
            <a:r>
              <a:rPr lang="en-US" altLang="zh-CN" baseline="30000" smtClean="0"/>
              <a:t>n+1</a:t>
            </a:r>
            <a:r>
              <a:rPr lang="en-US" altLang="zh-CN" smtClean="0"/>
              <a:t>=Q</a:t>
            </a:r>
            <a:r>
              <a:rPr lang="en-US" altLang="zh-CN" baseline="-25000" smtClean="0"/>
              <a:t>3</a:t>
            </a:r>
          </a:p>
          <a:p>
            <a:pPr lvl="1">
              <a:buFont typeface="Wingdings" panose="05000000000000000000" pitchFamily="2" charset="2"/>
              <a:buNone/>
            </a:pPr>
            <a:r>
              <a:rPr lang="en-US" altLang="zh-CN" smtClean="0"/>
              <a:t>			Q</a:t>
            </a:r>
            <a:r>
              <a:rPr lang="en-US" altLang="zh-CN" baseline="-25000" smtClean="0"/>
              <a:t>3</a:t>
            </a:r>
            <a:r>
              <a:rPr lang="en-US" altLang="zh-CN" baseline="30000" smtClean="0"/>
              <a:t>n+1</a:t>
            </a:r>
            <a:r>
              <a:rPr lang="en-US" altLang="zh-CN" smtClean="0"/>
              <a:t>=Q</a:t>
            </a:r>
            <a:r>
              <a:rPr lang="en-US" altLang="zh-CN" baseline="-25000" smtClean="0"/>
              <a:t>2</a:t>
            </a:r>
          </a:p>
          <a:p>
            <a:pPr lvl="1">
              <a:buFont typeface="Wingdings" panose="05000000000000000000" pitchFamily="2" charset="2"/>
              <a:buNone/>
            </a:pPr>
            <a:r>
              <a:rPr lang="en-US" altLang="zh-CN" smtClean="0"/>
              <a:t>			Q</a:t>
            </a:r>
            <a:r>
              <a:rPr lang="en-US" altLang="zh-CN" baseline="-25000" smtClean="0"/>
              <a:t>2</a:t>
            </a:r>
            <a:r>
              <a:rPr lang="en-US" altLang="zh-CN" baseline="30000" smtClean="0"/>
              <a:t>n+1</a:t>
            </a:r>
            <a:r>
              <a:rPr lang="en-US" altLang="zh-CN" smtClean="0"/>
              <a:t>=Q</a:t>
            </a:r>
            <a:r>
              <a:rPr lang="en-US" altLang="zh-CN" baseline="-25000" smtClean="0"/>
              <a:t>1</a:t>
            </a:r>
          </a:p>
          <a:p>
            <a:pPr lvl="1">
              <a:buFont typeface="Wingdings" panose="05000000000000000000" pitchFamily="2" charset="2"/>
              <a:buNone/>
            </a:pPr>
            <a:r>
              <a:rPr lang="en-US" altLang="zh-CN" smtClean="0"/>
              <a:t>			Q</a:t>
            </a:r>
            <a:r>
              <a:rPr lang="en-US" altLang="zh-CN" baseline="-25000" smtClean="0"/>
              <a:t>1</a:t>
            </a:r>
            <a:r>
              <a:rPr lang="en-US" altLang="zh-CN" baseline="30000" smtClean="0"/>
              <a:t>n+1</a:t>
            </a:r>
            <a:r>
              <a:rPr lang="en-US" altLang="zh-CN" smtClean="0"/>
              <a:t>=Q</a:t>
            </a:r>
            <a:r>
              <a:rPr lang="en-US" altLang="zh-CN" baseline="-25000" smtClean="0"/>
              <a:t>4</a:t>
            </a:r>
            <a:r>
              <a:rPr lang="en-US" altLang="zh-CN" smtClean="0"/>
              <a:t>’Q</a:t>
            </a:r>
            <a:r>
              <a:rPr lang="en-US" altLang="zh-CN" baseline="-25000" smtClean="0"/>
              <a:t>3</a:t>
            </a:r>
            <a:r>
              <a:rPr lang="en-US" altLang="zh-CN" smtClean="0"/>
              <a:t>’+Q</a:t>
            </a:r>
            <a:r>
              <a:rPr lang="en-US" altLang="zh-CN" baseline="-25000" smtClean="0"/>
              <a:t>4</a:t>
            </a:r>
            <a:r>
              <a:rPr lang="en-US" altLang="zh-CN" smtClean="0"/>
              <a:t>’Q</a:t>
            </a:r>
            <a:r>
              <a:rPr lang="en-US" altLang="zh-CN" baseline="-25000" smtClean="0"/>
              <a:t>1</a:t>
            </a:r>
          </a:p>
          <a:p>
            <a:pPr lvl="1">
              <a:buFont typeface="Wingdings" panose="05000000000000000000" pitchFamily="2" charset="2"/>
              <a:buNone/>
            </a:pPr>
            <a:endParaRPr lang="en-US" altLang="zh-CN" smtClean="0"/>
          </a:p>
          <a:p>
            <a:pPr>
              <a:buFont typeface="Wingdings" panose="05000000000000000000" pitchFamily="2" charset="2"/>
              <a:buNone/>
            </a:pPr>
            <a:endParaRPr lang="en-US" altLang="zh-CN" dirty="0"/>
          </a:p>
        </p:txBody>
      </p:sp>
    </p:spTree>
    <p:extLst>
      <p:ext uri="{BB962C8B-B14F-4D97-AF65-F5344CB8AC3E}">
        <p14:creationId xmlns:p14="http://schemas.microsoft.com/office/powerpoint/2010/main" val="8447428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Analysis Examples</a:t>
            </a:r>
            <a:endParaRPr lang="zh-CN" altLang="en-US" dirty="0"/>
          </a:p>
        </p:txBody>
      </p:sp>
      <p:sp>
        <p:nvSpPr>
          <p:cNvPr id="3" name="Rectangle 3"/>
          <p:cNvSpPr txBox="1">
            <a:spLocks noChangeArrowheads="1"/>
          </p:cNvSpPr>
          <p:nvPr/>
        </p:nvSpPr>
        <p:spPr>
          <a:xfrm>
            <a:off x="468313" y="1341438"/>
            <a:ext cx="8229600" cy="604837"/>
          </a:xfrm>
          <a:prstGeom prst="rect">
            <a:avLst/>
          </a:prstGeom>
        </p:spPr>
        <p:txBody>
          <a:bodyPr/>
          <a:lstStyle>
            <a:lvl1pPr marL="342900" indent="-342900" algn="l" rtl="0" eaLnBrk="0" fontAlgn="base" hangingPunct="0">
              <a:spcBef>
                <a:spcPct val="20000"/>
              </a:spcBef>
              <a:spcAft>
                <a:spcPct val="0"/>
              </a:spcAft>
              <a:buClr>
                <a:schemeClr val="tx2"/>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smtClean="0"/>
              <a:t>5. Construct a transition table.</a:t>
            </a:r>
          </a:p>
          <a:p>
            <a:endParaRPr lang="en-US" altLang="zh-CN" dirty="0"/>
          </a:p>
        </p:txBody>
      </p:sp>
      <p:graphicFrame>
        <p:nvGraphicFramePr>
          <p:cNvPr id="4" name="Object 4"/>
          <p:cNvGraphicFramePr>
            <a:graphicFrameLocks noChangeAspect="1"/>
          </p:cNvGraphicFramePr>
          <p:nvPr>
            <p:extLst>
              <p:ext uri="{D42A27DB-BD31-4B8C-83A1-F6EECF244321}">
                <p14:modId xmlns:p14="http://schemas.microsoft.com/office/powerpoint/2010/main" val="1904523495"/>
              </p:ext>
            </p:extLst>
          </p:nvPr>
        </p:nvGraphicFramePr>
        <p:xfrm>
          <a:off x="2133600" y="1946275"/>
          <a:ext cx="4446587" cy="4322762"/>
        </p:xfrm>
        <a:graphic>
          <a:graphicData uri="http://schemas.openxmlformats.org/presentationml/2006/ole">
            <mc:AlternateContent xmlns:mc="http://schemas.openxmlformats.org/markup-compatibility/2006">
              <mc:Choice xmlns:v="urn:schemas-microsoft-com:vml" Requires="v">
                <p:oleObj spid="_x0000_s121926" name="Visio" r:id="rId3" imgW="3286963" imgH="3200481" progId="Visio.Drawing.11">
                  <p:embed/>
                </p:oleObj>
              </mc:Choice>
              <mc:Fallback>
                <p:oleObj name="Visio" r:id="rId3" imgW="3286963" imgH="320048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946275"/>
                        <a:ext cx="4446587" cy="432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54855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Analysis Examples</a:t>
            </a:r>
            <a:endParaRPr lang="zh-CN" altLang="en-US" dirty="0"/>
          </a:p>
        </p:txBody>
      </p:sp>
      <p:sp>
        <p:nvSpPr>
          <p:cNvPr id="3" name="Rectangle 3"/>
          <p:cNvSpPr txBox="1">
            <a:spLocks noChangeArrowheads="1"/>
          </p:cNvSpPr>
          <p:nvPr/>
        </p:nvSpPr>
        <p:spPr>
          <a:xfrm>
            <a:off x="0" y="1316038"/>
            <a:ext cx="8291513" cy="749300"/>
          </a:xfrm>
          <a:prstGeom prst="rect">
            <a:avLst/>
          </a:prstGeom>
        </p:spPr>
        <p:txBody>
          <a:bodyPr/>
          <a:lstStyle>
            <a:lvl1pPr marL="342900" indent="-342900" algn="l" rtl="0" eaLnBrk="0" fontAlgn="base" hangingPunct="0">
              <a:spcBef>
                <a:spcPct val="20000"/>
              </a:spcBef>
              <a:spcAft>
                <a:spcPct val="0"/>
              </a:spcAft>
              <a:buClr>
                <a:schemeClr val="tx2"/>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90000"/>
              </a:lnSpc>
            </a:pPr>
            <a:r>
              <a:rPr lang="en-US" altLang="zh-CN" sz="2400" smtClean="0"/>
              <a:t>6. Assign symbols to the states and construct a table or state diagram.</a:t>
            </a:r>
          </a:p>
          <a:p>
            <a:pPr>
              <a:lnSpc>
                <a:spcPct val="90000"/>
              </a:lnSpc>
            </a:pPr>
            <a:endParaRPr lang="en-US" altLang="zh-CN" sz="2800" dirty="0"/>
          </a:p>
        </p:txBody>
      </p:sp>
      <p:graphicFrame>
        <p:nvGraphicFramePr>
          <p:cNvPr id="4" name="Object 4"/>
          <p:cNvGraphicFramePr>
            <a:graphicFrameLocks noChangeAspect="1"/>
          </p:cNvGraphicFramePr>
          <p:nvPr>
            <p:extLst>
              <p:ext uri="{D42A27DB-BD31-4B8C-83A1-F6EECF244321}">
                <p14:modId xmlns:p14="http://schemas.microsoft.com/office/powerpoint/2010/main" val="1998275589"/>
              </p:ext>
            </p:extLst>
          </p:nvPr>
        </p:nvGraphicFramePr>
        <p:xfrm>
          <a:off x="762000" y="2209800"/>
          <a:ext cx="6985000" cy="935037"/>
        </p:xfrm>
        <a:graphic>
          <a:graphicData uri="http://schemas.openxmlformats.org/presentationml/2006/ole">
            <mc:AlternateContent xmlns:mc="http://schemas.openxmlformats.org/markup-compatibility/2006">
              <mc:Choice xmlns:v="urn:schemas-microsoft-com:vml" Requires="v">
                <p:oleObj spid="_x0000_s123018" name="Visio" r:id="rId4" imgW="4969669" imgH="525542" progId="Visio.Drawing.11">
                  <p:embed/>
                </p:oleObj>
              </mc:Choice>
              <mc:Fallback>
                <p:oleObj name="Visio" r:id="rId4" imgW="4969669" imgH="52554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2209800"/>
                        <a:ext cx="6985000" cy="93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487429404"/>
              </p:ext>
            </p:extLst>
          </p:nvPr>
        </p:nvGraphicFramePr>
        <p:xfrm>
          <a:off x="1985963" y="3217862"/>
          <a:ext cx="3887787" cy="3213100"/>
        </p:xfrm>
        <a:graphic>
          <a:graphicData uri="http://schemas.openxmlformats.org/presentationml/2006/ole">
            <mc:AlternateContent xmlns:mc="http://schemas.openxmlformats.org/markup-compatibility/2006">
              <mc:Choice xmlns:v="urn:schemas-microsoft-com:vml" Requires="v">
                <p:oleObj spid="_x0000_s123019" name="Visio" r:id="rId6" imgW="3061811" imgH="2845832" progId="Visio.Drawing.11">
                  <p:embed/>
                </p:oleObj>
              </mc:Choice>
              <mc:Fallback>
                <p:oleObj name="Visio" r:id="rId6" imgW="3061811" imgH="2845832"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5963" y="3217862"/>
                        <a:ext cx="3887787" cy="321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959417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Analysis Examples</a:t>
            </a:r>
            <a:endParaRPr lang="zh-CN" altLang="en-US" dirty="0"/>
          </a:p>
        </p:txBody>
      </p:sp>
      <p:graphicFrame>
        <p:nvGraphicFramePr>
          <p:cNvPr id="3" name="Object 4"/>
          <p:cNvGraphicFramePr>
            <a:graphicFrameLocks noChangeAspect="1"/>
          </p:cNvGraphicFramePr>
          <p:nvPr>
            <p:extLst>
              <p:ext uri="{D42A27DB-BD31-4B8C-83A1-F6EECF244321}">
                <p14:modId xmlns:p14="http://schemas.microsoft.com/office/powerpoint/2010/main" val="1864811323"/>
              </p:ext>
            </p:extLst>
          </p:nvPr>
        </p:nvGraphicFramePr>
        <p:xfrm>
          <a:off x="2162175" y="2187575"/>
          <a:ext cx="5356225" cy="623888"/>
        </p:xfrm>
        <a:graphic>
          <a:graphicData uri="http://schemas.openxmlformats.org/presentationml/2006/ole">
            <mc:AlternateContent xmlns:mc="http://schemas.openxmlformats.org/markup-compatibility/2006">
              <mc:Choice xmlns:v="urn:schemas-microsoft-com:vml" Requires="v">
                <p:oleObj spid="_x0000_s123973" name="Visio" r:id="rId3" imgW="3463747" imgH="403860" progId="Visio.Drawing.11">
                  <p:embed/>
                </p:oleObj>
              </mc:Choice>
              <mc:Fallback>
                <p:oleObj name="Visio" r:id="rId3" imgW="3463747" imgH="40386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2175" y="2187575"/>
                        <a:ext cx="5356225"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Line 5"/>
          <p:cNvSpPr>
            <a:spLocks noChangeShapeType="1"/>
          </p:cNvSpPr>
          <p:nvPr/>
        </p:nvSpPr>
        <p:spPr bwMode="auto">
          <a:xfrm>
            <a:off x="2478088" y="2220913"/>
            <a:ext cx="0" cy="3971925"/>
          </a:xfrm>
          <a:prstGeom prst="line">
            <a:avLst/>
          </a:prstGeom>
          <a:noFill/>
          <a:ln w="9525">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Line 6"/>
          <p:cNvSpPr>
            <a:spLocks noChangeShapeType="1"/>
          </p:cNvSpPr>
          <p:nvPr/>
        </p:nvSpPr>
        <p:spPr bwMode="auto">
          <a:xfrm>
            <a:off x="3017838" y="2232025"/>
            <a:ext cx="0" cy="3971925"/>
          </a:xfrm>
          <a:prstGeom prst="line">
            <a:avLst/>
          </a:prstGeom>
          <a:noFill/>
          <a:ln w="9525">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Line 7"/>
          <p:cNvSpPr>
            <a:spLocks noChangeShapeType="1"/>
          </p:cNvSpPr>
          <p:nvPr/>
        </p:nvSpPr>
        <p:spPr bwMode="auto">
          <a:xfrm>
            <a:off x="3589338" y="2244725"/>
            <a:ext cx="0" cy="3971925"/>
          </a:xfrm>
          <a:prstGeom prst="line">
            <a:avLst/>
          </a:prstGeom>
          <a:noFill/>
          <a:ln w="9525">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8"/>
          <p:cNvSpPr>
            <a:spLocks noChangeShapeType="1"/>
          </p:cNvSpPr>
          <p:nvPr/>
        </p:nvSpPr>
        <p:spPr bwMode="auto">
          <a:xfrm>
            <a:off x="4140200" y="2286000"/>
            <a:ext cx="0" cy="3971925"/>
          </a:xfrm>
          <a:prstGeom prst="line">
            <a:avLst/>
          </a:prstGeom>
          <a:noFill/>
          <a:ln w="9525">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9"/>
          <p:cNvSpPr>
            <a:spLocks noChangeShapeType="1"/>
          </p:cNvSpPr>
          <p:nvPr/>
        </p:nvSpPr>
        <p:spPr bwMode="auto">
          <a:xfrm>
            <a:off x="4697413" y="2271713"/>
            <a:ext cx="0" cy="3971925"/>
          </a:xfrm>
          <a:prstGeom prst="line">
            <a:avLst/>
          </a:prstGeom>
          <a:noFill/>
          <a:ln w="9525">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10"/>
          <p:cNvSpPr>
            <a:spLocks noChangeShapeType="1"/>
          </p:cNvSpPr>
          <p:nvPr/>
        </p:nvSpPr>
        <p:spPr bwMode="auto">
          <a:xfrm>
            <a:off x="5253038" y="2271713"/>
            <a:ext cx="0" cy="3971925"/>
          </a:xfrm>
          <a:prstGeom prst="line">
            <a:avLst/>
          </a:prstGeom>
          <a:noFill/>
          <a:ln w="9525">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1"/>
          <p:cNvSpPr>
            <a:spLocks noChangeShapeType="1"/>
          </p:cNvSpPr>
          <p:nvPr/>
        </p:nvSpPr>
        <p:spPr bwMode="auto">
          <a:xfrm>
            <a:off x="5805488" y="2232025"/>
            <a:ext cx="0" cy="3971925"/>
          </a:xfrm>
          <a:prstGeom prst="line">
            <a:avLst/>
          </a:prstGeom>
          <a:noFill/>
          <a:ln w="9525">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2"/>
          <p:cNvSpPr>
            <a:spLocks noChangeShapeType="1"/>
          </p:cNvSpPr>
          <p:nvPr/>
        </p:nvSpPr>
        <p:spPr bwMode="auto">
          <a:xfrm>
            <a:off x="6376988" y="2249488"/>
            <a:ext cx="0" cy="3971925"/>
          </a:xfrm>
          <a:prstGeom prst="line">
            <a:avLst/>
          </a:prstGeom>
          <a:noFill/>
          <a:ln w="9525">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3"/>
          <p:cNvSpPr>
            <a:spLocks noChangeShapeType="1"/>
          </p:cNvSpPr>
          <p:nvPr/>
        </p:nvSpPr>
        <p:spPr bwMode="auto">
          <a:xfrm>
            <a:off x="6932613" y="2257425"/>
            <a:ext cx="0" cy="3971925"/>
          </a:xfrm>
          <a:prstGeom prst="line">
            <a:avLst/>
          </a:prstGeom>
          <a:noFill/>
          <a:ln w="9525">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 name="Group 14"/>
          <p:cNvGrpSpPr>
            <a:grpSpLocks/>
          </p:cNvGrpSpPr>
          <p:nvPr/>
        </p:nvGrpSpPr>
        <p:grpSpPr bwMode="auto">
          <a:xfrm>
            <a:off x="2179638" y="3413125"/>
            <a:ext cx="298450" cy="2374900"/>
            <a:chOff x="1133" y="2110"/>
            <a:chExt cx="188" cy="1496"/>
          </a:xfrm>
        </p:grpSpPr>
        <p:sp>
          <p:nvSpPr>
            <p:cNvPr id="14" name="Line 15"/>
            <p:cNvSpPr>
              <a:spLocks noChangeShapeType="1"/>
            </p:cNvSpPr>
            <p:nvPr/>
          </p:nvSpPr>
          <p:spPr bwMode="auto">
            <a:xfrm>
              <a:off x="1140" y="2110"/>
              <a:ext cx="170"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6"/>
            <p:cNvSpPr>
              <a:spLocks noChangeShapeType="1"/>
            </p:cNvSpPr>
            <p:nvPr/>
          </p:nvSpPr>
          <p:spPr bwMode="auto">
            <a:xfrm>
              <a:off x="1133" y="2557"/>
              <a:ext cx="170"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7"/>
            <p:cNvSpPr>
              <a:spLocks noChangeShapeType="1"/>
            </p:cNvSpPr>
            <p:nvPr/>
          </p:nvSpPr>
          <p:spPr bwMode="auto">
            <a:xfrm>
              <a:off x="1151" y="3010"/>
              <a:ext cx="170"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8"/>
            <p:cNvSpPr>
              <a:spLocks noChangeShapeType="1"/>
            </p:cNvSpPr>
            <p:nvPr/>
          </p:nvSpPr>
          <p:spPr bwMode="auto">
            <a:xfrm>
              <a:off x="1151" y="3606"/>
              <a:ext cx="170"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 name="Group 19"/>
          <p:cNvGrpSpPr>
            <a:grpSpLocks/>
          </p:cNvGrpSpPr>
          <p:nvPr/>
        </p:nvGrpSpPr>
        <p:grpSpPr bwMode="auto">
          <a:xfrm>
            <a:off x="5808663" y="3402013"/>
            <a:ext cx="584200" cy="1905000"/>
            <a:chOff x="3419" y="2103"/>
            <a:chExt cx="368" cy="1200"/>
          </a:xfrm>
        </p:grpSpPr>
        <p:sp>
          <p:nvSpPr>
            <p:cNvPr id="19" name="Line 20"/>
            <p:cNvSpPr>
              <a:spLocks noChangeShapeType="1"/>
            </p:cNvSpPr>
            <p:nvPr/>
          </p:nvSpPr>
          <p:spPr bwMode="auto">
            <a:xfrm>
              <a:off x="3419" y="2103"/>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21"/>
            <p:cNvSpPr>
              <a:spLocks noChangeShapeType="1"/>
            </p:cNvSpPr>
            <p:nvPr/>
          </p:nvSpPr>
          <p:spPr bwMode="auto">
            <a:xfrm>
              <a:off x="3419" y="2557"/>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22"/>
            <p:cNvSpPr>
              <a:spLocks noChangeShapeType="1"/>
            </p:cNvSpPr>
            <p:nvPr/>
          </p:nvSpPr>
          <p:spPr bwMode="auto">
            <a:xfrm>
              <a:off x="3429" y="3021"/>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3"/>
            <p:cNvSpPr>
              <a:spLocks noChangeShapeType="1"/>
            </p:cNvSpPr>
            <p:nvPr/>
          </p:nvSpPr>
          <p:spPr bwMode="auto">
            <a:xfrm>
              <a:off x="3420" y="3303"/>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 name="Group 24"/>
          <p:cNvGrpSpPr>
            <a:grpSpLocks/>
          </p:cNvGrpSpPr>
          <p:nvPr/>
        </p:nvGrpSpPr>
        <p:grpSpPr bwMode="auto">
          <a:xfrm>
            <a:off x="2478088" y="2997200"/>
            <a:ext cx="539750" cy="2800350"/>
            <a:chOff x="1321" y="1848"/>
            <a:chExt cx="340" cy="1764"/>
          </a:xfrm>
        </p:grpSpPr>
        <p:grpSp>
          <p:nvGrpSpPr>
            <p:cNvPr id="24" name="Group 25"/>
            <p:cNvGrpSpPr>
              <a:grpSpLocks/>
            </p:cNvGrpSpPr>
            <p:nvPr/>
          </p:nvGrpSpPr>
          <p:grpSpPr bwMode="auto">
            <a:xfrm>
              <a:off x="1321" y="1848"/>
              <a:ext cx="340" cy="1764"/>
              <a:chOff x="1321" y="1848"/>
              <a:chExt cx="340" cy="1764"/>
            </a:xfrm>
          </p:grpSpPr>
          <p:sp>
            <p:nvSpPr>
              <p:cNvPr id="26" name="Line 26"/>
              <p:cNvSpPr>
                <a:spLocks noChangeShapeType="1"/>
              </p:cNvSpPr>
              <p:nvPr/>
            </p:nvSpPr>
            <p:spPr bwMode="auto">
              <a:xfrm>
                <a:off x="1321" y="1848"/>
                <a:ext cx="340"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27"/>
              <p:cNvSpPr>
                <a:spLocks noChangeShapeType="1"/>
              </p:cNvSpPr>
              <p:nvPr/>
            </p:nvSpPr>
            <p:spPr bwMode="auto">
              <a:xfrm>
                <a:off x="1321" y="2557"/>
                <a:ext cx="340"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28"/>
              <p:cNvSpPr>
                <a:spLocks noChangeShapeType="1"/>
              </p:cNvSpPr>
              <p:nvPr/>
            </p:nvSpPr>
            <p:spPr bwMode="auto">
              <a:xfrm>
                <a:off x="1321" y="3003"/>
                <a:ext cx="340"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29"/>
              <p:cNvSpPr>
                <a:spLocks noChangeShapeType="1"/>
              </p:cNvSpPr>
              <p:nvPr/>
            </p:nvSpPr>
            <p:spPr bwMode="auto">
              <a:xfrm>
                <a:off x="1321" y="3612"/>
                <a:ext cx="340"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5" name="Line 30"/>
            <p:cNvSpPr>
              <a:spLocks noChangeShapeType="1"/>
            </p:cNvSpPr>
            <p:nvPr/>
          </p:nvSpPr>
          <p:spPr bwMode="auto">
            <a:xfrm flipV="1">
              <a:off x="1321" y="1848"/>
              <a:ext cx="0" cy="26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 name="Group 31"/>
          <p:cNvGrpSpPr>
            <a:grpSpLocks/>
          </p:cNvGrpSpPr>
          <p:nvPr/>
        </p:nvGrpSpPr>
        <p:grpSpPr bwMode="auto">
          <a:xfrm>
            <a:off x="3006725" y="2997200"/>
            <a:ext cx="579438" cy="2801938"/>
            <a:chOff x="1654" y="1848"/>
            <a:chExt cx="365" cy="1765"/>
          </a:xfrm>
        </p:grpSpPr>
        <p:grpSp>
          <p:nvGrpSpPr>
            <p:cNvPr id="31" name="Group 32"/>
            <p:cNvGrpSpPr>
              <a:grpSpLocks/>
            </p:cNvGrpSpPr>
            <p:nvPr/>
          </p:nvGrpSpPr>
          <p:grpSpPr bwMode="auto">
            <a:xfrm>
              <a:off x="1654" y="1848"/>
              <a:ext cx="365" cy="1765"/>
              <a:chOff x="1654" y="1848"/>
              <a:chExt cx="365" cy="1765"/>
            </a:xfrm>
          </p:grpSpPr>
          <p:sp>
            <p:nvSpPr>
              <p:cNvPr id="33" name="Line 33"/>
              <p:cNvSpPr>
                <a:spLocks noChangeShapeType="1"/>
              </p:cNvSpPr>
              <p:nvPr/>
            </p:nvSpPr>
            <p:spPr bwMode="auto">
              <a:xfrm>
                <a:off x="1654" y="1848"/>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34"/>
              <p:cNvSpPr>
                <a:spLocks noChangeShapeType="1"/>
              </p:cNvSpPr>
              <p:nvPr/>
            </p:nvSpPr>
            <p:spPr bwMode="auto">
              <a:xfrm>
                <a:off x="1661" y="2273"/>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5"/>
              <p:cNvSpPr>
                <a:spLocks noChangeShapeType="1"/>
              </p:cNvSpPr>
              <p:nvPr/>
            </p:nvSpPr>
            <p:spPr bwMode="auto">
              <a:xfrm>
                <a:off x="1661" y="3009"/>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6"/>
              <p:cNvSpPr>
                <a:spLocks noChangeShapeType="1"/>
              </p:cNvSpPr>
              <p:nvPr/>
            </p:nvSpPr>
            <p:spPr bwMode="auto">
              <a:xfrm>
                <a:off x="1661" y="3613"/>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2" name="Line 37"/>
            <p:cNvSpPr>
              <a:spLocks noChangeShapeType="1"/>
            </p:cNvSpPr>
            <p:nvPr/>
          </p:nvSpPr>
          <p:spPr bwMode="auto">
            <a:xfrm flipV="1">
              <a:off x="1661" y="2265"/>
              <a:ext cx="0" cy="26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 name="Group 38"/>
          <p:cNvGrpSpPr>
            <a:grpSpLocks/>
          </p:cNvGrpSpPr>
          <p:nvPr/>
        </p:nvGrpSpPr>
        <p:grpSpPr bwMode="auto">
          <a:xfrm>
            <a:off x="4684713" y="3390900"/>
            <a:ext cx="582612" cy="1916113"/>
            <a:chOff x="2711" y="2096"/>
            <a:chExt cx="367" cy="1207"/>
          </a:xfrm>
        </p:grpSpPr>
        <p:grpSp>
          <p:nvGrpSpPr>
            <p:cNvPr id="38" name="Group 39"/>
            <p:cNvGrpSpPr>
              <a:grpSpLocks/>
            </p:cNvGrpSpPr>
            <p:nvPr/>
          </p:nvGrpSpPr>
          <p:grpSpPr bwMode="auto">
            <a:xfrm>
              <a:off x="2711" y="2096"/>
              <a:ext cx="367" cy="1207"/>
              <a:chOff x="2711" y="2096"/>
              <a:chExt cx="367" cy="1207"/>
            </a:xfrm>
          </p:grpSpPr>
          <p:sp>
            <p:nvSpPr>
              <p:cNvPr id="40" name="Line 40"/>
              <p:cNvSpPr>
                <a:spLocks noChangeShapeType="1"/>
              </p:cNvSpPr>
              <p:nvPr/>
            </p:nvSpPr>
            <p:spPr bwMode="auto">
              <a:xfrm>
                <a:off x="2720" y="2096"/>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41"/>
              <p:cNvSpPr>
                <a:spLocks noChangeShapeType="1"/>
              </p:cNvSpPr>
              <p:nvPr/>
            </p:nvSpPr>
            <p:spPr bwMode="auto">
              <a:xfrm>
                <a:off x="2720" y="2273"/>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42"/>
              <p:cNvSpPr>
                <a:spLocks noChangeShapeType="1"/>
              </p:cNvSpPr>
              <p:nvPr/>
            </p:nvSpPr>
            <p:spPr bwMode="auto">
              <a:xfrm>
                <a:off x="2720" y="2718"/>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43"/>
              <p:cNvSpPr>
                <a:spLocks noChangeShapeType="1"/>
              </p:cNvSpPr>
              <p:nvPr/>
            </p:nvSpPr>
            <p:spPr bwMode="auto">
              <a:xfrm>
                <a:off x="2711" y="3303"/>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9" name="Line 44"/>
            <p:cNvSpPr>
              <a:spLocks noChangeShapeType="1"/>
            </p:cNvSpPr>
            <p:nvPr/>
          </p:nvSpPr>
          <p:spPr bwMode="auto">
            <a:xfrm flipV="1">
              <a:off x="3069" y="2282"/>
              <a:ext cx="0" cy="26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 name="Group 45"/>
          <p:cNvGrpSpPr>
            <a:grpSpLocks/>
          </p:cNvGrpSpPr>
          <p:nvPr/>
        </p:nvGrpSpPr>
        <p:grpSpPr bwMode="auto">
          <a:xfrm>
            <a:off x="3571875" y="2997200"/>
            <a:ext cx="571500" cy="2792413"/>
            <a:chOff x="2010" y="1848"/>
            <a:chExt cx="360" cy="1759"/>
          </a:xfrm>
        </p:grpSpPr>
        <p:grpSp>
          <p:nvGrpSpPr>
            <p:cNvPr id="45" name="Group 46"/>
            <p:cNvGrpSpPr>
              <a:grpSpLocks/>
            </p:cNvGrpSpPr>
            <p:nvPr/>
          </p:nvGrpSpPr>
          <p:grpSpPr bwMode="auto">
            <a:xfrm>
              <a:off x="2010" y="1848"/>
              <a:ext cx="360" cy="1759"/>
              <a:chOff x="2010" y="1848"/>
              <a:chExt cx="360" cy="1759"/>
            </a:xfrm>
          </p:grpSpPr>
          <p:sp>
            <p:nvSpPr>
              <p:cNvPr id="47" name="Line 47"/>
              <p:cNvSpPr>
                <a:spLocks noChangeShapeType="1"/>
              </p:cNvSpPr>
              <p:nvPr/>
            </p:nvSpPr>
            <p:spPr bwMode="auto">
              <a:xfrm>
                <a:off x="2012" y="1848"/>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48"/>
              <p:cNvSpPr>
                <a:spLocks noChangeShapeType="1"/>
              </p:cNvSpPr>
              <p:nvPr/>
            </p:nvSpPr>
            <p:spPr bwMode="auto">
              <a:xfrm>
                <a:off x="2012" y="2273"/>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49"/>
              <p:cNvSpPr>
                <a:spLocks noChangeShapeType="1"/>
              </p:cNvSpPr>
              <p:nvPr/>
            </p:nvSpPr>
            <p:spPr bwMode="auto">
              <a:xfrm>
                <a:off x="2012" y="2717"/>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Line 50"/>
              <p:cNvSpPr>
                <a:spLocks noChangeShapeType="1"/>
              </p:cNvSpPr>
              <p:nvPr/>
            </p:nvSpPr>
            <p:spPr bwMode="auto">
              <a:xfrm>
                <a:off x="2010" y="3607"/>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6" name="Line 51"/>
            <p:cNvSpPr>
              <a:spLocks noChangeShapeType="1"/>
            </p:cNvSpPr>
            <p:nvPr/>
          </p:nvSpPr>
          <p:spPr bwMode="auto">
            <a:xfrm flipV="1">
              <a:off x="2019" y="2720"/>
              <a:ext cx="0" cy="26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1" name="Group 52"/>
          <p:cNvGrpSpPr>
            <a:grpSpLocks/>
          </p:cNvGrpSpPr>
          <p:nvPr/>
        </p:nvGrpSpPr>
        <p:grpSpPr bwMode="auto">
          <a:xfrm>
            <a:off x="5222875" y="3402013"/>
            <a:ext cx="612775" cy="1905000"/>
            <a:chOff x="3050" y="2103"/>
            <a:chExt cx="386" cy="1200"/>
          </a:xfrm>
        </p:grpSpPr>
        <p:grpSp>
          <p:nvGrpSpPr>
            <p:cNvPr id="52" name="Group 53"/>
            <p:cNvGrpSpPr>
              <a:grpSpLocks/>
            </p:cNvGrpSpPr>
            <p:nvPr/>
          </p:nvGrpSpPr>
          <p:grpSpPr bwMode="auto">
            <a:xfrm>
              <a:off x="3050" y="2103"/>
              <a:ext cx="386" cy="1200"/>
              <a:chOff x="3050" y="2103"/>
              <a:chExt cx="386" cy="1200"/>
            </a:xfrm>
          </p:grpSpPr>
          <p:sp>
            <p:nvSpPr>
              <p:cNvPr id="54" name="Line 54"/>
              <p:cNvSpPr>
                <a:spLocks noChangeShapeType="1"/>
              </p:cNvSpPr>
              <p:nvPr/>
            </p:nvSpPr>
            <p:spPr bwMode="auto">
              <a:xfrm>
                <a:off x="3050" y="2103"/>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55"/>
              <p:cNvSpPr>
                <a:spLocks noChangeShapeType="1"/>
              </p:cNvSpPr>
              <p:nvPr/>
            </p:nvSpPr>
            <p:spPr bwMode="auto">
              <a:xfrm>
                <a:off x="3070" y="2557"/>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56"/>
              <p:cNvSpPr>
                <a:spLocks noChangeShapeType="1"/>
              </p:cNvSpPr>
              <p:nvPr/>
            </p:nvSpPr>
            <p:spPr bwMode="auto">
              <a:xfrm>
                <a:off x="3078" y="2718"/>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57"/>
              <p:cNvSpPr>
                <a:spLocks noChangeShapeType="1"/>
              </p:cNvSpPr>
              <p:nvPr/>
            </p:nvSpPr>
            <p:spPr bwMode="auto">
              <a:xfrm>
                <a:off x="3061" y="3303"/>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3" name="Line 58"/>
            <p:cNvSpPr>
              <a:spLocks noChangeShapeType="1"/>
            </p:cNvSpPr>
            <p:nvPr/>
          </p:nvSpPr>
          <p:spPr bwMode="auto">
            <a:xfrm flipV="1">
              <a:off x="3419" y="2735"/>
              <a:ext cx="1" cy="274"/>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8" name="Group 59"/>
          <p:cNvGrpSpPr>
            <a:grpSpLocks/>
          </p:cNvGrpSpPr>
          <p:nvPr/>
        </p:nvGrpSpPr>
        <p:grpSpPr bwMode="auto">
          <a:xfrm>
            <a:off x="4129088" y="2997200"/>
            <a:ext cx="582612" cy="2771775"/>
            <a:chOff x="2361" y="1848"/>
            <a:chExt cx="367" cy="1746"/>
          </a:xfrm>
        </p:grpSpPr>
        <p:grpSp>
          <p:nvGrpSpPr>
            <p:cNvPr id="59" name="Group 60"/>
            <p:cNvGrpSpPr>
              <a:grpSpLocks/>
            </p:cNvGrpSpPr>
            <p:nvPr/>
          </p:nvGrpSpPr>
          <p:grpSpPr bwMode="auto">
            <a:xfrm>
              <a:off x="2361" y="1848"/>
              <a:ext cx="367" cy="1452"/>
              <a:chOff x="2361" y="1848"/>
              <a:chExt cx="367" cy="1452"/>
            </a:xfrm>
          </p:grpSpPr>
          <p:sp>
            <p:nvSpPr>
              <p:cNvPr id="62" name="Line 61"/>
              <p:cNvSpPr>
                <a:spLocks noChangeShapeType="1"/>
              </p:cNvSpPr>
              <p:nvPr/>
            </p:nvSpPr>
            <p:spPr bwMode="auto">
              <a:xfrm>
                <a:off x="2361" y="3300"/>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Line 62"/>
              <p:cNvSpPr>
                <a:spLocks noChangeShapeType="1"/>
              </p:cNvSpPr>
              <p:nvPr/>
            </p:nvSpPr>
            <p:spPr bwMode="auto">
              <a:xfrm>
                <a:off x="2370" y="2718"/>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Line 63"/>
              <p:cNvSpPr>
                <a:spLocks noChangeShapeType="1"/>
              </p:cNvSpPr>
              <p:nvPr/>
            </p:nvSpPr>
            <p:spPr bwMode="auto">
              <a:xfrm>
                <a:off x="2362" y="2273"/>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64"/>
              <p:cNvSpPr>
                <a:spLocks noChangeShapeType="1"/>
              </p:cNvSpPr>
              <p:nvPr/>
            </p:nvSpPr>
            <p:spPr bwMode="auto">
              <a:xfrm>
                <a:off x="2361" y="1848"/>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 name="Line 65"/>
            <p:cNvSpPr>
              <a:spLocks noChangeShapeType="1"/>
            </p:cNvSpPr>
            <p:nvPr/>
          </p:nvSpPr>
          <p:spPr bwMode="auto">
            <a:xfrm flipV="1">
              <a:off x="2710" y="1848"/>
              <a:ext cx="0" cy="26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Line 66"/>
            <p:cNvSpPr>
              <a:spLocks noChangeShapeType="1"/>
            </p:cNvSpPr>
            <p:nvPr/>
          </p:nvSpPr>
          <p:spPr bwMode="auto">
            <a:xfrm flipV="1">
              <a:off x="2370" y="3318"/>
              <a:ext cx="0" cy="276"/>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 name="Group 67"/>
          <p:cNvGrpSpPr>
            <a:grpSpLocks/>
          </p:cNvGrpSpPr>
          <p:nvPr/>
        </p:nvGrpSpPr>
        <p:grpSpPr bwMode="auto">
          <a:xfrm>
            <a:off x="6364288" y="3402013"/>
            <a:ext cx="582612" cy="2386012"/>
            <a:chOff x="3769" y="2103"/>
            <a:chExt cx="367" cy="1503"/>
          </a:xfrm>
        </p:grpSpPr>
        <p:grpSp>
          <p:nvGrpSpPr>
            <p:cNvPr id="67" name="Group 68"/>
            <p:cNvGrpSpPr>
              <a:grpSpLocks/>
            </p:cNvGrpSpPr>
            <p:nvPr/>
          </p:nvGrpSpPr>
          <p:grpSpPr bwMode="auto">
            <a:xfrm>
              <a:off x="3769" y="2103"/>
              <a:ext cx="367" cy="1503"/>
              <a:chOff x="3769" y="2103"/>
              <a:chExt cx="367" cy="1503"/>
            </a:xfrm>
          </p:grpSpPr>
          <p:sp>
            <p:nvSpPr>
              <p:cNvPr id="69" name="Line 69"/>
              <p:cNvSpPr>
                <a:spLocks noChangeShapeType="1"/>
              </p:cNvSpPr>
              <p:nvPr/>
            </p:nvSpPr>
            <p:spPr bwMode="auto">
              <a:xfrm>
                <a:off x="3769" y="2103"/>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Line 70"/>
              <p:cNvSpPr>
                <a:spLocks noChangeShapeType="1"/>
              </p:cNvSpPr>
              <p:nvPr/>
            </p:nvSpPr>
            <p:spPr bwMode="auto">
              <a:xfrm>
                <a:off x="3769" y="2557"/>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Line 71"/>
              <p:cNvSpPr>
                <a:spLocks noChangeShapeType="1"/>
              </p:cNvSpPr>
              <p:nvPr/>
            </p:nvSpPr>
            <p:spPr bwMode="auto">
              <a:xfrm>
                <a:off x="3778" y="3028"/>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72"/>
              <p:cNvSpPr>
                <a:spLocks noChangeShapeType="1"/>
              </p:cNvSpPr>
              <p:nvPr/>
            </p:nvSpPr>
            <p:spPr bwMode="auto">
              <a:xfrm>
                <a:off x="3769" y="3606"/>
                <a:ext cx="35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8" name="Line 73"/>
            <p:cNvSpPr>
              <a:spLocks noChangeShapeType="1"/>
            </p:cNvSpPr>
            <p:nvPr/>
          </p:nvSpPr>
          <p:spPr bwMode="auto">
            <a:xfrm flipV="1">
              <a:off x="3777" y="3313"/>
              <a:ext cx="0" cy="276"/>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3" name="Text Box 74"/>
          <p:cNvSpPr txBox="1">
            <a:spLocks noChangeArrowheads="1"/>
          </p:cNvSpPr>
          <p:nvPr/>
        </p:nvSpPr>
        <p:spPr bwMode="auto">
          <a:xfrm>
            <a:off x="990600" y="2260600"/>
            <a:ext cx="1171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742950" indent="-2857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buClr>
                <a:schemeClr val="accent1"/>
              </a:buClr>
              <a:buSzPct val="60000"/>
              <a:buFont typeface="Wingdings" panose="05000000000000000000" pitchFamily="2" charset="2"/>
              <a:buNone/>
            </a:pPr>
            <a:r>
              <a:rPr lang="en-US" altLang="zh-CN">
                <a:latin typeface="Verdana" panose="020B0604030504040204" pitchFamily="34" charset="0"/>
                <a:ea typeface="宋体" panose="02010600030101010101" pitchFamily="2" charset="-122"/>
              </a:rPr>
              <a:t>CP</a:t>
            </a:r>
          </a:p>
        </p:txBody>
      </p:sp>
      <p:sp>
        <p:nvSpPr>
          <p:cNvPr id="74" name="Text Box 75"/>
          <p:cNvSpPr txBox="1">
            <a:spLocks noChangeArrowheads="1"/>
          </p:cNvSpPr>
          <p:nvPr/>
        </p:nvSpPr>
        <p:spPr bwMode="auto">
          <a:xfrm>
            <a:off x="992188" y="3125788"/>
            <a:ext cx="11715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742950" indent="-2857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buClr>
                <a:schemeClr val="accent1"/>
              </a:buClr>
              <a:buSzPct val="60000"/>
              <a:buFont typeface="Wingdings" panose="05000000000000000000" pitchFamily="2" charset="2"/>
              <a:buNone/>
            </a:pPr>
            <a:r>
              <a:rPr lang="en-US" altLang="zh-CN">
                <a:latin typeface="Verdana" panose="020B0604030504040204" pitchFamily="34" charset="0"/>
                <a:ea typeface="宋体" panose="02010600030101010101" pitchFamily="2" charset="-122"/>
              </a:rPr>
              <a:t>Q</a:t>
            </a:r>
            <a:r>
              <a:rPr lang="en-US" altLang="zh-CN" baseline="-25000">
                <a:latin typeface="Verdana" panose="020B0604030504040204" pitchFamily="34" charset="0"/>
                <a:ea typeface="宋体" panose="02010600030101010101" pitchFamily="2" charset="-122"/>
              </a:rPr>
              <a:t>1</a:t>
            </a:r>
          </a:p>
        </p:txBody>
      </p:sp>
      <p:sp>
        <p:nvSpPr>
          <p:cNvPr id="75" name="Text Box 76"/>
          <p:cNvSpPr txBox="1">
            <a:spLocks noChangeArrowheads="1"/>
          </p:cNvSpPr>
          <p:nvPr/>
        </p:nvSpPr>
        <p:spPr bwMode="auto">
          <a:xfrm>
            <a:off x="990600" y="3852863"/>
            <a:ext cx="11715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742950" indent="-2857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buClr>
                <a:schemeClr val="accent1"/>
              </a:buClr>
              <a:buSzPct val="60000"/>
              <a:buFont typeface="Wingdings" panose="05000000000000000000" pitchFamily="2" charset="2"/>
              <a:buNone/>
            </a:pPr>
            <a:r>
              <a:rPr lang="en-US" altLang="zh-CN">
                <a:latin typeface="Verdana" panose="020B0604030504040204" pitchFamily="34" charset="0"/>
                <a:ea typeface="宋体" panose="02010600030101010101" pitchFamily="2" charset="-122"/>
              </a:rPr>
              <a:t>Q</a:t>
            </a:r>
            <a:r>
              <a:rPr lang="en-US" altLang="zh-CN" baseline="-25000">
                <a:latin typeface="Verdana" panose="020B0604030504040204" pitchFamily="34" charset="0"/>
                <a:ea typeface="宋体" panose="02010600030101010101" pitchFamily="2" charset="-122"/>
              </a:rPr>
              <a:t>2</a:t>
            </a:r>
          </a:p>
        </p:txBody>
      </p:sp>
      <p:sp>
        <p:nvSpPr>
          <p:cNvPr id="76" name="Text Box 77"/>
          <p:cNvSpPr txBox="1">
            <a:spLocks noChangeArrowheads="1"/>
          </p:cNvSpPr>
          <p:nvPr/>
        </p:nvSpPr>
        <p:spPr bwMode="auto">
          <a:xfrm>
            <a:off x="1036638" y="4565650"/>
            <a:ext cx="1171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742950" indent="-2857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buClr>
                <a:schemeClr val="accent1"/>
              </a:buClr>
              <a:buSzPct val="60000"/>
              <a:buFont typeface="Wingdings" panose="05000000000000000000" pitchFamily="2" charset="2"/>
              <a:buNone/>
            </a:pPr>
            <a:r>
              <a:rPr lang="en-US" altLang="zh-CN">
                <a:latin typeface="Verdana" panose="020B0604030504040204" pitchFamily="34" charset="0"/>
                <a:ea typeface="宋体" panose="02010600030101010101" pitchFamily="2" charset="-122"/>
              </a:rPr>
              <a:t>Q</a:t>
            </a:r>
            <a:r>
              <a:rPr lang="en-US" altLang="zh-CN" baseline="-25000">
                <a:latin typeface="Verdana" panose="020B0604030504040204" pitchFamily="34" charset="0"/>
                <a:ea typeface="宋体" panose="02010600030101010101" pitchFamily="2" charset="-122"/>
              </a:rPr>
              <a:t>3</a:t>
            </a:r>
          </a:p>
        </p:txBody>
      </p:sp>
      <p:sp>
        <p:nvSpPr>
          <p:cNvPr id="77" name="Text Box 78"/>
          <p:cNvSpPr txBox="1">
            <a:spLocks noChangeArrowheads="1"/>
          </p:cNvSpPr>
          <p:nvPr/>
        </p:nvSpPr>
        <p:spPr bwMode="auto">
          <a:xfrm>
            <a:off x="992188" y="5511800"/>
            <a:ext cx="1171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742950" indent="-2857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buClr>
                <a:schemeClr val="accent1"/>
              </a:buClr>
              <a:buSzPct val="60000"/>
              <a:buFont typeface="Wingdings" panose="05000000000000000000" pitchFamily="2" charset="2"/>
              <a:buNone/>
            </a:pPr>
            <a:r>
              <a:rPr lang="en-US" altLang="zh-CN">
                <a:latin typeface="Verdana" panose="020B0604030504040204" pitchFamily="34" charset="0"/>
                <a:ea typeface="宋体" panose="02010600030101010101" pitchFamily="2" charset="-122"/>
              </a:rPr>
              <a:t>Q</a:t>
            </a:r>
            <a:r>
              <a:rPr lang="en-US" altLang="zh-CN" baseline="-25000">
                <a:latin typeface="Verdana" panose="020B0604030504040204" pitchFamily="34" charset="0"/>
                <a:ea typeface="宋体" panose="02010600030101010101" pitchFamily="2" charset="-122"/>
              </a:rPr>
              <a:t>4</a:t>
            </a:r>
          </a:p>
        </p:txBody>
      </p:sp>
      <p:sp>
        <p:nvSpPr>
          <p:cNvPr id="78" name="Rectangle 79"/>
          <p:cNvSpPr>
            <a:spLocks noChangeArrowheads="1"/>
          </p:cNvSpPr>
          <p:nvPr/>
        </p:nvSpPr>
        <p:spPr bwMode="auto">
          <a:xfrm>
            <a:off x="2119313" y="5805488"/>
            <a:ext cx="5208587"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2"/>
              </a:buClr>
              <a:buSzPct val="80000"/>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SzPct val="60000"/>
              <a:buFont typeface="Wingdings" panose="05000000000000000000" pitchFamily="2" charset="2"/>
              <a:buChar char="l"/>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70000"/>
              <a:buFont typeface="Arial" panose="020B0604020202020204" pitchFamily="34" charset="0"/>
              <a:buChar char="–"/>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SzPct val="60000"/>
              <a:buFont typeface="Wingdings" panose="05000000000000000000" pitchFamily="2" charset="2"/>
              <a:buChar char="n"/>
              <a:defRPr>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tx1"/>
              </a:buClr>
              <a:buSzPct val="60000"/>
              <a:buFont typeface="Wingdings" panose="05000000000000000000" pitchFamily="2" charset="2"/>
              <a:buChar char="n"/>
              <a:defRPr>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tx1"/>
              </a:buClr>
              <a:buSzPct val="60000"/>
              <a:buFont typeface="Wingdings" panose="05000000000000000000" pitchFamily="2" charset="2"/>
              <a:buChar char="n"/>
              <a:defRPr>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tx1"/>
              </a:buClr>
              <a:buSzPct val="60000"/>
              <a:buFont typeface="Wingdings" panose="05000000000000000000" pitchFamily="2" charset="2"/>
              <a:buChar char="n"/>
              <a:defRPr>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tx1"/>
              </a:buClr>
              <a:buSzPct val="60000"/>
              <a:buFont typeface="Wingdings" panose="05000000000000000000" pitchFamily="2" charset="2"/>
              <a:buChar char="n"/>
              <a:defRPr>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a:t>S</a:t>
            </a:r>
            <a:r>
              <a:rPr lang="en-US" altLang="zh-CN" baseline="-25000"/>
              <a:t>0</a:t>
            </a:r>
            <a:r>
              <a:rPr lang="en-US" altLang="zh-CN"/>
              <a:t>  S</a:t>
            </a:r>
            <a:r>
              <a:rPr lang="en-US" altLang="zh-CN" baseline="-25000"/>
              <a:t>1</a:t>
            </a:r>
            <a:r>
              <a:rPr lang="en-US" altLang="zh-CN"/>
              <a:t>    S</a:t>
            </a:r>
            <a:r>
              <a:rPr lang="en-US" altLang="zh-CN" baseline="-25000"/>
              <a:t>3</a:t>
            </a:r>
            <a:r>
              <a:rPr lang="en-US" altLang="zh-CN"/>
              <a:t>    S</a:t>
            </a:r>
            <a:r>
              <a:rPr lang="en-US" altLang="zh-CN" baseline="-25000"/>
              <a:t>7    </a:t>
            </a:r>
            <a:r>
              <a:rPr lang="en-US" altLang="zh-CN"/>
              <a:t>S</a:t>
            </a:r>
            <a:r>
              <a:rPr lang="en-US" altLang="zh-CN" baseline="-25000"/>
              <a:t>15    </a:t>
            </a:r>
            <a:r>
              <a:rPr lang="en-US" altLang="zh-CN"/>
              <a:t>S</a:t>
            </a:r>
            <a:r>
              <a:rPr lang="en-US" altLang="zh-CN" baseline="-25000"/>
              <a:t>14    </a:t>
            </a:r>
            <a:r>
              <a:rPr lang="en-US" altLang="zh-CN"/>
              <a:t>S</a:t>
            </a:r>
            <a:r>
              <a:rPr lang="en-US" altLang="zh-CN" baseline="-25000"/>
              <a:t>12    </a:t>
            </a:r>
            <a:r>
              <a:rPr lang="en-US" altLang="zh-CN"/>
              <a:t>S</a:t>
            </a:r>
            <a:r>
              <a:rPr lang="en-US" altLang="zh-CN" baseline="-25000"/>
              <a:t>8     </a:t>
            </a:r>
            <a:r>
              <a:rPr lang="en-US" altLang="zh-CN"/>
              <a:t>S</a:t>
            </a:r>
            <a:r>
              <a:rPr lang="en-US" altLang="zh-CN" baseline="-25000"/>
              <a:t>0</a:t>
            </a:r>
          </a:p>
        </p:txBody>
      </p:sp>
      <p:sp>
        <p:nvSpPr>
          <p:cNvPr id="79" name="Rectangle 3"/>
          <p:cNvSpPr txBox="1">
            <a:spLocks noChangeArrowheads="1"/>
          </p:cNvSpPr>
          <p:nvPr/>
        </p:nvSpPr>
        <p:spPr>
          <a:xfrm>
            <a:off x="304800" y="1371600"/>
            <a:ext cx="8229600" cy="749300"/>
          </a:xfrm>
          <a:prstGeom prst="rect">
            <a:avLst/>
          </a:prstGeom>
        </p:spPr>
        <p:txBody>
          <a:bodyPr/>
          <a:lstStyle>
            <a:lvl1pPr marL="342900" indent="-342900" algn="l" rtl="0" eaLnBrk="0" fontAlgn="base" hangingPunct="0">
              <a:spcBef>
                <a:spcPct val="20000"/>
              </a:spcBef>
              <a:spcAft>
                <a:spcPct val="0"/>
              </a:spcAft>
              <a:buClr>
                <a:schemeClr val="tx2"/>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dirty="0" smtClean="0"/>
              <a:t>7. construct a timing diagram.</a:t>
            </a:r>
          </a:p>
          <a:p>
            <a:pPr>
              <a:buFont typeface="Wingdings" panose="05000000000000000000" pitchFamily="2" charset="2"/>
              <a:buNone/>
            </a:pPr>
            <a:endParaRPr lang="en-US" altLang="zh-CN" dirty="0"/>
          </a:p>
        </p:txBody>
      </p:sp>
    </p:spTree>
    <p:extLst>
      <p:ext uri="{BB962C8B-B14F-4D97-AF65-F5344CB8AC3E}">
        <p14:creationId xmlns:p14="http://schemas.microsoft.com/office/powerpoint/2010/main" val="124870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ipe(left)">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left)">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wipe(left)">
                                      <p:cBhvr>
                                        <p:cTn id="42" dur="500"/>
                                        <p:tgtEl>
                                          <p:spTgt spid="66"/>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slide(fromBottom)">
                                      <p:cBhvr>
                                        <p:cTn id="4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Exercise</a:t>
            </a:r>
            <a:endParaRPr lang="zh-CN" altLang="en-US" dirty="0"/>
          </a:p>
        </p:txBody>
      </p:sp>
      <p:sp>
        <p:nvSpPr>
          <p:cNvPr id="3" name="矩形 2"/>
          <p:cNvSpPr/>
          <p:nvPr/>
        </p:nvSpPr>
        <p:spPr>
          <a:xfrm>
            <a:off x="381000" y="1707017"/>
            <a:ext cx="3818164" cy="2554545"/>
          </a:xfrm>
          <a:prstGeom prst="rect">
            <a:avLst/>
          </a:prstGeom>
        </p:spPr>
        <p:txBody>
          <a:bodyPr wrap="square">
            <a:spAutoFit/>
          </a:bodyPr>
          <a:lstStyle/>
          <a:p>
            <a:r>
              <a:rPr lang="en-US" altLang="zh-CN" sz="3200" dirty="0"/>
              <a:t>Find the transition table and the state table for the Mealy sequential circuit below.</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48200" y="1371600"/>
            <a:ext cx="3227388" cy="5105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 Box 7"/>
          <p:cNvSpPr txBox="1">
            <a:spLocks noChangeArrowheads="1"/>
          </p:cNvSpPr>
          <p:nvPr/>
        </p:nvSpPr>
        <p:spPr bwMode="auto">
          <a:xfrm>
            <a:off x="8032750" y="1947863"/>
            <a:ext cx="431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Z</a:t>
            </a:r>
          </a:p>
        </p:txBody>
      </p:sp>
    </p:spTree>
    <p:extLst>
      <p:ext uri="{BB962C8B-B14F-4D97-AF65-F5344CB8AC3E}">
        <p14:creationId xmlns:p14="http://schemas.microsoft.com/office/powerpoint/2010/main" val="210977079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Rectangle 3"/>
          <p:cNvSpPr txBox="1">
            <a:spLocks noChangeArrowheads="1"/>
          </p:cNvSpPr>
          <p:nvPr/>
        </p:nvSpPr>
        <p:spPr>
          <a:xfrm>
            <a:off x="152400" y="1371600"/>
            <a:ext cx="8229600" cy="4525963"/>
          </a:xfrm>
          <a:prstGeom prst="rect">
            <a:avLst/>
          </a:prstGeom>
        </p:spPr>
        <p:txBody>
          <a:bodyPr/>
          <a:lstStyle>
            <a:lvl1pPr marL="342900" indent="-342900" algn="l" rtl="0" eaLnBrk="0" fontAlgn="base" hangingPunct="0">
              <a:spcBef>
                <a:spcPct val="20000"/>
              </a:spcBef>
              <a:spcAft>
                <a:spcPct val="0"/>
              </a:spcAft>
              <a:buClr>
                <a:schemeClr val="tx2"/>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n-US" altLang="zh-CN" sz="2400" dirty="0" smtClean="0"/>
              <a:t>1. Determine the system variables: input, state, and output.</a:t>
            </a:r>
          </a:p>
          <a:p>
            <a:pPr lvl="1">
              <a:lnSpc>
                <a:spcPct val="80000"/>
              </a:lnSpc>
              <a:buFont typeface="Wingdings" panose="05000000000000000000" pitchFamily="2" charset="2"/>
              <a:buNone/>
            </a:pPr>
            <a:r>
              <a:rPr lang="en-US" altLang="zh-CN" sz="2400" dirty="0" smtClean="0"/>
              <a:t>			input:  x</a:t>
            </a:r>
            <a:r>
              <a:rPr lang="en-US" altLang="zh-CN" sz="2400" baseline="-25000" dirty="0" smtClean="0"/>
              <a:t>1</a:t>
            </a:r>
            <a:r>
              <a:rPr lang="en-US" altLang="zh-CN" sz="2400" dirty="0" smtClean="0"/>
              <a:t>,x</a:t>
            </a:r>
            <a:r>
              <a:rPr lang="en-US" altLang="zh-CN" sz="2400" baseline="-25000" dirty="0" smtClean="0"/>
              <a:t>2</a:t>
            </a:r>
          </a:p>
          <a:p>
            <a:pPr lvl="1">
              <a:lnSpc>
                <a:spcPct val="80000"/>
              </a:lnSpc>
              <a:buFont typeface="Wingdings" panose="05000000000000000000" pitchFamily="2" charset="2"/>
              <a:buNone/>
            </a:pPr>
            <a:r>
              <a:rPr lang="en-US" altLang="zh-CN" sz="2400" baseline="-25000" dirty="0" smtClean="0"/>
              <a:t>			</a:t>
            </a:r>
            <a:r>
              <a:rPr lang="en-US" altLang="zh-CN" sz="2400" dirty="0" smtClean="0"/>
              <a:t>output: Z</a:t>
            </a:r>
          </a:p>
          <a:p>
            <a:pPr lvl="1">
              <a:lnSpc>
                <a:spcPct val="80000"/>
              </a:lnSpc>
              <a:buFont typeface="Wingdings" panose="05000000000000000000" pitchFamily="2" charset="2"/>
              <a:buNone/>
            </a:pPr>
            <a:r>
              <a:rPr lang="en-US" altLang="zh-CN" sz="2400" dirty="0" smtClean="0"/>
              <a:t>			state variable: D</a:t>
            </a:r>
            <a:r>
              <a:rPr lang="en-US" altLang="zh-CN" sz="2400" baseline="-25000" dirty="0" smtClean="0"/>
              <a:t>a</a:t>
            </a:r>
            <a:r>
              <a:rPr lang="en-US" altLang="zh-CN" sz="2400" dirty="0" smtClean="0"/>
              <a:t> , </a:t>
            </a:r>
            <a:r>
              <a:rPr lang="en-US" altLang="zh-CN" sz="2400" dirty="0" err="1" smtClean="0"/>
              <a:t>D</a:t>
            </a:r>
            <a:r>
              <a:rPr lang="en-US" altLang="zh-CN" sz="2400" baseline="-25000" dirty="0" err="1" smtClean="0"/>
              <a:t>b</a:t>
            </a:r>
            <a:r>
              <a:rPr lang="en-US" altLang="zh-CN" sz="2400" dirty="0" smtClean="0"/>
              <a:t> ,D</a:t>
            </a:r>
            <a:r>
              <a:rPr lang="en-US" altLang="zh-CN" sz="2400" baseline="-25000" dirty="0" smtClean="0"/>
              <a:t>c</a:t>
            </a:r>
          </a:p>
          <a:p>
            <a:pPr lvl="1">
              <a:lnSpc>
                <a:spcPct val="80000"/>
              </a:lnSpc>
            </a:pPr>
            <a:r>
              <a:rPr lang="en-US" altLang="zh-CN" sz="2400" dirty="0" smtClean="0"/>
              <a:t>2. Determine  the flip-flop type. Write the characteristic equations.</a:t>
            </a:r>
          </a:p>
          <a:p>
            <a:pPr lvl="1">
              <a:lnSpc>
                <a:spcPct val="80000"/>
              </a:lnSpc>
              <a:buFont typeface="Wingdings" panose="05000000000000000000" pitchFamily="2" charset="2"/>
              <a:buNone/>
            </a:pPr>
            <a:r>
              <a:rPr lang="en-US" altLang="zh-CN" sz="2400" dirty="0" smtClean="0"/>
              <a:t>			Q</a:t>
            </a:r>
            <a:r>
              <a:rPr lang="en-US" altLang="zh-CN" sz="2400" baseline="-25000" dirty="0" smtClean="0"/>
              <a:t>n+1</a:t>
            </a:r>
            <a:r>
              <a:rPr lang="en-US" altLang="zh-CN" sz="2400" dirty="0" smtClean="0"/>
              <a:t>=D</a:t>
            </a:r>
          </a:p>
          <a:p>
            <a:pPr lvl="1">
              <a:lnSpc>
                <a:spcPct val="80000"/>
              </a:lnSpc>
            </a:pPr>
            <a:r>
              <a:rPr lang="en-US" altLang="zh-CN" sz="2400" dirty="0" smtClean="0"/>
              <a:t>3. Excitation equations and output equations.</a:t>
            </a:r>
          </a:p>
          <a:p>
            <a:pPr lvl="1">
              <a:lnSpc>
                <a:spcPct val="80000"/>
              </a:lnSpc>
              <a:buFont typeface="Wingdings" panose="05000000000000000000" pitchFamily="2" charset="2"/>
              <a:buNone/>
            </a:pPr>
            <a:r>
              <a:rPr lang="en-US" altLang="zh-CN" sz="2400" dirty="0" smtClean="0"/>
              <a:t>			D</a:t>
            </a:r>
            <a:r>
              <a:rPr lang="en-US" altLang="zh-CN" sz="2400" baseline="-25000" dirty="0" smtClean="0"/>
              <a:t>a</a:t>
            </a:r>
            <a:r>
              <a:rPr lang="en-US" altLang="zh-CN" sz="2400" dirty="0" smtClean="0"/>
              <a:t>=Q</a:t>
            </a:r>
            <a:r>
              <a:rPr lang="en-US" altLang="zh-CN" sz="2400" baseline="-25000" dirty="0" smtClean="0"/>
              <a:t>a</a:t>
            </a:r>
            <a:r>
              <a:rPr lang="en-US" altLang="zh-CN" sz="2400" dirty="0" smtClean="0"/>
              <a:t>⊕X</a:t>
            </a:r>
            <a:r>
              <a:rPr lang="en-US" altLang="zh-CN" sz="2400" baseline="-25000" dirty="0" smtClean="0"/>
              <a:t>2</a:t>
            </a:r>
          </a:p>
          <a:p>
            <a:pPr lvl="1">
              <a:lnSpc>
                <a:spcPct val="80000"/>
              </a:lnSpc>
              <a:buFont typeface="Wingdings" panose="05000000000000000000" pitchFamily="2" charset="2"/>
              <a:buNone/>
            </a:pPr>
            <a:r>
              <a:rPr lang="en-US" altLang="zh-CN" sz="2400" dirty="0" smtClean="0"/>
              <a:t>			</a:t>
            </a:r>
            <a:r>
              <a:rPr lang="en-US" altLang="zh-CN" sz="2400" dirty="0" err="1" smtClean="0"/>
              <a:t>D</a:t>
            </a:r>
            <a:r>
              <a:rPr lang="en-US" altLang="zh-CN" sz="2400" baseline="-25000" dirty="0" err="1" smtClean="0"/>
              <a:t>b</a:t>
            </a:r>
            <a:r>
              <a:rPr lang="en-US" altLang="zh-CN" sz="2400" dirty="0" smtClean="0"/>
              <a:t>=Q</a:t>
            </a:r>
            <a:r>
              <a:rPr lang="en-US" altLang="zh-CN" sz="2400" baseline="-25000" dirty="0" smtClean="0"/>
              <a:t>b</a:t>
            </a:r>
            <a:r>
              <a:rPr lang="en-US" altLang="zh-CN" sz="2400" dirty="0" smtClean="0"/>
              <a:t>⊕X</a:t>
            </a:r>
            <a:r>
              <a:rPr lang="en-US" altLang="zh-CN" sz="2400" baseline="-25000" dirty="0" smtClean="0"/>
              <a:t>1</a:t>
            </a:r>
          </a:p>
          <a:p>
            <a:pPr lvl="1">
              <a:lnSpc>
                <a:spcPct val="80000"/>
              </a:lnSpc>
              <a:buFont typeface="Wingdings" panose="05000000000000000000" pitchFamily="2" charset="2"/>
              <a:buNone/>
            </a:pPr>
            <a:r>
              <a:rPr lang="en-US" altLang="zh-CN" sz="2400" dirty="0" smtClean="0"/>
              <a:t>			D</a:t>
            </a:r>
            <a:r>
              <a:rPr lang="en-US" altLang="zh-CN" sz="2400" baseline="-25000" dirty="0" smtClean="0"/>
              <a:t>c</a:t>
            </a:r>
            <a:r>
              <a:rPr lang="en-US" altLang="zh-CN" sz="2400" dirty="0" smtClean="0"/>
              <a:t>=X</a:t>
            </a:r>
            <a:r>
              <a:rPr lang="en-US" altLang="zh-CN" sz="2400" baseline="-25000" dirty="0" smtClean="0"/>
              <a:t>1</a:t>
            </a:r>
            <a:r>
              <a:rPr lang="en-US" altLang="zh-CN" sz="2400" dirty="0" smtClean="0"/>
              <a:t>X</a:t>
            </a:r>
            <a:r>
              <a:rPr lang="en-US" altLang="zh-CN" sz="2400" baseline="-25000" dirty="0" smtClean="0"/>
              <a:t>2</a:t>
            </a:r>
            <a:r>
              <a:rPr lang="en-US" altLang="zh-CN" sz="2400" dirty="0" smtClean="0"/>
              <a:t>Q</a:t>
            </a:r>
            <a:r>
              <a:rPr lang="en-US" altLang="zh-CN" sz="2400" baseline="-25000" dirty="0" smtClean="0"/>
              <a:t>c</a:t>
            </a:r>
            <a:r>
              <a:rPr lang="en-US" altLang="zh-CN" sz="2400" dirty="0" smtClean="0"/>
              <a:t>’Q</a:t>
            </a:r>
            <a:r>
              <a:rPr lang="en-US" altLang="zh-CN" sz="2400" baseline="-25000" dirty="0" smtClean="0"/>
              <a:t>a</a:t>
            </a:r>
          </a:p>
          <a:p>
            <a:pPr lvl="1">
              <a:lnSpc>
                <a:spcPct val="80000"/>
              </a:lnSpc>
              <a:buFont typeface="Wingdings" panose="05000000000000000000" pitchFamily="2" charset="2"/>
              <a:buNone/>
            </a:pPr>
            <a:r>
              <a:rPr lang="en-US" altLang="zh-CN" sz="2400" dirty="0" smtClean="0"/>
              <a:t>			Z=X</a:t>
            </a:r>
            <a:r>
              <a:rPr lang="en-US" altLang="zh-CN" sz="2400" baseline="-25000" dirty="0" smtClean="0"/>
              <a:t>1</a:t>
            </a:r>
            <a:r>
              <a:rPr lang="en-US" altLang="zh-CN" sz="2400" dirty="0" smtClean="0"/>
              <a:t>X</a:t>
            </a:r>
            <a:r>
              <a:rPr lang="en-US" altLang="zh-CN" sz="2400" baseline="-25000" dirty="0" smtClean="0"/>
              <a:t>2</a:t>
            </a:r>
            <a:r>
              <a:rPr lang="en-US" altLang="zh-CN" sz="2400" dirty="0" smtClean="0"/>
              <a:t>Q</a:t>
            </a:r>
            <a:r>
              <a:rPr lang="en-US" altLang="zh-CN" sz="2400" baseline="-25000" dirty="0" smtClean="0"/>
              <a:t>c</a:t>
            </a:r>
            <a:r>
              <a:rPr lang="en-US" altLang="zh-CN" sz="2400" dirty="0" smtClean="0"/>
              <a:t>’Q</a:t>
            </a:r>
            <a:r>
              <a:rPr lang="en-US" altLang="zh-CN" sz="2400" baseline="-25000" dirty="0" smtClean="0"/>
              <a:t>a</a:t>
            </a:r>
            <a:endParaRPr lang="en-US" altLang="zh-CN" sz="2400" baseline="-25000" dirty="0"/>
          </a:p>
        </p:txBody>
      </p:sp>
    </p:spTree>
    <p:extLst>
      <p:ext uri="{BB962C8B-B14F-4D97-AF65-F5344CB8AC3E}">
        <p14:creationId xmlns:p14="http://schemas.microsoft.com/office/powerpoint/2010/main" val="42611709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Rectangle 3"/>
          <p:cNvSpPr txBox="1">
            <a:spLocks noChangeArrowheads="1"/>
          </p:cNvSpPr>
          <p:nvPr/>
        </p:nvSpPr>
        <p:spPr>
          <a:xfrm>
            <a:off x="228600" y="1895024"/>
            <a:ext cx="3714750" cy="2620963"/>
          </a:xfrm>
          <a:prstGeom prst="rect">
            <a:avLst/>
          </a:prstGeom>
        </p:spPr>
        <p:txBody>
          <a:bodyPr/>
          <a:lstStyle>
            <a:lvl1pPr marL="342900" indent="-342900" algn="l" rtl="0" eaLnBrk="0" fontAlgn="base" hangingPunct="0">
              <a:spcBef>
                <a:spcPct val="20000"/>
              </a:spcBef>
              <a:spcAft>
                <a:spcPct val="0"/>
              </a:spcAft>
              <a:buClr>
                <a:schemeClr val="tx2"/>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0000"/>
              </a:lnSpc>
            </a:pPr>
            <a:r>
              <a:rPr lang="en-US" altLang="zh-CN" sz="2400" dirty="0" smtClean="0"/>
              <a:t>4. write the next state equations.</a:t>
            </a:r>
          </a:p>
          <a:p>
            <a:pPr lvl="1">
              <a:lnSpc>
                <a:spcPct val="80000"/>
              </a:lnSpc>
              <a:buFont typeface="Wingdings" panose="05000000000000000000" pitchFamily="2" charset="2"/>
              <a:buNone/>
            </a:pPr>
            <a:r>
              <a:rPr lang="en-US" altLang="zh-CN" sz="2400" dirty="0" smtClean="0"/>
              <a:t>		Q</a:t>
            </a:r>
            <a:r>
              <a:rPr lang="en-US" altLang="zh-CN" sz="2400" baseline="-25000" dirty="0" smtClean="0"/>
              <a:t>a</a:t>
            </a:r>
            <a:r>
              <a:rPr lang="en-US" altLang="zh-CN" sz="2400" baseline="30000" dirty="0" smtClean="0"/>
              <a:t>n+1</a:t>
            </a:r>
            <a:r>
              <a:rPr lang="en-US" altLang="zh-CN" sz="2400" dirty="0" smtClean="0"/>
              <a:t>=Q</a:t>
            </a:r>
            <a:r>
              <a:rPr lang="en-US" altLang="zh-CN" sz="2400" baseline="-25000" dirty="0" smtClean="0"/>
              <a:t>a</a:t>
            </a:r>
            <a:r>
              <a:rPr lang="en-US" altLang="zh-CN" sz="2400" dirty="0" smtClean="0"/>
              <a:t>X</a:t>
            </a:r>
            <a:r>
              <a:rPr lang="en-US" altLang="zh-CN" sz="2400" baseline="-25000" dirty="0" smtClean="0"/>
              <a:t>2</a:t>
            </a:r>
            <a:r>
              <a:rPr lang="en-US" altLang="zh-CN" sz="2400" dirty="0" smtClean="0"/>
              <a:t>’+Q</a:t>
            </a:r>
            <a:r>
              <a:rPr lang="en-US" altLang="zh-CN" sz="2400" baseline="-25000" dirty="0" smtClean="0"/>
              <a:t>a</a:t>
            </a:r>
            <a:r>
              <a:rPr lang="en-US" altLang="zh-CN" sz="2400" dirty="0" smtClean="0"/>
              <a:t>’X</a:t>
            </a:r>
            <a:r>
              <a:rPr lang="en-US" altLang="zh-CN" sz="2400" baseline="-25000" dirty="0" smtClean="0"/>
              <a:t>2</a:t>
            </a:r>
          </a:p>
          <a:p>
            <a:pPr lvl="1">
              <a:lnSpc>
                <a:spcPct val="80000"/>
              </a:lnSpc>
              <a:buFont typeface="Wingdings" panose="05000000000000000000" pitchFamily="2" charset="2"/>
              <a:buNone/>
            </a:pPr>
            <a:r>
              <a:rPr lang="en-US" altLang="zh-CN" sz="2400" dirty="0" smtClean="0"/>
              <a:t>		Q</a:t>
            </a:r>
            <a:r>
              <a:rPr lang="en-US" altLang="zh-CN" sz="2400" baseline="-25000" dirty="0" smtClean="0"/>
              <a:t>b</a:t>
            </a:r>
            <a:r>
              <a:rPr lang="en-US" altLang="zh-CN" sz="2400" baseline="30000" dirty="0" smtClean="0"/>
              <a:t>n+1</a:t>
            </a:r>
            <a:r>
              <a:rPr lang="en-US" altLang="zh-CN" sz="2400" dirty="0" smtClean="0"/>
              <a:t>=Q</a:t>
            </a:r>
            <a:r>
              <a:rPr lang="en-US" altLang="zh-CN" sz="2400" baseline="-25000" dirty="0" smtClean="0"/>
              <a:t>b</a:t>
            </a:r>
            <a:r>
              <a:rPr lang="en-US" altLang="zh-CN" sz="2400" dirty="0" smtClean="0"/>
              <a:t>X</a:t>
            </a:r>
            <a:r>
              <a:rPr lang="en-US" altLang="zh-CN" sz="2400" baseline="-25000" dirty="0" smtClean="0"/>
              <a:t>1</a:t>
            </a:r>
            <a:r>
              <a:rPr lang="en-US" altLang="zh-CN" sz="2400" dirty="0" smtClean="0"/>
              <a:t>’+Q</a:t>
            </a:r>
            <a:r>
              <a:rPr lang="en-US" altLang="zh-CN" sz="2400" baseline="-25000" dirty="0" smtClean="0"/>
              <a:t>b</a:t>
            </a:r>
            <a:r>
              <a:rPr lang="en-US" altLang="zh-CN" sz="2400" dirty="0" smtClean="0"/>
              <a:t>’X</a:t>
            </a:r>
            <a:r>
              <a:rPr lang="en-US" altLang="zh-CN" sz="2400" baseline="-25000" dirty="0" smtClean="0"/>
              <a:t>1</a:t>
            </a:r>
          </a:p>
          <a:p>
            <a:pPr lvl="1">
              <a:lnSpc>
                <a:spcPct val="80000"/>
              </a:lnSpc>
              <a:buFont typeface="Wingdings" panose="05000000000000000000" pitchFamily="2" charset="2"/>
              <a:buNone/>
            </a:pPr>
            <a:r>
              <a:rPr lang="en-US" altLang="zh-CN" sz="2400" dirty="0" smtClean="0"/>
              <a:t>		Q</a:t>
            </a:r>
            <a:r>
              <a:rPr lang="en-US" altLang="zh-CN" sz="2400" baseline="-25000" dirty="0" smtClean="0"/>
              <a:t>c</a:t>
            </a:r>
            <a:r>
              <a:rPr lang="en-US" altLang="zh-CN" sz="2400" baseline="30000" dirty="0" smtClean="0"/>
              <a:t>n+1</a:t>
            </a:r>
            <a:r>
              <a:rPr lang="en-US" altLang="zh-CN" sz="2400" dirty="0" smtClean="0"/>
              <a:t>=X</a:t>
            </a:r>
            <a:r>
              <a:rPr lang="en-US" altLang="zh-CN" sz="2400" baseline="-25000" dirty="0" smtClean="0"/>
              <a:t>1</a:t>
            </a:r>
            <a:r>
              <a:rPr lang="en-US" altLang="zh-CN" sz="2400" dirty="0" smtClean="0"/>
              <a:t>X</a:t>
            </a:r>
            <a:r>
              <a:rPr lang="en-US" altLang="zh-CN" sz="2400" baseline="-25000" dirty="0" smtClean="0"/>
              <a:t>2</a:t>
            </a:r>
            <a:r>
              <a:rPr lang="en-US" altLang="zh-CN" sz="2400" dirty="0" smtClean="0"/>
              <a:t>Q</a:t>
            </a:r>
            <a:r>
              <a:rPr lang="en-US" altLang="zh-CN" sz="2400" baseline="-25000" dirty="0" smtClean="0"/>
              <a:t>c</a:t>
            </a:r>
            <a:r>
              <a:rPr lang="en-US" altLang="zh-CN" sz="2400" dirty="0" smtClean="0"/>
              <a:t>’Q</a:t>
            </a:r>
            <a:r>
              <a:rPr lang="en-US" altLang="zh-CN" sz="2400" baseline="-25000" dirty="0" smtClean="0"/>
              <a:t>a</a:t>
            </a:r>
          </a:p>
          <a:p>
            <a:pPr lvl="1">
              <a:lnSpc>
                <a:spcPct val="80000"/>
              </a:lnSpc>
            </a:pPr>
            <a:r>
              <a:rPr lang="en-US" altLang="zh-CN" sz="2400" dirty="0" smtClean="0"/>
              <a:t>5. Construct a transition table.</a:t>
            </a:r>
            <a:endParaRPr lang="en-US" altLang="zh-CN" sz="2400" dirty="0"/>
          </a:p>
        </p:txBody>
      </p:sp>
      <p:graphicFrame>
        <p:nvGraphicFramePr>
          <p:cNvPr id="4" name="Object 12"/>
          <p:cNvGraphicFramePr>
            <a:graphicFrameLocks noChangeAspect="1"/>
          </p:cNvGraphicFramePr>
          <p:nvPr>
            <p:extLst>
              <p:ext uri="{D42A27DB-BD31-4B8C-83A1-F6EECF244321}">
                <p14:modId xmlns:p14="http://schemas.microsoft.com/office/powerpoint/2010/main" val="1717411087"/>
              </p:ext>
            </p:extLst>
          </p:nvPr>
        </p:nvGraphicFramePr>
        <p:xfrm>
          <a:off x="3657600" y="1894569"/>
          <a:ext cx="5292725" cy="3624262"/>
        </p:xfrm>
        <a:graphic>
          <a:graphicData uri="http://schemas.openxmlformats.org/presentationml/2006/ole">
            <mc:AlternateContent xmlns:mc="http://schemas.openxmlformats.org/markup-compatibility/2006">
              <mc:Choice xmlns:v="urn:schemas-microsoft-com:vml" Requires="v">
                <p:oleObj spid="_x0000_s124996" name="Visio" r:id="rId3" imgW="3736896" imgH="2134791" progId="Visio.Drawing.11">
                  <p:embed/>
                </p:oleObj>
              </mc:Choice>
              <mc:Fallback>
                <p:oleObj name="Visio" r:id="rId3" imgW="3736896" imgH="213479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894569"/>
                        <a:ext cx="5292725" cy="362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186538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ChangeArrowheads="1"/>
          </p:cNvSpPr>
          <p:nvPr/>
        </p:nvSpPr>
        <p:spPr bwMode="auto">
          <a:xfrm>
            <a:off x="574675" y="609600"/>
            <a:ext cx="4073525" cy="461963"/>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a:solidFill>
                  <a:srgbClr val="FFFF99"/>
                </a:solidFill>
                <a:ea typeface="宋体" panose="02010600030101010101" pitchFamily="2" charset="-122"/>
              </a:rPr>
              <a:t>Four bit Asynchronous Counter</a:t>
            </a:r>
          </a:p>
        </p:txBody>
      </p:sp>
      <p:sp>
        <p:nvSpPr>
          <p:cNvPr id="16387" name="Text Box 1034"/>
          <p:cNvSpPr txBox="1">
            <a:spLocks noChangeArrowheads="1"/>
          </p:cNvSpPr>
          <p:nvPr/>
        </p:nvSpPr>
        <p:spPr bwMode="auto">
          <a:xfrm>
            <a:off x="819150" y="1328738"/>
            <a:ext cx="7658100" cy="138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2800" b="1">
                <a:ea typeface="宋体" panose="02010600030101010101" pitchFamily="2" charset="-122"/>
                <a:cs typeface="Times New Roman" panose="02020603050405020304" pitchFamily="18" charset="0"/>
              </a:rPr>
              <a:t>A 4-bit Upward Counting Ripple Counter with negative edge-triggered J-K flip-flop:</a:t>
            </a:r>
          </a:p>
          <a:p>
            <a:r>
              <a:rPr lang="en-US" altLang="zh-CN" sz="2800" b="1">
                <a:ea typeface="宋体" panose="02010600030101010101" pitchFamily="2" charset="-122"/>
                <a:cs typeface="Times New Roman" panose="02020603050405020304" pitchFamily="18" charset="0"/>
              </a:rPr>
              <a:t>Counting from 0000~1111</a:t>
            </a:r>
          </a:p>
        </p:txBody>
      </p:sp>
      <p:sp>
        <p:nvSpPr>
          <p:cNvPr id="7" name="文本框 6"/>
          <p:cNvSpPr txBox="1">
            <a:spLocks noChangeArrowheads="1"/>
          </p:cNvSpPr>
          <p:nvPr/>
        </p:nvSpPr>
        <p:spPr bwMode="auto">
          <a:xfrm>
            <a:off x="841375" y="5181600"/>
            <a:ext cx="3622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2800">
                <a:ea typeface="宋体" panose="02010600030101010101" pitchFamily="2" charset="-122"/>
              </a:rPr>
              <a:t>How about 5-bit? 6-bit?</a:t>
            </a:r>
            <a:endParaRPr lang="zh-CN" altLang="en-US" sz="2800">
              <a:ea typeface="宋体" panose="02010600030101010101" pitchFamily="2" charset="-122"/>
            </a:endParaRPr>
          </a:p>
        </p:txBody>
      </p:sp>
      <p:pic>
        <p:nvPicPr>
          <p:cNvPr id="16389"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971800"/>
            <a:ext cx="587692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52400"/>
            <a:ext cx="7886700" cy="584775"/>
          </a:xfrm>
        </p:spPr>
        <p:txBody>
          <a:bodyPr>
            <a:spAutoFit/>
          </a:bodyPr>
          <a:lstStyle/>
          <a:p>
            <a:endParaRPr lang="zh-CN" altLang="en-US"/>
          </a:p>
        </p:txBody>
      </p:sp>
      <p:sp>
        <p:nvSpPr>
          <p:cNvPr id="3" name="Rectangle 3"/>
          <p:cNvSpPr txBox="1">
            <a:spLocks noChangeArrowheads="1"/>
          </p:cNvSpPr>
          <p:nvPr/>
        </p:nvSpPr>
        <p:spPr>
          <a:xfrm>
            <a:off x="457200" y="1600200"/>
            <a:ext cx="8229600" cy="4525963"/>
          </a:xfrm>
          <a:prstGeom prst="rect">
            <a:avLst/>
          </a:prstGeom>
        </p:spPr>
        <p:txBody>
          <a:bodyPr/>
          <a:lstStyle>
            <a:lvl1pPr marL="342900" indent="-342900" algn="l" rtl="0" eaLnBrk="0" fontAlgn="base" hangingPunct="0">
              <a:spcBef>
                <a:spcPct val="20000"/>
              </a:spcBef>
              <a:spcAft>
                <a:spcPct val="0"/>
              </a:spcAft>
              <a:buClr>
                <a:schemeClr val="tx2"/>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dirty="0" smtClean="0"/>
              <a:t>6. Assign symbols to the states and construct a state table</a:t>
            </a:r>
            <a:endParaRPr lang="en-US" altLang="zh-CN" dirty="0"/>
          </a:p>
        </p:txBody>
      </p:sp>
      <p:graphicFrame>
        <p:nvGraphicFramePr>
          <p:cNvPr id="4" name="Object 9"/>
          <p:cNvGraphicFramePr>
            <a:graphicFrameLocks noChangeAspect="1"/>
          </p:cNvGraphicFramePr>
          <p:nvPr/>
        </p:nvGraphicFramePr>
        <p:xfrm>
          <a:off x="2051050" y="2565400"/>
          <a:ext cx="6119813" cy="3606800"/>
        </p:xfrm>
        <a:graphic>
          <a:graphicData uri="http://schemas.openxmlformats.org/presentationml/2006/ole">
            <mc:AlternateContent xmlns:mc="http://schemas.openxmlformats.org/markup-compatibility/2006">
              <mc:Choice xmlns:v="urn:schemas-microsoft-com:vml" Requires="v">
                <p:oleObj spid="_x0000_s126020" name="Visio" r:id="rId3" imgW="3637836" imgH="2145506" progId="Visio.Drawing.11">
                  <p:embed/>
                </p:oleObj>
              </mc:Choice>
              <mc:Fallback>
                <p:oleObj name="Visio" r:id="rId3" imgW="3637836" imgH="214550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565400"/>
                        <a:ext cx="6119813" cy="360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8976563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Construction of State Diagrams</a:t>
            </a:r>
            <a:br>
              <a:rPr lang="en-US" altLang="zh-CN" dirty="0"/>
            </a:br>
            <a:endParaRPr lang="zh-CN" altLang="en-US" dirty="0"/>
          </a:p>
        </p:txBody>
      </p:sp>
      <p:sp>
        <p:nvSpPr>
          <p:cNvPr id="4" name="内容占位符 3"/>
          <p:cNvSpPr>
            <a:spLocks noGrp="1"/>
          </p:cNvSpPr>
          <p:nvPr>
            <p:ph idx="1"/>
          </p:nvPr>
        </p:nvSpPr>
        <p:spPr>
          <a:xfrm>
            <a:off x="628650" y="1447800"/>
            <a:ext cx="7886700" cy="4351338"/>
          </a:xfrm>
        </p:spPr>
        <p:txBody>
          <a:bodyPr/>
          <a:lstStyle/>
          <a:p>
            <a:r>
              <a:rPr lang="en-US" altLang="zh-CN" dirty="0" smtClean="0"/>
              <a:t>The most challenging part of sequential circuit synthesis is the development of a state diagram from a verbal or written problem statement.</a:t>
            </a:r>
          </a:p>
          <a:p>
            <a:r>
              <a:rPr lang="en-US" altLang="zh-CN" dirty="0" smtClean="0"/>
              <a:t>Construction of a state diagram in sequential design is analogous to the construction of a truth table in combinational logic design.</a:t>
            </a:r>
            <a:endParaRPr lang="zh-CN" altLang="en-US" dirty="0"/>
          </a:p>
        </p:txBody>
      </p:sp>
    </p:spTree>
    <p:extLst>
      <p:ext uri="{BB962C8B-B14F-4D97-AF65-F5344CB8AC3E}">
        <p14:creationId xmlns:p14="http://schemas.microsoft.com/office/powerpoint/2010/main" val="11539998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Example 1: Synchronous Decade </a:t>
            </a:r>
            <a:r>
              <a:rPr lang="en-US" altLang="zh-CN" dirty="0"/>
              <a:t>Counter</a:t>
            </a:r>
            <a:br>
              <a:rPr lang="en-US" altLang="zh-CN" dirty="0"/>
            </a:br>
            <a:endParaRPr lang="zh-CN" altLang="en-US" dirty="0"/>
          </a:p>
        </p:txBody>
      </p:sp>
      <p:sp>
        <p:nvSpPr>
          <p:cNvPr id="3" name="内容占位符 2"/>
          <p:cNvSpPr>
            <a:spLocks noGrp="1"/>
          </p:cNvSpPr>
          <p:nvPr>
            <p:ph idx="1"/>
          </p:nvPr>
        </p:nvSpPr>
        <p:spPr>
          <a:xfrm>
            <a:off x="381000" y="1295400"/>
            <a:ext cx="8153400" cy="5029200"/>
          </a:xfrm>
        </p:spPr>
        <p:txBody>
          <a:bodyPr>
            <a:normAutofit fontScale="92500" lnSpcReduction="10000"/>
          </a:bodyPr>
          <a:lstStyle/>
          <a:p>
            <a:r>
              <a:rPr lang="en-US" altLang="zh-CN" dirty="0" smtClean="0">
                <a:latin typeface="Times New Roman" pitchFamily="18" charset="0"/>
                <a:cs typeface="Times New Roman" pitchFamily="18" charset="0"/>
              </a:rPr>
              <a:t>Create the state diagram for a </a:t>
            </a:r>
            <a:r>
              <a:rPr lang="en-US" altLang="zh-CN" b="1" dirty="0" smtClean="0">
                <a:solidFill>
                  <a:srgbClr val="FF0000"/>
                </a:solidFill>
                <a:latin typeface="Times New Roman" pitchFamily="18" charset="0"/>
                <a:cs typeface="Times New Roman" pitchFamily="18" charset="0"/>
              </a:rPr>
              <a:t>synchronous decade counter</a:t>
            </a:r>
            <a:r>
              <a:rPr lang="en-US" altLang="zh-CN" dirty="0" smtClean="0">
                <a:latin typeface="Times New Roman" pitchFamily="18" charset="0"/>
                <a:cs typeface="Times New Roman" pitchFamily="18" charset="0"/>
              </a:rPr>
              <a:t>. The counter is to count up or down, in binary, depending on the value of a mode control input signal. When </a:t>
            </a:r>
            <a:r>
              <a:rPr lang="en-US" altLang="zh-CN" b="1" dirty="0" smtClean="0">
                <a:solidFill>
                  <a:srgbClr val="FF0000"/>
                </a:solidFill>
                <a:latin typeface="Times New Roman" pitchFamily="18" charset="0"/>
                <a:cs typeface="Times New Roman" pitchFamily="18" charset="0"/>
              </a:rPr>
              <a:t>the mode control input </a:t>
            </a:r>
            <a:r>
              <a:rPr lang="en-US" altLang="zh-CN" dirty="0" smtClean="0">
                <a:latin typeface="Times New Roman" pitchFamily="18" charset="0"/>
                <a:cs typeface="Times New Roman" pitchFamily="18" charset="0"/>
              </a:rPr>
              <a:t>M=0, the counter is to count up; when M=1, the counter is to count down. The counter is to repeat or cycle; that is to count from 0 to 9 and then start over if M=0 or count down from 9 to 0 if M=1. </a:t>
            </a:r>
            <a:r>
              <a:rPr lang="en-US" altLang="zh-CN" b="1" dirty="0" smtClean="0">
                <a:solidFill>
                  <a:srgbClr val="FF0000"/>
                </a:solidFill>
                <a:latin typeface="Times New Roman" pitchFamily="18" charset="0"/>
                <a:cs typeface="Times New Roman" pitchFamily="18" charset="0"/>
              </a:rPr>
              <a:t>The counter output y </a:t>
            </a:r>
            <a:r>
              <a:rPr lang="en-US" altLang="zh-CN" dirty="0" smtClean="0">
                <a:latin typeface="Times New Roman" pitchFamily="18" charset="0"/>
                <a:cs typeface="Times New Roman" pitchFamily="18" charset="0"/>
              </a:rPr>
              <a:t>is to be a 1 if counting up and the terminal count is reached. </a:t>
            </a:r>
            <a:r>
              <a:rPr lang="en-US" altLang="zh-CN" b="1" dirty="0" smtClean="0">
                <a:solidFill>
                  <a:srgbClr val="FF0000"/>
                </a:solidFill>
                <a:latin typeface="Times New Roman" pitchFamily="18" charset="0"/>
                <a:cs typeface="Times New Roman" pitchFamily="18" charset="0"/>
              </a:rPr>
              <a:t>Another output z</a:t>
            </a:r>
            <a:r>
              <a:rPr lang="en-US" altLang="zh-CN" dirty="0" smtClean="0">
                <a:latin typeface="Times New Roman" pitchFamily="18" charset="0"/>
                <a:cs typeface="Times New Roman" pitchFamily="18" charset="0"/>
              </a:rPr>
              <a:t> is to be a 1 at the terminal count if counting down.</a:t>
            </a:r>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312308101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Example 1: </a:t>
            </a:r>
            <a:r>
              <a:rPr lang="en-US" altLang="zh-CN" dirty="0"/>
              <a:t>Synchronous Decade Counter</a:t>
            </a:r>
            <a:br>
              <a:rPr lang="en-US" altLang="zh-CN" dirty="0"/>
            </a:br>
            <a:endParaRPr lang="zh-CN" altLang="en-US" dirty="0"/>
          </a:p>
        </p:txBody>
      </p:sp>
      <p:sp>
        <p:nvSpPr>
          <p:cNvPr id="3" name="内容占位符 2"/>
          <p:cNvSpPr>
            <a:spLocks noGrp="1"/>
          </p:cNvSpPr>
          <p:nvPr>
            <p:ph idx="1"/>
          </p:nvPr>
        </p:nvSpPr>
        <p:spPr>
          <a:xfrm>
            <a:off x="381000" y="1295400"/>
            <a:ext cx="7886700" cy="4351338"/>
          </a:xfrm>
        </p:spPr>
        <p:txBody>
          <a:bodyPr/>
          <a:lstStyle/>
          <a:p>
            <a:r>
              <a:rPr lang="en-US" altLang="zh-CN" dirty="0" smtClean="0"/>
              <a:t>Solution: </a:t>
            </a:r>
          </a:p>
          <a:p>
            <a:pPr lvl="1"/>
            <a:r>
              <a:rPr lang="en-US" altLang="zh-CN" dirty="0" smtClean="0"/>
              <a:t>10 states: 0..9</a:t>
            </a:r>
          </a:p>
          <a:p>
            <a:pPr lvl="1"/>
            <a:r>
              <a:rPr lang="en-US" altLang="zh-CN" dirty="0" smtClean="0"/>
              <a:t>1 mode control, M=0/M=1</a:t>
            </a:r>
            <a:r>
              <a:rPr lang="zh-CN" altLang="en-US" dirty="0" smtClean="0"/>
              <a:t>， </a:t>
            </a:r>
            <a:r>
              <a:rPr lang="en-US" altLang="zh-CN" dirty="0" smtClean="0"/>
              <a:t> </a:t>
            </a:r>
          </a:p>
          <a:p>
            <a:pPr lvl="1"/>
            <a:r>
              <a:rPr lang="en-US" altLang="zh-CN" dirty="0" smtClean="0"/>
              <a:t>output y, z</a:t>
            </a:r>
          </a:p>
          <a:p>
            <a:pPr marL="0" indent="0">
              <a:buNone/>
            </a:pPr>
            <a:endParaRPr lang="zh-CN" altLang="en-US" dirty="0"/>
          </a:p>
        </p:txBody>
      </p:sp>
      <p:sp>
        <p:nvSpPr>
          <p:cNvPr id="4" name="Oval 77"/>
          <p:cNvSpPr>
            <a:spLocks noChangeArrowheads="1"/>
          </p:cNvSpPr>
          <p:nvPr/>
        </p:nvSpPr>
        <p:spPr bwMode="auto">
          <a:xfrm>
            <a:off x="1179512" y="3643313"/>
            <a:ext cx="720725" cy="7207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charset="-122"/>
              </a:rPr>
              <a:t>0</a:t>
            </a:r>
          </a:p>
        </p:txBody>
      </p:sp>
      <p:sp>
        <p:nvSpPr>
          <p:cNvPr id="5" name="Oval 78"/>
          <p:cNvSpPr>
            <a:spLocks noChangeArrowheads="1"/>
          </p:cNvSpPr>
          <p:nvPr/>
        </p:nvSpPr>
        <p:spPr bwMode="auto">
          <a:xfrm>
            <a:off x="2619375" y="3644900"/>
            <a:ext cx="720725" cy="7207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charset="-122"/>
              </a:rPr>
              <a:t>1</a:t>
            </a:r>
          </a:p>
        </p:txBody>
      </p:sp>
      <p:sp>
        <p:nvSpPr>
          <p:cNvPr id="6" name="Oval 79"/>
          <p:cNvSpPr>
            <a:spLocks noChangeArrowheads="1"/>
          </p:cNvSpPr>
          <p:nvPr/>
        </p:nvSpPr>
        <p:spPr bwMode="auto">
          <a:xfrm>
            <a:off x="4060825" y="3643313"/>
            <a:ext cx="720725" cy="7207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charset="-122"/>
              </a:rPr>
              <a:t>2</a:t>
            </a:r>
          </a:p>
        </p:txBody>
      </p:sp>
      <p:sp>
        <p:nvSpPr>
          <p:cNvPr id="7" name="Oval 80"/>
          <p:cNvSpPr>
            <a:spLocks noChangeArrowheads="1"/>
          </p:cNvSpPr>
          <p:nvPr/>
        </p:nvSpPr>
        <p:spPr bwMode="auto">
          <a:xfrm>
            <a:off x="5500687" y="3643313"/>
            <a:ext cx="720725" cy="7207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charset="-122"/>
              </a:rPr>
              <a:t>3</a:t>
            </a:r>
          </a:p>
        </p:txBody>
      </p:sp>
      <p:sp>
        <p:nvSpPr>
          <p:cNvPr id="8" name="Oval 81"/>
          <p:cNvSpPr>
            <a:spLocks noChangeArrowheads="1"/>
          </p:cNvSpPr>
          <p:nvPr/>
        </p:nvSpPr>
        <p:spPr bwMode="auto">
          <a:xfrm>
            <a:off x="6940550" y="3643313"/>
            <a:ext cx="720725" cy="7207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charset="-122"/>
              </a:rPr>
              <a:t>4</a:t>
            </a:r>
          </a:p>
        </p:txBody>
      </p:sp>
      <p:sp>
        <p:nvSpPr>
          <p:cNvPr id="9" name="Oval 82"/>
          <p:cNvSpPr>
            <a:spLocks noChangeArrowheads="1"/>
          </p:cNvSpPr>
          <p:nvPr/>
        </p:nvSpPr>
        <p:spPr bwMode="auto">
          <a:xfrm>
            <a:off x="1181100" y="5370513"/>
            <a:ext cx="720725" cy="7207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charset="-122"/>
              </a:rPr>
              <a:t>9</a:t>
            </a:r>
          </a:p>
        </p:txBody>
      </p:sp>
      <p:sp>
        <p:nvSpPr>
          <p:cNvPr id="10" name="Oval 83"/>
          <p:cNvSpPr>
            <a:spLocks noChangeArrowheads="1"/>
          </p:cNvSpPr>
          <p:nvPr/>
        </p:nvSpPr>
        <p:spPr bwMode="auto">
          <a:xfrm>
            <a:off x="2620962" y="5372100"/>
            <a:ext cx="720725" cy="7207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charset="-122"/>
              </a:rPr>
              <a:t>8</a:t>
            </a:r>
          </a:p>
        </p:txBody>
      </p:sp>
      <p:sp>
        <p:nvSpPr>
          <p:cNvPr id="11" name="Oval 84"/>
          <p:cNvSpPr>
            <a:spLocks noChangeArrowheads="1"/>
          </p:cNvSpPr>
          <p:nvPr/>
        </p:nvSpPr>
        <p:spPr bwMode="auto">
          <a:xfrm>
            <a:off x="4062412" y="5370513"/>
            <a:ext cx="720725" cy="7207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charset="-122"/>
              </a:rPr>
              <a:t>7</a:t>
            </a:r>
          </a:p>
        </p:txBody>
      </p:sp>
      <p:sp>
        <p:nvSpPr>
          <p:cNvPr id="12" name="Oval 85"/>
          <p:cNvSpPr>
            <a:spLocks noChangeArrowheads="1"/>
          </p:cNvSpPr>
          <p:nvPr/>
        </p:nvSpPr>
        <p:spPr bwMode="auto">
          <a:xfrm>
            <a:off x="5502275" y="5370513"/>
            <a:ext cx="720725" cy="7207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charset="-122"/>
              </a:rPr>
              <a:t>6</a:t>
            </a:r>
          </a:p>
        </p:txBody>
      </p:sp>
      <p:sp>
        <p:nvSpPr>
          <p:cNvPr id="13" name="Oval 86"/>
          <p:cNvSpPr>
            <a:spLocks noChangeArrowheads="1"/>
          </p:cNvSpPr>
          <p:nvPr/>
        </p:nvSpPr>
        <p:spPr bwMode="auto">
          <a:xfrm>
            <a:off x="6942137" y="5370513"/>
            <a:ext cx="720725" cy="7207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charset="-122"/>
              </a:rPr>
              <a:t>5</a:t>
            </a:r>
          </a:p>
        </p:txBody>
      </p:sp>
      <p:sp>
        <p:nvSpPr>
          <p:cNvPr id="14" name="Line 87"/>
          <p:cNvSpPr>
            <a:spLocks noChangeShapeType="1"/>
          </p:cNvSpPr>
          <p:nvPr/>
        </p:nvSpPr>
        <p:spPr bwMode="auto">
          <a:xfrm>
            <a:off x="1901825" y="3933825"/>
            <a:ext cx="720725" cy="0"/>
          </a:xfrm>
          <a:prstGeom prst="line">
            <a:avLst/>
          </a:prstGeom>
          <a:noFill/>
          <a:ln w="38100">
            <a:solidFill>
              <a:srgbClr val="99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Text Box 88"/>
          <p:cNvSpPr txBox="1">
            <a:spLocks noChangeArrowheads="1"/>
          </p:cNvSpPr>
          <p:nvPr/>
        </p:nvSpPr>
        <p:spPr bwMode="auto">
          <a:xfrm>
            <a:off x="1974850" y="3429000"/>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charset="-122"/>
              </a:rPr>
              <a:t>M'</a:t>
            </a:r>
          </a:p>
        </p:txBody>
      </p:sp>
      <p:sp>
        <p:nvSpPr>
          <p:cNvPr id="16" name="Line 94"/>
          <p:cNvSpPr>
            <a:spLocks noChangeShapeType="1"/>
          </p:cNvSpPr>
          <p:nvPr/>
        </p:nvSpPr>
        <p:spPr bwMode="auto">
          <a:xfrm>
            <a:off x="3341687" y="3933825"/>
            <a:ext cx="720725" cy="0"/>
          </a:xfrm>
          <a:prstGeom prst="line">
            <a:avLst/>
          </a:prstGeom>
          <a:noFill/>
          <a:ln w="38100">
            <a:solidFill>
              <a:srgbClr val="99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Text Box 95"/>
          <p:cNvSpPr txBox="1">
            <a:spLocks noChangeArrowheads="1"/>
          </p:cNvSpPr>
          <p:nvPr/>
        </p:nvSpPr>
        <p:spPr bwMode="auto">
          <a:xfrm>
            <a:off x="3414712" y="3429000"/>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charset="-122"/>
              </a:rPr>
              <a:t>M'</a:t>
            </a:r>
          </a:p>
        </p:txBody>
      </p:sp>
      <p:sp>
        <p:nvSpPr>
          <p:cNvPr id="18" name="Line 96"/>
          <p:cNvSpPr>
            <a:spLocks noChangeShapeType="1"/>
          </p:cNvSpPr>
          <p:nvPr/>
        </p:nvSpPr>
        <p:spPr bwMode="auto">
          <a:xfrm>
            <a:off x="4781550" y="3933825"/>
            <a:ext cx="720725" cy="0"/>
          </a:xfrm>
          <a:prstGeom prst="line">
            <a:avLst/>
          </a:prstGeom>
          <a:noFill/>
          <a:ln w="38100">
            <a:solidFill>
              <a:srgbClr val="99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97"/>
          <p:cNvSpPr txBox="1">
            <a:spLocks noChangeArrowheads="1"/>
          </p:cNvSpPr>
          <p:nvPr/>
        </p:nvSpPr>
        <p:spPr bwMode="auto">
          <a:xfrm>
            <a:off x="4854575" y="3429000"/>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charset="-122"/>
              </a:rPr>
              <a:t>M'</a:t>
            </a:r>
          </a:p>
        </p:txBody>
      </p:sp>
      <p:sp>
        <p:nvSpPr>
          <p:cNvPr id="20" name="Line 98"/>
          <p:cNvSpPr>
            <a:spLocks noChangeShapeType="1"/>
          </p:cNvSpPr>
          <p:nvPr/>
        </p:nvSpPr>
        <p:spPr bwMode="auto">
          <a:xfrm>
            <a:off x="6221412" y="3933825"/>
            <a:ext cx="720725" cy="0"/>
          </a:xfrm>
          <a:prstGeom prst="line">
            <a:avLst/>
          </a:prstGeom>
          <a:noFill/>
          <a:ln w="38100">
            <a:solidFill>
              <a:srgbClr val="99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Text Box 99"/>
          <p:cNvSpPr txBox="1">
            <a:spLocks noChangeArrowheads="1"/>
          </p:cNvSpPr>
          <p:nvPr/>
        </p:nvSpPr>
        <p:spPr bwMode="auto">
          <a:xfrm>
            <a:off x="6294437" y="3429000"/>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charset="-122"/>
              </a:rPr>
              <a:t>M'</a:t>
            </a:r>
          </a:p>
        </p:txBody>
      </p:sp>
      <p:sp>
        <p:nvSpPr>
          <p:cNvPr id="22" name="Line 100"/>
          <p:cNvSpPr>
            <a:spLocks noChangeShapeType="1"/>
          </p:cNvSpPr>
          <p:nvPr/>
        </p:nvSpPr>
        <p:spPr bwMode="auto">
          <a:xfrm>
            <a:off x="6223000" y="5875338"/>
            <a:ext cx="720725" cy="0"/>
          </a:xfrm>
          <a:prstGeom prst="line">
            <a:avLst/>
          </a:prstGeom>
          <a:noFill/>
          <a:ln w="38100">
            <a:solidFill>
              <a:srgbClr val="99336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Text Box 101"/>
          <p:cNvSpPr txBox="1">
            <a:spLocks noChangeArrowheads="1"/>
          </p:cNvSpPr>
          <p:nvPr/>
        </p:nvSpPr>
        <p:spPr bwMode="auto">
          <a:xfrm>
            <a:off x="6296025" y="5851525"/>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charset="-122"/>
              </a:rPr>
              <a:t>M'</a:t>
            </a:r>
          </a:p>
        </p:txBody>
      </p:sp>
      <p:sp>
        <p:nvSpPr>
          <p:cNvPr id="24" name="Line 102"/>
          <p:cNvSpPr>
            <a:spLocks noChangeShapeType="1"/>
          </p:cNvSpPr>
          <p:nvPr/>
        </p:nvSpPr>
        <p:spPr bwMode="auto">
          <a:xfrm>
            <a:off x="4783137" y="5876925"/>
            <a:ext cx="720725" cy="0"/>
          </a:xfrm>
          <a:prstGeom prst="line">
            <a:avLst/>
          </a:prstGeom>
          <a:noFill/>
          <a:ln w="38100">
            <a:solidFill>
              <a:srgbClr val="99336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Text Box 103"/>
          <p:cNvSpPr txBox="1">
            <a:spLocks noChangeArrowheads="1"/>
          </p:cNvSpPr>
          <p:nvPr/>
        </p:nvSpPr>
        <p:spPr bwMode="auto">
          <a:xfrm>
            <a:off x="4856162" y="5853113"/>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charset="-122"/>
              </a:rPr>
              <a:t>M'</a:t>
            </a:r>
          </a:p>
        </p:txBody>
      </p:sp>
      <p:sp>
        <p:nvSpPr>
          <p:cNvPr id="26" name="Line 104"/>
          <p:cNvSpPr>
            <a:spLocks noChangeShapeType="1"/>
          </p:cNvSpPr>
          <p:nvPr/>
        </p:nvSpPr>
        <p:spPr bwMode="auto">
          <a:xfrm>
            <a:off x="3341687" y="5876925"/>
            <a:ext cx="720725" cy="0"/>
          </a:xfrm>
          <a:prstGeom prst="line">
            <a:avLst/>
          </a:prstGeom>
          <a:noFill/>
          <a:ln w="38100">
            <a:solidFill>
              <a:srgbClr val="99336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105"/>
          <p:cNvSpPr txBox="1">
            <a:spLocks noChangeArrowheads="1"/>
          </p:cNvSpPr>
          <p:nvPr/>
        </p:nvSpPr>
        <p:spPr bwMode="auto">
          <a:xfrm>
            <a:off x="3414712" y="5853113"/>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charset="-122"/>
              </a:rPr>
              <a:t>M'</a:t>
            </a:r>
          </a:p>
        </p:txBody>
      </p:sp>
      <p:sp>
        <p:nvSpPr>
          <p:cNvPr id="28" name="Line 106"/>
          <p:cNvSpPr>
            <a:spLocks noChangeShapeType="1"/>
          </p:cNvSpPr>
          <p:nvPr/>
        </p:nvSpPr>
        <p:spPr bwMode="auto">
          <a:xfrm>
            <a:off x="1901825" y="5876925"/>
            <a:ext cx="720725" cy="0"/>
          </a:xfrm>
          <a:prstGeom prst="line">
            <a:avLst/>
          </a:prstGeom>
          <a:noFill/>
          <a:ln w="38100">
            <a:solidFill>
              <a:srgbClr val="99336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Text Box 107"/>
          <p:cNvSpPr txBox="1">
            <a:spLocks noChangeArrowheads="1"/>
          </p:cNvSpPr>
          <p:nvPr/>
        </p:nvSpPr>
        <p:spPr bwMode="auto">
          <a:xfrm>
            <a:off x="1974850" y="5853113"/>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charset="-122"/>
              </a:rPr>
              <a:t>M'</a:t>
            </a:r>
          </a:p>
        </p:txBody>
      </p:sp>
      <p:sp>
        <p:nvSpPr>
          <p:cNvPr id="30" name="Line 108"/>
          <p:cNvSpPr>
            <a:spLocks noChangeShapeType="1"/>
          </p:cNvSpPr>
          <p:nvPr/>
        </p:nvSpPr>
        <p:spPr bwMode="auto">
          <a:xfrm>
            <a:off x="1398587" y="4365625"/>
            <a:ext cx="0" cy="1008063"/>
          </a:xfrm>
          <a:prstGeom prst="line">
            <a:avLst/>
          </a:prstGeom>
          <a:noFill/>
          <a:ln w="38100">
            <a:solidFill>
              <a:srgbClr val="99336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109"/>
          <p:cNvSpPr txBox="1">
            <a:spLocks noChangeArrowheads="1"/>
          </p:cNvSpPr>
          <p:nvPr/>
        </p:nvSpPr>
        <p:spPr bwMode="auto">
          <a:xfrm>
            <a:off x="677862" y="4581525"/>
            <a:ext cx="747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charset="-122"/>
              </a:rPr>
              <a:t>M'/y</a:t>
            </a:r>
          </a:p>
        </p:txBody>
      </p:sp>
      <p:sp>
        <p:nvSpPr>
          <p:cNvPr id="32" name="Line 110"/>
          <p:cNvSpPr>
            <a:spLocks noChangeShapeType="1"/>
          </p:cNvSpPr>
          <p:nvPr/>
        </p:nvSpPr>
        <p:spPr bwMode="auto">
          <a:xfrm>
            <a:off x="7446962" y="4365625"/>
            <a:ext cx="0" cy="1008063"/>
          </a:xfrm>
          <a:prstGeom prst="line">
            <a:avLst/>
          </a:prstGeom>
          <a:noFill/>
          <a:ln w="38100">
            <a:solidFill>
              <a:srgbClr val="99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Text Box 111"/>
          <p:cNvSpPr txBox="1">
            <a:spLocks noChangeArrowheads="1"/>
          </p:cNvSpPr>
          <p:nvPr/>
        </p:nvSpPr>
        <p:spPr bwMode="auto">
          <a:xfrm>
            <a:off x="7518400" y="4581525"/>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charset="-122"/>
              </a:rPr>
              <a:t>M'</a:t>
            </a:r>
          </a:p>
        </p:txBody>
      </p:sp>
      <p:sp>
        <p:nvSpPr>
          <p:cNvPr id="34" name="Line 112"/>
          <p:cNvSpPr>
            <a:spLocks noChangeShapeType="1"/>
          </p:cNvSpPr>
          <p:nvPr/>
        </p:nvSpPr>
        <p:spPr bwMode="auto">
          <a:xfrm flipV="1">
            <a:off x="1614487" y="4365625"/>
            <a:ext cx="0" cy="1008063"/>
          </a:xfrm>
          <a:prstGeom prst="line">
            <a:avLst/>
          </a:prstGeom>
          <a:noFill/>
          <a:ln w="38100">
            <a:solidFill>
              <a:srgbClr val="00CC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Text Box 113"/>
          <p:cNvSpPr txBox="1">
            <a:spLocks noChangeArrowheads="1"/>
          </p:cNvSpPr>
          <p:nvPr/>
        </p:nvSpPr>
        <p:spPr bwMode="auto">
          <a:xfrm>
            <a:off x="1614487" y="4510088"/>
            <a:ext cx="455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charset="-122"/>
              </a:rPr>
              <a:t>M</a:t>
            </a:r>
          </a:p>
        </p:txBody>
      </p:sp>
      <p:sp>
        <p:nvSpPr>
          <p:cNvPr id="36" name="Line 120"/>
          <p:cNvSpPr>
            <a:spLocks noChangeShapeType="1"/>
          </p:cNvSpPr>
          <p:nvPr/>
        </p:nvSpPr>
        <p:spPr bwMode="auto">
          <a:xfrm>
            <a:off x="1901825" y="5661025"/>
            <a:ext cx="720725" cy="0"/>
          </a:xfrm>
          <a:prstGeom prst="line">
            <a:avLst/>
          </a:prstGeom>
          <a:noFill/>
          <a:ln w="38100">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Text Box 121"/>
          <p:cNvSpPr txBox="1">
            <a:spLocks noChangeArrowheads="1"/>
          </p:cNvSpPr>
          <p:nvPr/>
        </p:nvSpPr>
        <p:spPr bwMode="auto">
          <a:xfrm>
            <a:off x="1974850" y="5229225"/>
            <a:ext cx="455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charset="-122"/>
              </a:rPr>
              <a:t>M</a:t>
            </a:r>
          </a:p>
        </p:txBody>
      </p:sp>
      <p:sp>
        <p:nvSpPr>
          <p:cNvPr id="38" name="Line 122"/>
          <p:cNvSpPr>
            <a:spLocks noChangeShapeType="1"/>
          </p:cNvSpPr>
          <p:nvPr/>
        </p:nvSpPr>
        <p:spPr bwMode="auto">
          <a:xfrm>
            <a:off x="3341687" y="5661025"/>
            <a:ext cx="720725" cy="0"/>
          </a:xfrm>
          <a:prstGeom prst="line">
            <a:avLst/>
          </a:prstGeom>
          <a:noFill/>
          <a:ln w="38100">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Text Box 123"/>
          <p:cNvSpPr txBox="1">
            <a:spLocks noChangeArrowheads="1"/>
          </p:cNvSpPr>
          <p:nvPr/>
        </p:nvSpPr>
        <p:spPr bwMode="auto">
          <a:xfrm>
            <a:off x="3414712" y="5229225"/>
            <a:ext cx="455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charset="-122"/>
              </a:rPr>
              <a:t>M</a:t>
            </a:r>
          </a:p>
        </p:txBody>
      </p:sp>
      <p:sp>
        <p:nvSpPr>
          <p:cNvPr id="40" name="Line 124"/>
          <p:cNvSpPr>
            <a:spLocks noChangeShapeType="1"/>
          </p:cNvSpPr>
          <p:nvPr/>
        </p:nvSpPr>
        <p:spPr bwMode="auto">
          <a:xfrm>
            <a:off x="4781550" y="5661025"/>
            <a:ext cx="720725" cy="0"/>
          </a:xfrm>
          <a:prstGeom prst="line">
            <a:avLst/>
          </a:prstGeom>
          <a:noFill/>
          <a:ln w="38100">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Text Box 125"/>
          <p:cNvSpPr txBox="1">
            <a:spLocks noChangeArrowheads="1"/>
          </p:cNvSpPr>
          <p:nvPr/>
        </p:nvSpPr>
        <p:spPr bwMode="auto">
          <a:xfrm>
            <a:off x="4854575" y="5229225"/>
            <a:ext cx="455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charset="-122"/>
              </a:rPr>
              <a:t>M</a:t>
            </a:r>
          </a:p>
        </p:txBody>
      </p:sp>
      <p:sp>
        <p:nvSpPr>
          <p:cNvPr id="42" name="Line 126"/>
          <p:cNvSpPr>
            <a:spLocks noChangeShapeType="1"/>
          </p:cNvSpPr>
          <p:nvPr/>
        </p:nvSpPr>
        <p:spPr bwMode="auto">
          <a:xfrm>
            <a:off x="6223000" y="5635625"/>
            <a:ext cx="720725" cy="0"/>
          </a:xfrm>
          <a:prstGeom prst="line">
            <a:avLst/>
          </a:prstGeom>
          <a:noFill/>
          <a:ln w="38100">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Text Box 127"/>
          <p:cNvSpPr txBox="1">
            <a:spLocks noChangeArrowheads="1"/>
          </p:cNvSpPr>
          <p:nvPr/>
        </p:nvSpPr>
        <p:spPr bwMode="auto">
          <a:xfrm>
            <a:off x="6296025" y="5203825"/>
            <a:ext cx="455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charset="-122"/>
              </a:rPr>
              <a:t>M</a:t>
            </a:r>
          </a:p>
        </p:txBody>
      </p:sp>
      <p:sp>
        <p:nvSpPr>
          <p:cNvPr id="44" name="Line 130"/>
          <p:cNvSpPr>
            <a:spLocks noChangeShapeType="1"/>
          </p:cNvSpPr>
          <p:nvPr/>
        </p:nvSpPr>
        <p:spPr bwMode="auto">
          <a:xfrm>
            <a:off x="1901825" y="4149725"/>
            <a:ext cx="720725" cy="0"/>
          </a:xfrm>
          <a:prstGeom prst="line">
            <a:avLst/>
          </a:prstGeom>
          <a:noFill/>
          <a:ln w="38100">
            <a:solidFill>
              <a:srgbClr val="00CC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Text Box 131"/>
          <p:cNvSpPr txBox="1">
            <a:spLocks noChangeArrowheads="1"/>
          </p:cNvSpPr>
          <p:nvPr/>
        </p:nvSpPr>
        <p:spPr bwMode="auto">
          <a:xfrm>
            <a:off x="1974850" y="4124325"/>
            <a:ext cx="674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charset="-122"/>
              </a:rPr>
              <a:t>M/z</a:t>
            </a:r>
          </a:p>
        </p:txBody>
      </p:sp>
      <p:sp>
        <p:nvSpPr>
          <p:cNvPr id="46" name="Line 132"/>
          <p:cNvSpPr>
            <a:spLocks noChangeShapeType="1"/>
          </p:cNvSpPr>
          <p:nvPr/>
        </p:nvSpPr>
        <p:spPr bwMode="auto">
          <a:xfrm>
            <a:off x="3341687" y="4149725"/>
            <a:ext cx="720725" cy="0"/>
          </a:xfrm>
          <a:prstGeom prst="line">
            <a:avLst/>
          </a:prstGeom>
          <a:noFill/>
          <a:ln w="38100">
            <a:solidFill>
              <a:srgbClr val="00CC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Text Box 133"/>
          <p:cNvSpPr txBox="1">
            <a:spLocks noChangeArrowheads="1"/>
          </p:cNvSpPr>
          <p:nvPr/>
        </p:nvSpPr>
        <p:spPr bwMode="auto">
          <a:xfrm>
            <a:off x="3414712" y="4124325"/>
            <a:ext cx="455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charset="-122"/>
              </a:rPr>
              <a:t>M</a:t>
            </a:r>
          </a:p>
        </p:txBody>
      </p:sp>
      <p:sp>
        <p:nvSpPr>
          <p:cNvPr id="48" name="Line 134"/>
          <p:cNvSpPr>
            <a:spLocks noChangeShapeType="1"/>
          </p:cNvSpPr>
          <p:nvPr/>
        </p:nvSpPr>
        <p:spPr bwMode="auto">
          <a:xfrm>
            <a:off x="4781550" y="4149725"/>
            <a:ext cx="720725" cy="0"/>
          </a:xfrm>
          <a:prstGeom prst="line">
            <a:avLst/>
          </a:prstGeom>
          <a:noFill/>
          <a:ln w="38100">
            <a:solidFill>
              <a:srgbClr val="00CC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Text Box 135"/>
          <p:cNvSpPr txBox="1">
            <a:spLocks noChangeArrowheads="1"/>
          </p:cNvSpPr>
          <p:nvPr/>
        </p:nvSpPr>
        <p:spPr bwMode="auto">
          <a:xfrm>
            <a:off x="4854575" y="4124325"/>
            <a:ext cx="455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charset="-122"/>
              </a:rPr>
              <a:t>M</a:t>
            </a:r>
          </a:p>
        </p:txBody>
      </p:sp>
      <p:sp>
        <p:nvSpPr>
          <p:cNvPr id="50" name="Line 136"/>
          <p:cNvSpPr>
            <a:spLocks noChangeShapeType="1"/>
          </p:cNvSpPr>
          <p:nvPr/>
        </p:nvSpPr>
        <p:spPr bwMode="auto">
          <a:xfrm>
            <a:off x="6223000" y="4175125"/>
            <a:ext cx="720725" cy="0"/>
          </a:xfrm>
          <a:prstGeom prst="line">
            <a:avLst/>
          </a:prstGeom>
          <a:noFill/>
          <a:ln w="38100">
            <a:solidFill>
              <a:srgbClr val="00CC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Text Box 137"/>
          <p:cNvSpPr txBox="1">
            <a:spLocks noChangeArrowheads="1"/>
          </p:cNvSpPr>
          <p:nvPr/>
        </p:nvSpPr>
        <p:spPr bwMode="auto">
          <a:xfrm>
            <a:off x="6296025" y="4149725"/>
            <a:ext cx="455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charset="-122"/>
              </a:rPr>
              <a:t>M</a:t>
            </a:r>
          </a:p>
        </p:txBody>
      </p:sp>
      <p:sp>
        <p:nvSpPr>
          <p:cNvPr id="52" name="Line 138"/>
          <p:cNvSpPr>
            <a:spLocks noChangeShapeType="1"/>
          </p:cNvSpPr>
          <p:nvPr/>
        </p:nvSpPr>
        <p:spPr bwMode="auto">
          <a:xfrm flipV="1">
            <a:off x="7231062" y="4365625"/>
            <a:ext cx="0" cy="1008063"/>
          </a:xfrm>
          <a:prstGeom prst="line">
            <a:avLst/>
          </a:prstGeom>
          <a:noFill/>
          <a:ln w="38100">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Text Box 139"/>
          <p:cNvSpPr txBox="1">
            <a:spLocks noChangeArrowheads="1"/>
          </p:cNvSpPr>
          <p:nvPr/>
        </p:nvSpPr>
        <p:spPr bwMode="auto">
          <a:xfrm>
            <a:off x="6704012" y="4581525"/>
            <a:ext cx="455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charset="-122"/>
              </a:rPr>
              <a:t>M</a:t>
            </a:r>
          </a:p>
        </p:txBody>
      </p:sp>
      <p:sp>
        <p:nvSpPr>
          <p:cNvPr id="54" name="Oval 140"/>
          <p:cNvSpPr>
            <a:spLocks noChangeArrowheads="1"/>
          </p:cNvSpPr>
          <p:nvPr/>
        </p:nvSpPr>
        <p:spPr bwMode="auto">
          <a:xfrm>
            <a:off x="533400" y="4510088"/>
            <a:ext cx="1009650" cy="6477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Oval 141"/>
          <p:cNvSpPr>
            <a:spLocks noChangeArrowheads="1"/>
          </p:cNvSpPr>
          <p:nvPr/>
        </p:nvSpPr>
        <p:spPr bwMode="auto">
          <a:xfrm>
            <a:off x="1900237" y="4149725"/>
            <a:ext cx="793750" cy="431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4845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arn(inVertical)">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linds(horizontal)">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linds(horizontal)">
                                      <p:cBhvr>
                                        <p:cTn id="55" dur="500"/>
                                        <p:tgtEl>
                                          <p:spTgt spid="18"/>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blinds(horizontal)">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blinds(horizontal)">
                                      <p:cBhvr>
                                        <p:cTn id="63" dur="500"/>
                                        <p:tgtEl>
                                          <p:spTgt spid="20"/>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blinds(horizontal)">
                                      <p:cBhvr>
                                        <p:cTn id="66" dur="500"/>
                                        <p:tgtEl>
                                          <p:spTgt spid="21"/>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blinds(horizontal)">
                                      <p:cBhvr>
                                        <p:cTn id="69" dur="500"/>
                                        <p:tgtEl>
                                          <p:spTgt spid="22"/>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blinds(horizontal)">
                                      <p:cBhvr>
                                        <p:cTn id="72" dur="500"/>
                                        <p:tgtEl>
                                          <p:spTgt spid="23"/>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blinds(horizontal)">
                                      <p:cBhvr>
                                        <p:cTn id="75" dur="500"/>
                                        <p:tgtEl>
                                          <p:spTgt spid="24"/>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blinds(horizontal)">
                                      <p:cBhvr>
                                        <p:cTn id="78" dur="500"/>
                                        <p:tgtEl>
                                          <p:spTgt spid="25"/>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blinds(horizontal)">
                                      <p:cBhvr>
                                        <p:cTn id="81" dur="500"/>
                                        <p:tgtEl>
                                          <p:spTgt spid="26"/>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blinds(horizontal)">
                                      <p:cBhvr>
                                        <p:cTn id="84" dur="500"/>
                                        <p:tgtEl>
                                          <p:spTgt spid="27"/>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blinds(horizontal)">
                                      <p:cBhvr>
                                        <p:cTn id="87" dur="500"/>
                                        <p:tgtEl>
                                          <p:spTgt spid="28"/>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blinds(horizontal)">
                                      <p:cBhvr>
                                        <p:cTn id="90" dur="500"/>
                                        <p:tgtEl>
                                          <p:spTgt spid="29"/>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blinds(horizontal)">
                                      <p:cBhvr>
                                        <p:cTn id="93" dur="500"/>
                                        <p:tgtEl>
                                          <p:spTgt spid="30"/>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blinds(horizontal)">
                                      <p:cBhvr>
                                        <p:cTn id="96" dur="500"/>
                                        <p:tgtEl>
                                          <p:spTgt spid="31"/>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blinds(horizontal)">
                                      <p:cBhvr>
                                        <p:cTn id="99" dur="500"/>
                                        <p:tgtEl>
                                          <p:spTgt spid="32"/>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blinds(horizontal)">
                                      <p:cBhvr>
                                        <p:cTn id="102" dur="500"/>
                                        <p:tgtEl>
                                          <p:spTgt spid="33"/>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blinds(horizontal)">
                                      <p:cBhvr>
                                        <p:cTn id="107" dur="500"/>
                                        <p:tgtEl>
                                          <p:spTgt spid="54"/>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34"/>
                                        </p:tgtEl>
                                        <p:attrNameLst>
                                          <p:attrName>style.visibility</p:attrName>
                                        </p:attrNameLst>
                                      </p:cBhvr>
                                      <p:to>
                                        <p:strVal val="visible"/>
                                      </p:to>
                                    </p:set>
                                    <p:animEffect transition="in" filter="blinds(horizontal)">
                                      <p:cBhvr>
                                        <p:cTn id="112" dur="500"/>
                                        <p:tgtEl>
                                          <p:spTgt spid="34"/>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35"/>
                                        </p:tgtEl>
                                        <p:attrNameLst>
                                          <p:attrName>style.visibility</p:attrName>
                                        </p:attrNameLst>
                                      </p:cBhvr>
                                      <p:to>
                                        <p:strVal val="visible"/>
                                      </p:to>
                                    </p:set>
                                    <p:animEffect transition="in" filter="blinds(horizontal)">
                                      <p:cBhvr>
                                        <p:cTn id="115" dur="500"/>
                                        <p:tgtEl>
                                          <p:spTgt spid="35"/>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ntr" presetSubtype="10" fill="hold" grpId="0" nodeType="click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blinds(horizontal)">
                                      <p:cBhvr>
                                        <p:cTn id="120" dur="500"/>
                                        <p:tgtEl>
                                          <p:spTgt spid="36"/>
                                        </p:tgtEl>
                                      </p:cBhvr>
                                    </p:animEffect>
                                  </p:childTnLst>
                                </p:cTn>
                              </p:par>
                              <p:par>
                                <p:cTn id="121" presetID="3" presetClass="entr" presetSubtype="10" fill="hold" grpId="0" nodeType="withEffect">
                                  <p:stCondLst>
                                    <p:cond delay="0"/>
                                  </p:stCondLst>
                                  <p:childTnLst>
                                    <p:set>
                                      <p:cBhvr>
                                        <p:cTn id="122" dur="1" fill="hold">
                                          <p:stCondLst>
                                            <p:cond delay="0"/>
                                          </p:stCondLst>
                                        </p:cTn>
                                        <p:tgtEl>
                                          <p:spTgt spid="37"/>
                                        </p:tgtEl>
                                        <p:attrNameLst>
                                          <p:attrName>style.visibility</p:attrName>
                                        </p:attrNameLst>
                                      </p:cBhvr>
                                      <p:to>
                                        <p:strVal val="visible"/>
                                      </p:to>
                                    </p:set>
                                    <p:animEffect transition="in" filter="blinds(horizontal)">
                                      <p:cBhvr>
                                        <p:cTn id="123" dur="500"/>
                                        <p:tgtEl>
                                          <p:spTgt spid="37"/>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blinds(horizontal)">
                                      <p:cBhvr>
                                        <p:cTn id="128" dur="500"/>
                                        <p:tgtEl>
                                          <p:spTgt spid="38"/>
                                        </p:tgtEl>
                                      </p:cBhvr>
                                    </p:animEffect>
                                  </p:childTnLst>
                                </p:cTn>
                              </p:par>
                              <p:par>
                                <p:cTn id="129" presetID="3" presetClass="entr" presetSubtype="10" fill="hold" grpId="0" nodeType="with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blinds(horizontal)">
                                      <p:cBhvr>
                                        <p:cTn id="131" dur="500"/>
                                        <p:tgtEl>
                                          <p:spTgt spid="39"/>
                                        </p:tgtEl>
                                      </p:cBhvr>
                                    </p:animEffect>
                                  </p:childTnLst>
                                </p:cTn>
                              </p:par>
                            </p:childTnLst>
                          </p:cTn>
                        </p:par>
                      </p:childTnLst>
                    </p:cTn>
                  </p:par>
                  <p:par>
                    <p:cTn id="132" fill="hold">
                      <p:stCondLst>
                        <p:cond delay="indefinite"/>
                      </p:stCondLst>
                      <p:childTnLst>
                        <p:par>
                          <p:cTn id="133" fill="hold">
                            <p:stCondLst>
                              <p:cond delay="0"/>
                            </p:stCondLst>
                            <p:childTnLst>
                              <p:par>
                                <p:cTn id="134" presetID="3" presetClass="entr" presetSubtype="10" fill="hold" grpId="0" nodeType="clickEffect">
                                  <p:stCondLst>
                                    <p:cond delay="0"/>
                                  </p:stCondLst>
                                  <p:childTnLst>
                                    <p:set>
                                      <p:cBhvr>
                                        <p:cTn id="135" dur="1" fill="hold">
                                          <p:stCondLst>
                                            <p:cond delay="0"/>
                                          </p:stCondLst>
                                        </p:cTn>
                                        <p:tgtEl>
                                          <p:spTgt spid="40"/>
                                        </p:tgtEl>
                                        <p:attrNameLst>
                                          <p:attrName>style.visibility</p:attrName>
                                        </p:attrNameLst>
                                      </p:cBhvr>
                                      <p:to>
                                        <p:strVal val="visible"/>
                                      </p:to>
                                    </p:set>
                                    <p:animEffect transition="in" filter="blinds(horizontal)">
                                      <p:cBhvr>
                                        <p:cTn id="136" dur="500"/>
                                        <p:tgtEl>
                                          <p:spTgt spid="40"/>
                                        </p:tgtEl>
                                      </p:cBhvr>
                                    </p:animEffect>
                                  </p:childTnLst>
                                </p:cTn>
                              </p:par>
                              <p:par>
                                <p:cTn id="137" presetID="3" presetClass="entr" presetSubtype="10" fill="hold" grpId="0" nodeType="withEffect">
                                  <p:stCondLst>
                                    <p:cond delay="0"/>
                                  </p:stCondLst>
                                  <p:childTnLst>
                                    <p:set>
                                      <p:cBhvr>
                                        <p:cTn id="138" dur="1" fill="hold">
                                          <p:stCondLst>
                                            <p:cond delay="0"/>
                                          </p:stCondLst>
                                        </p:cTn>
                                        <p:tgtEl>
                                          <p:spTgt spid="41"/>
                                        </p:tgtEl>
                                        <p:attrNameLst>
                                          <p:attrName>style.visibility</p:attrName>
                                        </p:attrNameLst>
                                      </p:cBhvr>
                                      <p:to>
                                        <p:strVal val="visible"/>
                                      </p:to>
                                    </p:set>
                                    <p:animEffect transition="in" filter="blinds(horizontal)">
                                      <p:cBhvr>
                                        <p:cTn id="139" dur="500"/>
                                        <p:tgtEl>
                                          <p:spTgt spid="41"/>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42"/>
                                        </p:tgtEl>
                                        <p:attrNameLst>
                                          <p:attrName>style.visibility</p:attrName>
                                        </p:attrNameLst>
                                      </p:cBhvr>
                                      <p:to>
                                        <p:strVal val="visible"/>
                                      </p:to>
                                    </p:set>
                                    <p:animEffect transition="in" filter="blinds(horizontal)">
                                      <p:cBhvr>
                                        <p:cTn id="142" dur="500"/>
                                        <p:tgtEl>
                                          <p:spTgt spid="42"/>
                                        </p:tgtEl>
                                      </p:cBhvr>
                                    </p:animEffect>
                                  </p:childTnLst>
                                </p:cTn>
                              </p:par>
                              <p:par>
                                <p:cTn id="143" presetID="3" presetClass="entr" presetSubtype="10" fill="hold" grpId="0" nodeType="withEffect">
                                  <p:stCondLst>
                                    <p:cond delay="0"/>
                                  </p:stCondLst>
                                  <p:childTnLst>
                                    <p:set>
                                      <p:cBhvr>
                                        <p:cTn id="144" dur="1" fill="hold">
                                          <p:stCondLst>
                                            <p:cond delay="0"/>
                                          </p:stCondLst>
                                        </p:cTn>
                                        <p:tgtEl>
                                          <p:spTgt spid="43"/>
                                        </p:tgtEl>
                                        <p:attrNameLst>
                                          <p:attrName>style.visibility</p:attrName>
                                        </p:attrNameLst>
                                      </p:cBhvr>
                                      <p:to>
                                        <p:strVal val="visible"/>
                                      </p:to>
                                    </p:set>
                                    <p:animEffect transition="in" filter="blinds(horizontal)">
                                      <p:cBhvr>
                                        <p:cTn id="145" dur="500"/>
                                        <p:tgtEl>
                                          <p:spTgt spid="43"/>
                                        </p:tgtEl>
                                      </p:cBhvr>
                                    </p:animEffect>
                                  </p:childTnLst>
                                </p:cTn>
                              </p:par>
                              <p:par>
                                <p:cTn id="146" presetID="3" presetClass="entr" presetSubtype="10" fill="hold" grpId="0" nodeType="withEffect">
                                  <p:stCondLst>
                                    <p:cond delay="0"/>
                                  </p:stCondLst>
                                  <p:childTnLst>
                                    <p:set>
                                      <p:cBhvr>
                                        <p:cTn id="147" dur="1" fill="hold">
                                          <p:stCondLst>
                                            <p:cond delay="0"/>
                                          </p:stCondLst>
                                        </p:cTn>
                                        <p:tgtEl>
                                          <p:spTgt spid="44"/>
                                        </p:tgtEl>
                                        <p:attrNameLst>
                                          <p:attrName>style.visibility</p:attrName>
                                        </p:attrNameLst>
                                      </p:cBhvr>
                                      <p:to>
                                        <p:strVal val="visible"/>
                                      </p:to>
                                    </p:set>
                                    <p:animEffect transition="in" filter="blinds(horizontal)">
                                      <p:cBhvr>
                                        <p:cTn id="148" dur="500"/>
                                        <p:tgtEl>
                                          <p:spTgt spid="44"/>
                                        </p:tgtEl>
                                      </p:cBhvr>
                                    </p:animEffect>
                                  </p:childTnLst>
                                </p:cTn>
                              </p:par>
                              <p:par>
                                <p:cTn id="149" presetID="3" presetClass="entr" presetSubtype="10" fill="hold" grpId="0" nodeType="withEffect">
                                  <p:stCondLst>
                                    <p:cond delay="0"/>
                                  </p:stCondLst>
                                  <p:childTnLst>
                                    <p:set>
                                      <p:cBhvr>
                                        <p:cTn id="150" dur="1" fill="hold">
                                          <p:stCondLst>
                                            <p:cond delay="0"/>
                                          </p:stCondLst>
                                        </p:cTn>
                                        <p:tgtEl>
                                          <p:spTgt spid="45"/>
                                        </p:tgtEl>
                                        <p:attrNameLst>
                                          <p:attrName>style.visibility</p:attrName>
                                        </p:attrNameLst>
                                      </p:cBhvr>
                                      <p:to>
                                        <p:strVal val="visible"/>
                                      </p:to>
                                    </p:set>
                                    <p:animEffect transition="in" filter="blinds(horizontal)">
                                      <p:cBhvr>
                                        <p:cTn id="151" dur="500"/>
                                        <p:tgtEl>
                                          <p:spTgt spid="45"/>
                                        </p:tgtEl>
                                      </p:cBhvr>
                                    </p:animEffect>
                                  </p:childTnLst>
                                </p:cTn>
                              </p:par>
                              <p:par>
                                <p:cTn id="152" presetID="3" presetClass="entr" presetSubtype="10" fill="hold" grpId="0" nodeType="withEffect">
                                  <p:stCondLst>
                                    <p:cond delay="0"/>
                                  </p:stCondLst>
                                  <p:childTnLst>
                                    <p:set>
                                      <p:cBhvr>
                                        <p:cTn id="153" dur="1" fill="hold">
                                          <p:stCondLst>
                                            <p:cond delay="0"/>
                                          </p:stCondLst>
                                        </p:cTn>
                                        <p:tgtEl>
                                          <p:spTgt spid="46"/>
                                        </p:tgtEl>
                                        <p:attrNameLst>
                                          <p:attrName>style.visibility</p:attrName>
                                        </p:attrNameLst>
                                      </p:cBhvr>
                                      <p:to>
                                        <p:strVal val="visible"/>
                                      </p:to>
                                    </p:set>
                                    <p:animEffect transition="in" filter="blinds(horizontal)">
                                      <p:cBhvr>
                                        <p:cTn id="154" dur="500"/>
                                        <p:tgtEl>
                                          <p:spTgt spid="46"/>
                                        </p:tgtEl>
                                      </p:cBhvr>
                                    </p:animEffect>
                                  </p:childTnLst>
                                </p:cTn>
                              </p:par>
                              <p:par>
                                <p:cTn id="155" presetID="3" presetClass="entr" presetSubtype="10" fill="hold" grpId="0" nodeType="withEffect">
                                  <p:stCondLst>
                                    <p:cond delay="0"/>
                                  </p:stCondLst>
                                  <p:childTnLst>
                                    <p:set>
                                      <p:cBhvr>
                                        <p:cTn id="156" dur="1" fill="hold">
                                          <p:stCondLst>
                                            <p:cond delay="0"/>
                                          </p:stCondLst>
                                        </p:cTn>
                                        <p:tgtEl>
                                          <p:spTgt spid="47"/>
                                        </p:tgtEl>
                                        <p:attrNameLst>
                                          <p:attrName>style.visibility</p:attrName>
                                        </p:attrNameLst>
                                      </p:cBhvr>
                                      <p:to>
                                        <p:strVal val="visible"/>
                                      </p:to>
                                    </p:set>
                                    <p:animEffect transition="in" filter="blinds(horizontal)">
                                      <p:cBhvr>
                                        <p:cTn id="157" dur="500"/>
                                        <p:tgtEl>
                                          <p:spTgt spid="47"/>
                                        </p:tgtEl>
                                      </p:cBhvr>
                                    </p:animEffect>
                                  </p:childTnLst>
                                </p:cTn>
                              </p:par>
                              <p:par>
                                <p:cTn id="158" presetID="3" presetClass="entr" presetSubtype="10" fill="hold" grpId="0" nodeType="withEffect">
                                  <p:stCondLst>
                                    <p:cond delay="0"/>
                                  </p:stCondLst>
                                  <p:childTnLst>
                                    <p:set>
                                      <p:cBhvr>
                                        <p:cTn id="159" dur="1" fill="hold">
                                          <p:stCondLst>
                                            <p:cond delay="0"/>
                                          </p:stCondLst>
                                        </p:cTn>
                                        <p:tgtEl>
                                          <p:spTgt spid="48"/>
                                        </p:tgtEl>
                                        <p:attrNameLst>
                                          <p:attrName>style.visibility</p:attrName>
                                        </p:attrNameLst>
                                      </p:cBhvr>
                                      <p:to>
                                        <p:strVal val="visible"/>
                                      </p:to>
                                    </p:set>
                                    <p:animEffect transition="in" filter="blinds(horizontal)">
                                      <p:cBhvr>
                                        <p:cTn id="160" dur="500"/>
                                        <p:tgtEl>
                                          <p:spTgt spid="48"/>
                                        </p:tgtEl>
                                      </p:cBhvr>
                                    </p:animEffect>
                                  </p:childTnLst>
                                </p:cTn>
                              </p:par>
                              <p:par>
                                <p:cTn id="161" presetID="3" presetClass="entr" presetSubtype="10" fill="hold" grpId="0" nodeType="withEffect">
                                  <p:stCondLst>
                                    <p:cond delay="0"/>
                                  </p:stCondLst>
                                  <p:childTnLst>
                                    <p:set>
                                      <p:cBhvr>
                                        <p:cTn id="162" dur="1" fill="hold">
                                          <p:stCondLst>
                                            <p:cond delay="0"/>
                                          </p:stCondLst>
                                        </p:cTn>
                                        <p:tgtEl>
                                          <p:spTgt spid="49"/>
                                        </p:tgtEl>
                                        <p:attrNameLst>
                                          <p:attrName>style.visibility</p:attrName>
                                        </p:attrNameLst>
                                      </p:cBhvr>
                                      <p:to>
                                        <p:strVal val="visible"/>
                                      </p:to>
                                    </p:set>
                                    <p:animEffect transition="in" filter="blinds(horizontal)">
                                      <p:cBhvr>
                                        <p:cTn id="163" dur="500"/>
                                        <p:tgtEl>
                                          <p:spTgt spid="49"/>
                                        </p:tgtEl>
                                      </p:cBhvr>
                                    </p:animEffect>
                                  </p:childTnLst>
                                </p:cTn>
                              </p:par>
                              <p:par>
                                <p:cTn id="164" presetID="3" presetClass="entr" presetSubtype="10" fill="hold" grpId="0" nodeType="withEffect">
                                  <p:stCondLst>
                                    <p:cond delay="0"/>
                                  </p:stCondLst>
                                  <p:childTnLst>
                                    <p:set>
                                      <p:cBhvr>
                                        <p:cTn id="165" dur="1" fill="hold">
                                          <p:stCondLst>
                                            <p:cond delay="0"/>
                                          </p:stCondLst>
                                        </p:cTn>
                                        <p:tgtEl>
                                          <p:spTgt spid="50"/>
                                        </p:tgtEl>
                                        <p:attrNameLst>
                                          <p:attrName>style.visibility</p:attrName>
                                        </p:attrNameLst>
                                      </p:cBhvr>
                                      <p:to>
                                        <p:strVal val="visible"/>
                                      </p:to>
                                    </p:set>
                                    <p:animEffect transition="in" filter="blinds(horizontal)">
                                      <p:cBhvr>
                                        <p:cTn id="166" dur="500"/>
                                        <p:tgtEl>
                                          <p:spTgt spid="50"/>
                                        </p:tgtEl>
                                      </p:cBhvr>
                                    </p:animEffect>
                                  </p:childTnLst>
                                </p:cTn>
                              </p:par>
                              <p:par>
                                <p:cTn id="167" presetID="3" presetClass="entr" presetSubtype="10" fill="hold" grpId="0" nodeType="withEffect">
                                  <p:stCondLst>
                                    <p:cond delay="0"/>
                                  </p:stCondLst>
                                  <p:childTnLst>
                                    <p:set>
                                      <p:cBhvr>
                                        <p:cTn id="168" dur="1" fill="hold">
                                          <p:stCondLst>
                                            <p:cond delay="0"/>
                                          </p:stCondLst>
                                        </p:cTn>
                                        <p:tgtEl>
                                          <p:spTgt spid="51"/>
                                        </p:tgtEl>
                                        <p:attrNameLst>
                                          <p:attrName>style.visibility</p:attrName>
                                        </p:attrNameLst>
                                      </p:cBhvr>
                                      <p:to>
                                        <p:strVal val="visible"/>
                                      </p:to>
                                    </p:set>
                                    <p:animEffect transition="in" filter="blinds(horizontal)">
                                      <p:cBhvr>
                                        <p:cTn id="169" dur="500"/>
                                        <p:tgtEl>
                                          <p:spTgt spid="51"/>
                                        </p:tgtEl>
                                      </p:cBhvr>
                                    </p:animEffect>
                                  </p:childTnLst>
                                </p:cTn>
                              </p:par>
                              <p:par>
                                <p:cTn id="170" presetID="3" presetClass="entr" presetSubtype="10" fill="hold" grpId="0" nodeType="withEffect">
                                  <p:stCondLst>
                                    <p:cond delay="0"/>
                                  </p:stCondLst>
                                  <p:childTnLst>
                                    <p:set>
                                      <p:cBhvr>
                                        <p:cTn id="171" dur="1" fill="hold">
                                          <p:stCondLst>
                                            <p:cond delay="0"/>
                                          </p:stCondLst>
                                        </p:cTn>
                                        <p:tgtEl>
                                          <p:spTgt spid="52"/>
                                        </p:tgtEl>
                                        <p:attrNameLst>
                                          <p:attrName>style.visibility</p:attrName>
                                        </p:attrNameLst>
                                      </p:cBhvr>
                                      <p:to>
                                        <p:strVal val="visible"/>
                                      </p:to>
                                    </p:set>
                                    <p:animEffect transition="in" filter="blinds(horizontal)">
                                      <p:cBhvr>
                                        <p:cTn id="172" dur="500"/>
                                        <p:tgtEl>
                                          <p:spTgt spid="52"/>
                                        </p:tgtEl>
                                      </p:cBhvr>
                                    </p:animEffect>
                                  </p:childTnLst>
                                </p:cTn>
                              </p:par>
                              <p:par>
                                <p:cTn id="173" presetID="3" presetClass="entr" presetSubtype="10" fill="hold" grpId="0" nodeType="withEffect">
                                  <p:stCondLst>
                                    <p:cond delay="0"/>
                                  </p:stCondLst>
                                  <p:childTnLst>
                                    <p:set>
                                      <p:cBhvr>
                                        <p:cTn id="174" dur="1" fill="hold">
                                          <p:stCondLst>
                                            <p:cond delay="0"/>
                                          </p:stCondLst>
                                        </p:cTn>
                                        <p:tgtEl>
                                          <p:spTgt spid="53"/>
                                        </p:tgtEl>
                                        <p:attrNameLst>
                                          <p:attrName>style.visibility</p:attrName>
                                        </p:attrNameLst>
                                      </p:cBhvr>
                                      <p:to>
                                        <p:strVal val="visible"/>
                                      </p:to>
                                    </p:set>
                                    <p:animEffect transition="in" filter="blinds(horizontal)">
                                      <p:cBhvr>
                                        <p:cTn id="175" dur="500"/>
                                        <p:tgtEl>
                                          <p:spTgt spid="53"/>
                                        </p:tgtEl>
                                      </p:cBhvr>
                                    </p:animEffect>
                                  </p:childTnLst>
                                </p:cTn>
                              </p:par>
                            </p:childTnLst>
                          </p:cTn>
                        </p:par>
                      </p:childTnLst>
                    </p:cTn>
                  </p:par>
                  <p:par>
                    <p:cTn id="176" fill="hold">
                      <p:stCondLst>
                        <p:cond delay="indefinite"/>
                      </p:stCondLst>
                      <p:childTnLst>
                        <p:par>
                          <p:cTn id="177" fill="hold">
                            <p:stCondLst>
                              <p:cond delay="0"/>
                            </p:stCondLst>
                            <p:childTnLst>
                              <p:par>
                                <p:cTn id="178" presetID="3" presetClass="entr" presetSubtype="10" fill="hold" grpId="0" nodeType="clickEffect">
                                  <p:stCondLst>
                                    <p:cond delay="0"/>
                                  </p:stCondLst>
                                  <p:childTnLst>
                                    <p:set>
                                      <p:cBhvr>
                                        <p:cTn id="179" dur="1" fill="hold">
                                          <p:stCondLst>
                                            <p:cond delay="0"/>
                                          </p:stCondLst>
                                        </p:cTn>
                                        <p:tgtEl>
                                          <p:spTgt spid="55"/>
                                        </p:tgtEl>
                                        <p:attrNameLst>
                                          <p:attrName>style.visibility</p:attrName>
                                        </p:attrNameLst>
                                      </p:cBhvr>
                                      <p:to>
                                        <p:strVal val="visible"/>
                                      </p:to>
                                    </p:set>
                                    <p:animEffect transition="in" filter="blinds(horizontal)">
                                      <p:cBhvr>
                                        <p:cTn id="18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p:bldP spid="16" grpId="0" animBg="1"/>
      <p:bldP spid="17" grpId="0"/>
      <p:bldP spid="18" grpId="0" animBg="1"/>
      <p:bldP spid="19" grpId="0"/>
      <p:bldP spid="20" grpId="0" animBg="1"/>
      <p:bldP spid="21" grpId="0"/>
      <p:bldP spid="22" grpId="0" animBg="1"/>
      <p:bldP spid="23" grpId="0"/>
      <p:bldP spid="24" grpId="0" animBg="1"/>
      <p:bldP spid="25" grpId="0"/>
      <p:bldP spid="26" grpId="0" animBg="1"/>
      <p:bldP spid="27" grpId="0"/>
      <p:bldP spid="28" grpId="0" animBg="1"/>
      <p:bldP spid="29" grpId="0"/>
      <p:bldP spid="30" grpId="0" animBg="1"/>
      <p:bldP spid="31" grpId="0"/>
      <p:bldP spid="32" grpId="0" animBg="1"/>
      <p:bldP spid="33" grpId="0"/>
      <p:bldP spid="34" grpId="0" animBg="1"/>
      <p:bldP spid="35" grpId="0"/>
      <p:bldP spid="36" grpId="0" animBg="1"/>
      <p:bldP spid="37" grpId="0"/>
      <p:bldP spid="38" grpId="0" animBg="1"/>
      <p:bldP spid="39" grpId="0"/>
      <p:bldP spid="40" grpId="0" animBg="1"/>
      <p:bldP spid="41" grpId="0"/>
      <p:bldP spid="42" grpId="0" animBg="1"/>
      <p:bldP spid="43" grpId="0"/>
      <p:bldP spid="44" grpId="0" animBg="1"/>
      <p:bldP spid="45" grpId="0"/>
      <p:bldP spid="46" grpId="0" animBg="1"/>
      <p:bldP spid="47" grpId="0"/>
      <p:bldP spid="48" grpId="0" animBg="1"/>
      <p:bldP spid="49" grpId="0"/>
      <p:bldP spid="50" grpId="0" animBg="1"/>
      <p:bldP spid="51" grpId="0"/>
      <p:bldP spid="52" grpId="0" animBg="1"/>
      <p:bldP spid="53" grpId="0"/>
      <p:bldP spid="54" grpId="0" animBg="1"/>
      <p:bldP spid="5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Example 2-1:  </a:t>
            </a:r>
            <a:r>
              <a:rPr lang="en-US" altLang="zh-CN" dirty="0"/>
              <a:t>Sequence </a:t>
            </a:r>
            <a:r>
              <a:rPr lang="en-US" altLang="zh-CN" dirty="0" smtClean="0"/>
              <a:t>Detector</a:t>
            </a:r>
            <a:br>
              <a:rPr lang="en-US" altLang="zh-CN" dirty="0" smtClean="0"/>
            </a:br>
            <a:endParaRPr lang="zh-CN" altLang="en-US" dirty="0"/>
          </a:p>
        </p:txBody>
      </p:sp>
      <p:sp>
        <p:nvSpPr>
          <p:cNvPr id="3" name="内容占位符 2"/>
          <p:cNvSpPr>
            <a:spLocks noGrp="1"/>
          </p:cNvSpPr>
          <p:nvPr>
            <p:ph idx="1"/>
          </p:nvPr>
        </p:nvSpPr>
        <p:spPr>
          <a:xfrm>
            <a:off x="304800" y="1219200"/>
            <a:ext cx="7886700" cy="5105400"/>
          </a:xfrm>
        </p:spPr>
        <p:txBody>
          <a:bodyPr>
            <a:normAutofit lnSpcReduction="10000"/>
          </a:bodyPr>
          <a:lstStyle/>
          <a:p>
            <a:r>
              <a:rPr lang="en-US" altLang="zh-CN" dirty="0" smtClean="0"/>
              <a:t>Construct a Mealy state diagram that will detect a serial input sequence of 10110. The detection of the required bit pattern can occur in a longer data string and the correct pattern can </a:t>
            </a:r>
            <a:r>
              <a:rPr lang="en-US" altLang="zh-CN" b="1" dirty="0" smtClean="0">
                <a:solidFill>
                  <a:srgbClr val="FF0000"/>
                </a:solidFill>
              </a:rPr>
              <a:t>overlap</a:t>
            </a:r>
            <a:r>
              <a:rPr lang="en-US" altLang="zh-CN" dirty="0" smtClean="0"/>
              <a:t> with another pattern. When the input pattern has been detected, cause an output z to be asserted high.</a:t>
            </a:r>
          </a:p>
          <a:p>
            <a:pPr lvl="1"/>
            <a:r>
              <a:rPr lang="en-US" altLang="zh-CN" dirty="0" smtClean="0"/>
              <a:t>For example, let the input string be</a:t>
            </a:r>
          </a:p>
          <a:p>
            <a:pPr lvl="1"/>
            <a:r>
              <a:rPr lang="en-US" altLang="zh-CN" dirty="0"/>
              <a:t> </a:t>
            </a:r>
            <a:r>
              <a:rPr lang="en-US" altLang="zh-CN" dirty="0" smtClean="0"/>
              <a:t>x = 10110110110</a:t>
            </a:r>
          </a:p>
          <a:p>
            <a:pPr lvl="1"/>
            <a:r>
              <a:rPr lang="en-US" altLang="zh-CN" dirty="0" smtClean="0"/>
              <a:t> z = 00001001001</a:t>
            </a:r>
            <a:endParaRPr lang="en-US" altLang="zh-CN" dirty="0"/>
          </a:p>
          <a:p>
            <a:pPr lvl="1"/>
            <a:endParaRPr lang="en-US" altLang="zh-CN" dirty="0" smtClean="0"/>
          </a:p>
          <a:p>
            <a:pPr lvl="1"/>
            <a:endParaRPr lang="zh-CN" altLang="en-US" dirty="0"/>
          </a:p>
        </p:txBody>
      </p:sp>
    </p:spTree>
    <p:extLst>
      <p:ext uri="{BB962C8B-B14F-4D97-AF65-F5344CB8AC3E}">
        <p14:creationId xmlns:p14="http://schemas.microsoft.com/office/powerpoint/2010/main" val="197883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arn(inVertical)">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 </a:t>
            </a:r>
            <a:r>
              <a:rPr lang="en-US" altLang="zh-CN" dirty="0" smtClean="0"/>
              <a:t>2-1:  </a:t>
            </a:r>
            <a:r>
              <a:rPr lang="en-US" altLang="zh-CN" dirty="0"/>
              <a:t>Sequence </a:t>
            </a:r>
            <a:r>
              <a:rPr lang="en-US" altLang="zh-CN" dirty="0" smtClean="0"/>
              <a:t>Detector</a:t>
            </a:r>
            <a:r>
              <a:rPr lang="en-US" altLang="zh-CN" dirty="0"/>
              <a:t/>
            </a:r>
            <a:br>
              <a:rPr lang="en-US" altLang="zh-CN" dirty="0"/>
            </a:br>
            <a:endParaRPr lang="zh-CN" altLang="en-US" dirty="0"/>
          </a:p>
        </p:txBody>
      </p:sp>
      <p:sp>
        <p:nvSpPr>
          <p:cNvPr id="4" name="Oval 5"/>
          <p:cNvSpPr>
            <a:spLocks noChangeArrowheads="1"/>
          </p:cNvSpPr>
          <p:nvPr/>
        </p:nvSpPr>
        <p:spPr bwMode="auto">
          <a:xfrm>
            <a:off x="2222500" y="2295525"/>
            <a:ext cx="1079500" cy="1079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charset="-122"/>
              </a:rPr>
              <a:t>A</a:t>
            </a:r>
          </a:p>
        </p:txBody>
      </p:sp>
      <p:sp>
        <p:nvSpPr>
          <p:cNvPr id="5" name="Text Box 6"/>
          <p:cNvSpPr txBox="1">
            <a:spLocks noChangeArrowheads="1"/>
          </p:cNvSpPr>
          <p:nvPr/>
        </p:nvSpPr>
        <p:spPr bwMode="auto">
          <a:xfrm>
            <a:off x="1464008" y="3508621"/>
            <a:ext cx="244945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smtClean="0">
                <a:ea typeface="宋体" charset="-122"/>
              </a:rPr>
              <a:t>Starting state</a:t>
            </a:r>
            <a:r>
              <a:rPr lang="zh-CN" altLang="en-US" sz="2400" dirty="0" smtClean="0">
                <a:ea typeface="宋体" charset="-122"/>
              </a:rPr>
              <a:t>，</a:t>
            </a:r>
            <a:r>
              <a:rPr lang="en-US" altLang="zh-CN" sz="2400" dirty="0" smtClean="0">
                <a:ea typeface="宋体" charset="-122"/>
              </a:rPr>
              <a:t>waiting the first 1</a:t>
            </a:r>
            <a:endParaRPr lang="en-US" altLang="zh-CN" sz="2400" dirty="0">
              <a:ea typeface="宋体" charset="-122"/>
            </a:endParaRPr>
          </a:p>
        </p:txBody>
      </p:sp>
      <p:sp>
        <p:nvSpPr>
          <p:cNvPr id="6" name="Arc 7"/>
          <p:cNvSpPr>
            <a:spLocks/>
          </p:cNvSpPr>
          <p:nvPr/>
        </p:nvSpPr>
        <p:spPr bwMode="auto">
          <a:xfrm rot="20576906">
            <a:off x="1430338" y="2008188"/>
            <a:ext cx="1036637" cy="1035050"/>
          </a:xfrm>
          <a:custGeom>
            <a:avLst/>
            <a:gdLst>
              <a:gd name="G0" fmla="+- 21600 0 0"/>
              <a:gd name="G1" fmla="+- 21600 0 0"/>
              <a:gd name="G2" fmla="+- 21600 0 0"/>
              <a:gd name="T0" fmla="*/ 27684 w 43200"/>
              <a:gd name="T1" fmla="*/ 42325 h 43200"/>
              <a:gd name="T2" fmla="*/ 43200 w 43200"/>
              <a:gd name="T3" fmla="*/ 21600 h 43200"/>
              <a:gd name="T4" fmla="*/ 21600 w 43200"/>
              <a:gd name="T5" fmla="*/ 21600 h 43200"/>
            </a:gdLst>
            <a:ahLst/>
            <a:cxnLst>
              <a:cxn ang="0">
                <a:pos x="T0" y="T1"/>
              </a:cxn>
              <a:cxn ang="0">
                <a:pos x="T2" y="T3"/>
              </a:cxn>
              <a:cxn ang="0">
                <a:pos x="T4" y="T5"/>
              </a:cxn>
            </a:cxnLst>
            <a:rect l="0" t="0" r="r" b="b"/>
            <a:pathLst>
              <a:path w="43200" h="43200" fill="none" extrusionOk="0">
                <a:moveTo>
                  <a:pt x="27684" y="42325"/>
                </a:moveTo>
                <a:cubicBezTo>
                  <a:pt x="25708" y="42905"/>
                  <a:pt x="23659" y="43199"/>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27684" y="42325"/>
                </a:moveTo>
                <a:cubicBezTo>
                  <a:pt x="25708" y="42905"/>
                  <a:pt x="23659" y="43199"/>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28575">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8"/>
          <p:cNvSpPr txBox="1">
            <a:spLocks noChangeArrowheads="1"/>
          </p:cNvSpPr>
          <p:nvPr/>
        </p:nvSpPr>
        <p:spPr bwMode="auto">
          <a:xfrm>
            <a:off x="1430338" y="1647825"/>
            <a:ext cx="50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charset="-122"/>
              </a:rPr>
              <a:t>0/0</a:t>
            </a:r>
          </a:p>
        </p:txBody>
      </p:sp>
      <p:sp>
        <p:nvSpPr>
          <p:cNvPr id="8" name="Line 9"/>
          <p:cNvSpPr>
            <a:spLocks noChangeShapeType="1"/>
          </p:cNvSpPr>
          <p:nvPr/>
        </p:nvSpPr>
        <p:spPr bwMode="auto">
          <a:xfrm>
            <a:off x="3302000" y="2871788"/>
            <a:ext cx="9366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Text Box 10"/>
          <p:cNvSpPr txBox="1">
            <a:spLocks noChangeArrowheads="1"/>
          </p:cNvSpPr>
          <p:nvPr/>
        </p:nvSpPr>
        <p:spPr bwMode="auto">
          <a:xfrm>
            <a:off x="3446463" y="2439988"/>
            <a:ext cx="50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charset="-122"/>
              </a:rPr>
              <a:t>1/0</a:t>
            </a:r>
          </a:p>
        </p:txBody>
      </p:sp>
      <p:sp>
        <p:nvSpPr>
          <p:cNvPr id="10" name="Oval 11"/>
          <p:cNvSpPr>
            <a:spLocks noChangeArrowheads="1"/>
          </p:cNvSpPr>
          <p:nvPr/>
        </p:nvSpPr>
        <p:spPr bwMode="auto">
          <a:xfrm>
            <a:off x="4238625" y="2295525"/>
            <a:ext cx="1079500" cy="1079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charset="-122"/>
              </a:rPr>
              <a:t>B</a:t>
            </a:r>
          </a:p>
        </p:txBody>
      </p:sp>
      <p:sp>
        <p:nvSpPr>
          <p:cNvPr id="11" name="Line 12"/>
          <p:cNvSpPr>
            <a:spLocks noChangeShapeType="1"/>
          </p:cNvSpPr>
          <p:nvPr/>
        </p:nvSpPr>
        <p:spPr bwMode="auto">
          <a:xfrm>
            <a:off x="5318125" y="2871788"/>
            <a:ext cx="9366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Text Box 13"/>
          <p:cNvSpPr txBox="1">
            <a:spLocks noChangeArrowheads="1"/>
          </p:cNvSpPr>
          <p:nvPr/>
        </p:nvSpPr>
        <p:spPr bwMode="auto">
          <a:xfrm>
            <a:off x="5462588" y="2439988"/>
            <a:ext cx="50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charset="-122"/>
              </a:rPr>
              <a:t>0/0</a:t>
            </a:r>
          </a:p>
        </p:txBody>
      </p:sp>
      <p:sp>
        <p:nvSpPr>
          <p:cNvPr id="13" name="Arc 14"/>
          <p:cNvSpPr>
            <a:spLocks/>
          </p:cNvSpPr>
          <p:nvPr/>
        </p:nvSpPr>
        <p:spPr bwMode="auto">
          <a:xfrm rot="21325086">
            <a:off x="4210050" y="1831975"/>
            <a:ext cx="1036638" cy="752475"/>
          </a:xfrm>
          <a:custGeom>
            <a:avLst/>
            <a:gdLst>
              <a:gd name="G0" fmla="+- 21600 0 0"/>
              <a:gd name="G1" fmla="+- 21600 0 0"/>
              <a:gd name="G2" fmla="+- 21600 0 0"/>
              <a:gd name="T0" fmla="*/ 1773 w 43200"/>
              <a:gd name="T1" fmla="*/ 30171 h 31366"/>
              <a:gd name="T2" fmla="*/ 40866 w 43200"/>
              <a:gd name="T3" fmla="*/ 31366 h 31366"/>
              <a:gd name="T4" fmla="*/ 21600 w 43200"/>
              <a:gd name="T5" fmla="*/ 21600 h 31366"/>
            </a:gdLst>
            <a:ahLst/>
            <a:cxnLst>
              <a:cxn ang="0">
                <a:pos x="T0" y="T1"/>
              </a:cxn>
              <a:cxn ang="0">
                <a:pos x="T2" y="T3"/>
              </a:cxn>
              <a:cxn ang="0">
                <a:pos x="T4" y="T5"/>
              </a:cxn>
            </a:cxnLst>
            <a:rect l="0" t="0" r="r" b="b"/>
            <a:pathLst>
              <a:path w="43200" h="31366" fill="none" extrusionOk="0">
                <a:moveTo>
                  <a:pt x="1773" y="30170"/>
                </a:moveTo>
                <a:cubicBezTo>
                  <a:pt x="603" y="27464"/>
                  <a:pt x="0" y="24548"/>
                  <a:pt x="0" y="21600"/>
                </a:cubicBezTo>
                <a:cubicBezTo>
                  <a:pt x="0" y="9670"/>
                  <a:pt x="9670" y="0"/>
                  <a:pt x="21600" y="0"/>
                </a:cubicBezTo>
                <a:cubicBezTo>
                  <a:pt x="33529" y="0"/>
                  <a:pt x="43200" y="9670"/>
                  <a:pt x="43200" y="21600"/>
                </a:cubicBezTo>
                <a:cubicBezTo>
                  <a:pt x="43200" y="24993"/>
                  <a:pt x="42400" y="28339"/>
                  <a:pt x="40866" y="31366"/>
                </a:cubicBezTo>
              </a:path>
              <a:path w="43200" h="31366" stroke="0" extrusionOk="0">
                <a:moveTo>
                  <a:pt x="1773" y="30170"/>
                </a:moveTo>
                <a:cubicBezTo>
                  <a:pt x="603" y="27464"/>
                  <a:pt x="0" y="24548"/>
                  <a:pt x="0" y="21600"/>
                </a:cubicBezTo>
                <a:cubicBezTo>
                  <a:pt x="0" y="9670"/>
                  <a:pt x="9670" y="0"/>
                  <a:pt x="21600" y="0"/>
                </a:cubicBezTo>
                <a:cubicBezTo>
                  <a:pt x="33529" y="0"/>
                  <a:pt x="43200" y="9670"/>
                  <a:pt x="43200" y="21600"/>
                </a:cubicBezTo>
                <a:cubicBezTo>
                  <a:pt x="43200" y="24993"/>
                  <a:pt x="42400" y="28339"/>
                  <a:pt x="40866" y="31366"/>
                </a:cubicBezTo>
                <a:lnTo>
                  <a:pt x="21600" y="21600"/>
                </a:lnTo>
                <a:close/>
              </a:path>
            </a:pathLst>
          </a:custGeom>
          <a:noFill/>
          <a:ln w="28575">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5"/>
          <p:cNvSpPr txBox="1">
            <a:spLocks noChangeArrowheads="1"/>
          </p:cNvSpPr>
          <p:nvPr/>
        </p:nvSpPr>
        <p:spPr bwMode="auto">
          <a:xfrm>
            <a:off x="3878263" y="1682750"/>
            <a:ext cx="50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charset="-122"/>
              </a:rPr>
              <a:t>1/0</a:t>
            </a:r>
          </a:p>
        </p:txBody>
      </p:sp>
      <p:sp>
        <p:nvSpPr>
          <p:cNvPr id="15" name="Oval 16"/>
          <p:cNvSpPr>
            <a:spLocks noChangeArrowheads="1"/>
          </p:cNvSpPr>
          <p:nvPr/>
        </p:nvSpPr>
        <p:spPr bwMode="auto">
          <a:xfrm>
            <a:off x="6254750" y="2295525"/>
            <a:ext cx="1079500" cy="1079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charset="-122"/>
              </a:rPr>
              <a:t>C</a:t>
            </a:r>
          </a:p>
        </p:txBody>
      </p:sp>
      <p:sp>
        <p:nvSpPr>
          <p:cNvPr id="16" name="Arc 17"/>
          <p:cNvSpPr>
            <a:spLocks/>
          </p:cNvSpPr>
          <p:nvPr/>
        </p:nvSpPr>
        <p:spPr bwMode="auto">
          <a:xfrm>
            <a:off x="2582863" y="1360488"/>
            <a:ext cx="4127500" cy="2592387"/>
          </a:xfrm>
          <a:custGeom>
            <a:avLst/>
            <a:gdLst>
              <a:gd name="G0" fmla="+- 16649 0 0"/>
              <a:gd name="G1" fmla="+- 21600 0 0"/>
              <a:gd name="G2" fmla="+- 21600 0 0"/>
              <a:gd name="T0" fmla="*/ 0 w 33096"/>
              <a:gd name="T1" fmla="*/ 7839 h 21600"/>
              <a:gd name="T2" fmla="*/ 33096 w 33096"/>
              <a:gd name="T3" fmla="*/ 7597 h 21600"/>
              <a:gd name="T4" fmla="*/ 16649 w 33096"/>
              <a:gd name="T5" fmla="*/ 21600 h 21600"/>
            </a:gdLst>
            <a:ahLst/>
            <a:cxnLst>
              <a:cxn ang="0">
                <a:pos x="T0" y="T1"/>
              </a:cxn>
              <a:cxn ang="0">
                <a:pos x="T2" y="T3"/>
              </a:cxn>
              <a:cxn ang="0">
                <a:pos x="T4" y="T5"/>
              </a:cxn>
            </a:cxnLst>
            <a:rect l="0" t="0" r="r" b="b"/>
            <a:pathLst>
              <a:path w="33096" h="21600" fill="none" extrusionOk="0">
                <a:moveTo>
                  <a:pt x="-1" y="7838"/>
                </a:moveTo>
                <a:cubicBezTo>
                  <a:pt x="4103" y="2874"/>
                  <a:pt x="10208" y="-1"/>
                  <a:pt x="16649" y="0"/>
                </a:cubicBezTo>
                <a:cubicBezTo>
                  <a:pt x="22979" y="0"/>
                  <a:pt x="28991" y="2777"/>
                  <a:pt x="33095" y="7597"/>
                </a:cubicBezTo>
              </a:path>
              <a:path w="33096" h="21600" stroke="0" extrusionOk="0">
                <a:moveTo>
                  <a:pt x="-1" y="7838"/>
                </a:moveTo>
                <a:cubicBezTo>
                  <a:pt x="4103" y="2874"/>
                  <a:pt x="10208" y="-1"/>
                  <a:pt x="16649" y="0"/>
                </a:cubicBezTo>
                <a:cubicBezTo>
                  <a:pt x="22979" y="0"/>
                  <a:pt x="28991" y="2777"/>
                  <a:pt x="33095" y="7597"/>
                </a:cubicBezTo>
                <a:lnTo>
                  <a:pt x="16649" y="21600"/>
                </a:lnTo>
                <a:close/>
              </a:path>
            </a:pathLst>
          </a:custGeom>
          <a:noFill/>
          <a:ln w="28575">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Text Box 18"/>
          <p:cNvSpPr txBox="1">
            <a:spLocks noChangeArrowheads="1"/>
          </p:cNvSpPr>
          <p:nvPr/>
        </p:nvSpPr>
        <p:spPr bwMode="auto">
          <a:xfrm>
            <a:off x="5318125" y="1071563"/>
            <a:ext cx="50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charset="-122"/>
              </a:rPr>
              <a:t>0/0</a:t>
            </a:r>
          </a:p>
        </p:txBody>
      </p:sp>
      <p:sp>
        <p:nvSpPr>
          <p:cNvPr id="18" name="Text Box 19"/>
          <p:cNvSpPr txBox="1">
            <a:spLocks noChangeArrowheads="1"/>
          </p:cNvSpPr>
          <p:nvPr/>
        </p:nvSpPr>
        <p:spPr bwMode="auto">
          <a:xfrm>
            <a:off x="3446463" y="2008188"/>
            <a:ext cx="574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solidFill>
                  <a:srgbClr val="CC0000"/>
                </a:solidFill>
                <a:ea typeface="宋体" charset="-122"/>
              </a:rPr>
              <a:t>“1”</a:t>
            </a:r>
          </a:p>
        </p:txBody>
      </p:sp>
      <p:sp>
        <p:nvSpPr>
          <p:cNvPr id="19" name="Text Box 21"/>
          <p:cNvSpPr txBox="1">
            <a:spLocks noChangeArrowheads="1"/>
          </p:cNvSpPr>
          <p:nvPr/>
        </p:nvSpPr>
        <p:spPr bwMode="auto">
          <a:xfrm>
            <a:off x="5391150" y="2079625"/>
            <a:ext cx="792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solidFill>
                  <a:srgbClr val="CC0000"/>
                </a:solidFill>
                <a:ea typeface="宋体" charset="-122"/>
              </a:rPr>
              <a:t>“10”</a:t>
            </a:r>
          </a:p>
        </p:txBody>
      </p:sp>
      <p:sp>
        <p:nvSpPr>
          <p:cNvPr id="20" name="Line 22"/>
          <p:cNvSpPr>
            <a:spLocks noChangeShapeType="1"/>
          </p:cNvSpPr>
          <p:nvPr/>
        </p:nvSpPr>
        <p:spPr bwMode="auto">
          <a:xfrm>
            <a:off x="7118350" y="3303588"/>
            <a:ext cx="0" cy="13684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Text Box 23"/>
          <p:cNvSpPr txBox="1">
            <a:spLocks noChangeArrowheads="1"/>
          </p:cNvSpPr>
          <p:nvPr/>
        </p:nvSpPr>
        <p:spPr bwMode="auto">
          <a:xfrm>
            <a:off x="7186613" y="3663950"/>
            <a:ext cx="50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charset="-122"/>
              </a:rPr>
              <a:t>1/0</a:t>
            </a:r>
          </a:p>
        </p:txBody>
      </p:sp>
      <p:sp>
        <p:nvSpPr>
          <p:cNvPr id="22" name="Text Box 24"/>
          <p:cNvSpPr txBox="1">
            <a:spLocks noChangeArrowheads="1"/>
          </p:cNvSpPr>
          <p:nvPr/>
        </p:nvSpPr>
        <p:spPr bwMode="auto">
          <a:xfrm>
            <a:off x="7118350" y="3952875"/>
            <a:ext cx="10080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solidFill>
                  <a:srgbClr val="CC0000"/>
                </a:solidFill>
                <a:ea typeface="宋体" charset="-122"/>
              </a:rPr>
              <a:t>“101”</a:t>
            </a:r>
          </a:p>
        </p:txBody>
      </p:sp>
      <p:sp>
        <p:nvSpPr>
          <p:cNvPr id="23" name="Oval 25"/>
          <p:cNvSpPr>
            <a:spLocks noChangeArrowheads="1"/>
          </p:cNvSpPr>
          <p:nvPr/>
        </p:nvSpPr>
        <p:spPr bwMode="auto">
          <a:xfrm>
            <a:off x="6399213" y="4600575"/>
            <a:ext cx="1079500" cy="1079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charset="-122"/>
              </a:rPr>
              <a:t>D</a:t>
            </a:r>
          </a:p>
        </p:txBody>
      </p:sp>
      <p:sp>
        <p:nvSpPr>
          <p:cNvPr id="24" name="Line 26"/>
          <p:cNvSpPr>
            <a:spLocks noChangeShapeType="1"/>
          </p:cNvSpPr>
          <p:nvPr/>
        </p:nvSpPr>
        <p:spPr bwMode="auto">
          <a:xfrm>
            <a:off x="6686550" y="3376613"/>
            <a:ext cx="0" cy="129540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Text Box 27"/>
          <p:cNvSpPr txBox="1">
            <a:spLocks noChangeArrowheads="1"/>
          </p:cNvSpPr>
          <p:nvPr/>
        </p:nvSpPr>
        <p:spPr bwMode="auto">
          <a:xfrm>
            <a:off x="6107113" y="3663950"/>
            <a:ext cx="50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charset="-122"/>
              </a:rPr>
              <a:t>0/0</a:t>
            </a:r>
          </a:p>
        </p:txBody>
      </p:sp>
      <p:sp>
        <p:nvSpPr>
          <p:cNvPr id="26" name="Text Box 28"/>
          <p:cNvSpPr txBox="1">
            <a:spLocks noChangeArrowheads="1"/>
          </p:cNvSpPr>
          <p:nvPr/>
        </p:nvSpPr>
        <p:spPr bwMode="auto">
          <a:xfrm>
            <a:off x="5534025" y="5283200"/>
            <a:ext cx="10080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solidFill>
                  <a:srgbClr val="CC0000"/>
                </a:solidFill>
                <a:ea typeface="宋体" charset="-122"/>
              </a:rPr>
              <a:t>“1011”</a:t>
            </a:r>
          </a:p>
        </p:txBody>
      </p:sp>
      <p:sp>
        <p:nvSpPr>
          <p:cNvPr id="27" name="Line 29"/>
          <p:cNvSpPr>
            <a:spLocks noChangeShapeType="1"/>
          </p:cNvSpPr>
          <p:nvPr/>
        </p:nvSpPr>
        <p:spPr bwMode="auto">
          <a:xfrm>
            <a:off x="5462588" y="5248275"/>
            <a:ext cx="936625"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Text Box 30"/>
          <p:cNvSpPr txBox="1">
            <a:spLocks noChangeArrowheads="1"/>
          </p:cNvSpPr>
          <p:nvPr/>
        </p:nvSpPr>
        <p:spPr bwMode="auto">
          <a:xfrm>
            <a:off x="5607050" y="4816475"/>
            <a:ext cx="50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charset="-122"/>
              </a:rPr>
              <a:t>1/0</a:t>
            </a:r>
          </a:p>
        </p:txBody>
      </p:sp>
      <p:sp>
        <p:nvSpPr>
          <p:cNvPr id="29" name="Text Box 31"/>
          <p:cNvSpPr txBox="1">
            <a:spLocks noChangeArrowheads="1"/>
          </p:cNvSpPr>
          <p:nvPr/>
        </p:nvSpPr>
        <p:spPr bwMode="auto">
          <a:xfrm>
            <a:off x="6038850" y="3987800"/>
            <a:ext cx="10080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solidFill>
                  <a:srgbClr val="CC0000"/>
                </a:solidFill>
                <a:ea typeface="宋体" charset="-122"/>
              </a:rPr>
              <a:t>“10”</a:t>
            </a:r>
          </a:p>
        </p:txBody>
      </p:sp>
      <p:sp>
        <p:nvSpPr>
          <p:cNvPr id="30" name="Oval 32"/>
          <p:cNvSpPr>
            <a:spLocks noChangeArrowheads="1"/>
          </p:cNvSpPr>
          <p:nvPr/>
        </p:nvSpPr>
        <p:spPr bwMode="auto">
          <a:xfrm>
            <a:off x="4383088" y="4672013"/>
            <a:ext cx="1079500" cy="1079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charset="-122"/>
              </a:rPr>
              <a:t>E</a:t>
            </a:r>
          </a:p>
        </p:txBody>
      </p:sp>
      <p:sp>
        <p:nvSpPr>
          <p:cNvPr id="31" name="Line 33"/>
          <p:cNvSpPr>
            <a:spLocks noChangeShapeType="1"/>
          </p:cNvSpPr>
          <p:nvPr/>
        </p:nvSpPr>
        <p:spPr bwMode="auto">
          <a:xfrm>
            <a:off x="4743450" y="3376613"/>
            <a:ext cx="0" cy="129540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Text Box 34"/>
          <p:cNvSpPr txBox="1">
            <a:spLocks noChangeArrowheads="1"/>
          </p:cNvSpPr>
          <p:nvPr/>
        </p:nvSpPr>
        <p:spPr bwMode="auto">
          <a:xfrm>
            <a:off x="4162425" y="3663950"/>
            <a:ext cx="50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charset="-122"/>
              </a:rPr>
              <a:t>1/0</a:t>
            </a:r>
          </a:p>
        </p:txBody>
      </p:sp>
      <p:sp>
        <p:nvSpPr>
          <p:cNvPr id="33" name="Text Box 35"/>
          <p:cNvSpPr txBox="1">
            <a:spLocks noChangeArrowheads="1"/>
          </p:cNvSpPr>
          <p:nvPr/>
        </p:nvSpPr>
        <p:spPr bwMode="auto">
          <a:xfrm>
            <a:off x="4094163" y="4024313"/>
            <a:ext cx="576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solidFill>
                  <a:srgbClr val="CC0000"/>
                </a:solidFill>
                <a:ea typeface="宋体" charset="-122"/>
              </a:rPr>
              <a:t>“1”</a:t>
            </a:r>
          </a:p>
        </p:txBody>
      </p:sp>
      <p:sp>
        <p:nvSpPr>
          <p:cNvPr id="34" name="Line 36"/>
          <p:cNvSpPr>
            <a:spLocks noChangeShapeType="1"/>
          </p:cNvSpPr>
          <p:nvPr/>
        </p:nvSpPr>
        <p:spPr bwMode="auto">
          <a:xfrm flipH="1">
            <a:off x="5246688" y="3303588"/>
            <a:ext cx="1152525" cy="1439862"/>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Text Box 37"/>
          <p:cNvSpPr txBox="1">
            <a:spLocks noChangeArrowheads="1"/>
          </p:cNvSpPr>
          <p:nvPr/>
        </p:nvSpPr>
        <p:spPr bwMode="auto">
          <a:xfrm>
            <a:off x="5318125" y="3735388"/>
            <a:ext cx="50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charset="-122"/>
              </a:rPr>
              <a:t>0/1</a:t>
            </a:r>
          </a:p>
        </p:txBody>
      </p:sp>
      <p:sp>
        <p:nvSpPr>
          <p:cNvPr id="36" name="Text Box 38"/>
          <p:cNvSpPr txBox="1">
            <a:spLocks noChangeArrowheads="1"/>
          </p:cNvSpPr>
          <p:nvPr/>
        </p:nvSpPr>
        <p:spPr bwMode="auto">
          <a:xfrm>
            <a:off x="5029200" y="4130675"/>
            <a:ext cx="1081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solidFill>
                  <a:srgbClr val="CC0000"/>
                </a:solidFill>
                <a:ea typeface="宋体" charset="-122"/>
              </a:rPr>
              <a:t>“10110”</a:t>
            </a:r>
          </a:p>
        </p:txBody>
      </p:sp>
      <p:sp>
        <p:nvSpPr>
          <p:cNvPr id="37" name="Text Box 39"/>
          <p:cNvSpPr txBox="1">
            <a:spLocks noChangeArrowheads="1"/>
          </p:cNvSpPr>
          <p:nvPr/>
        </p:nvSpPr>
        <p:spPr bwMode="auto">
          <a:xfrm>
            <a:off x="849313" y="4851991"/>
            <a:ext cx="278351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smtClean="0">
                <a:ea typeface="宋体" charset="-122"/>
              </a:rPr>
              <a:t>e.g.</a:t>
            </a:r>
            <a:r>
              <a:rPr lang="zh-CN" altLang="en-US" sz="2000" dirty="0" smtClean="0">
                <a:ea typeface="宋体" charset="-122"/>
              </a:rPr>
              <a:t>：</a:t>
            </a:r>
            <a:r>
              <a:rPr lang="en-US" altLang="zh-CN" sz="2000" dirty="0" smtClean="0">
                <a:ea typeface="宋体" charset="-122"/>
              </a:rPr>
              <a:t>input 10110110110</a:t>
            </a:r>
            <a:endParaRPr lang="en-US" altLang="zh-CN" sz="2000" dirty="0">
              <a:ea typeface="宋体" charset="-122"/>
            </a:endParaRPr>
          </a:p>
          <a:p>
            <a:r>
              <a:rPr lang="en-US" altLang="zh-CN" sz="2000" dirty="0" smtClean="0">
                <a:ea typeface="宋体" charset="-122"/>
              </a:rPr>
              <a:t>state</a:t>
            </a:r>
            <a:r>
              <a:rPr lang="zh-CN" altLang="en-US" sz="2000" dirty="0" smtClean="0">
                <a:ea typeface="宋体" charset="-122"/>
              </a:rPr>
              <a:t>  </a:t>
            </a:r>
            <a:r>
              <a:rPr lang="en-US" altLang="zh-CN" sz="2000" dirty="0">
                <a:ea typeface="宋体" charset="-122"/>
              </a:rPr>
              <a:t>BCDECDECDEC</a:t>
            </a:r>
          </a:p>
          <a:p>
            <a:r>
              <a:rPr lang="en-US" altLang="zh-CN" sz="2000" dirty="0" smtClean="0">
                <a:ea typeface="宋体" charset="-122"/>
              </a:rPr>
              <a:t>output</a:t>
            </a:r>
            <a:r>
              <a:rPr lang="zh-CN" altLang="en-US" sz="2000" dirty="0" smtClean="0">
                <a:ea typeface="宋体" charset="-122"/>
              </a:rPr>
              <a:t>  </a:t>
            </a:r>
            <a:r>
              <a:rPr lang="en-US" altLang="zh-CN" sz="2000" dirty="0">
                <a:ea typeface="宋体" charset="-122"/>
              </a:rPr>
              <a:t>00001001001</a:t>
            </a:r>
          </a:p>
        </p:txBody>
      </p:sp>
    </p:spTree>
    <p:extLst>
      <p:ext uri="{BB962C8B-B14F-4D97-AF65-F5344CB8AC3E}">
        <p14:creationId xmlns:p14="http://schemas.microsoft.com/office/powerpoint/2010/main" val="421956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linds(horizontal)">
                                      <p:cBhvr>
                                        <p:cTn id="36" dur="500"/>
                                        <p:tgtEl>
                                          <p:spTgt spid="11"/>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linds(horizontal)">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linds(horizontal)">
                                      <p:cBhvr>
                                        <p:cTn id="49" dur="500"/>
                                        <p:tgtEl>
                                          <p:spTgt spid="13"/>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linds(horizontal)">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linds(horizontal)">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blinds(horizontal)">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blinds(horizontal)">
                                      <p:cBhvr>
                                        <p:cTn id="67" dur="500"/>
                                        <p:tgtEl>
                                          <p:spTgt spid="16"/>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blinds(horizontal)">
                                      <p:cBhvr>
                                        <p:cTn id="70" dur="500"/>
                                        <p:tgtEl>
                                          <p:spTgt spid="17"/>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blinds(horizontal)">
                                      <p:cBhvr>
                                        <p:cTn id="78" dur="500"/>
                                        <p:tgtEl>
                                          <p:spTgt spid="20"/>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blinds(horizontal)">
                                      <p:cBhvr>
                                        <p:cTn id="83" dur="500"/>
                                        <p:tgtEl>
                                          <p:spTgt spid="22"/>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blinds(horizontal)">
                                      <p:cBhvr>
                                        <p:cTn id="88" dur="500"/>
                                        <p:tgtEl>
                                          <p:spTgt spid="23"/>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blinds(horizontal)">
                                      <p:cBhvr>
                                        <p:cTn id="93" dur="500"/>
                                        <p:tgtEl>
                                          <p:spTgt spid="26"/>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blinds(horizontal)">
                                      <p:cBhvr>
                                        <p:cTn id="96" dur="500"/>
                                        <p:tgtEl>
                                          <p:spTgt spid="28"/>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blinds(horizontal)">
                                      <p:cBhvr>
                                        <p:cTn id="99" dur="500"/>
                                        <p:tgtEl>
                                          <p:spTgt spid="27"/>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blinds(horizontal)">
                                      <p:cBhvr>
                                        <p:cTn id="104" dur="500"/>
                                        <p:tgtEl>
                                          <p:spTgt spid="25"/>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blinds(horizontal)">
                                      <p:cBhvr>
                                        <p:cTn id="107" dur="500"/>
                                        <p:tgtEl>
                                          <p:spTgt spid="24"/>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blinds(horizontal)">
                                      <p:cBhvr>
                                        <p:cTn id="112" dur="500"/>
                                        <p:tgtEl>
                                          <p:spTgt spid="29"/>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blinds(horizontal)">
                                      <p:cBhvr>
                                        <p:cTn id="117" dur="500"/>
                                        <p:tgtEl>
                                          <p:spTgt spid="30"/>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blinds(horizontal)">
                                      <p:cBhvr>
                                        <p:cTn id="122" dur="500"/>
                                        <p:tgtEl>
                                          <p:spTgt spid="32"/>
                                        </p:tgtEl>
                                      </p:cBhvr>
                                    </p:animEffect>
                                  </p:childTnLst>
                                </p:cTn>
                              </p:par>
                              <p:par>
                                <p:cTn id="123" presetID="3" presetClass="entr" presetSubtype="10" fill="hold" grpId="0" nodeType="withEffect">
                                  <p:stCondLst>
                                    <p:cond delay="0"/>
                                  </p:stCondLst>
                                  <p:childTnLst>
                                    <p:set>
                                      <p:cBhvr>
                                        <p:cTn id="124" dur="1" fill="hold">
                                          <p:stCondLst>
                                            <p:cond delay="0"/>
                                          </p:stCondLst>
                                        </p:cTn>
                                        <p:tgtEl>
                                          <p:spTgt spid="31"/>
                                        </p:tgtEl>
                                        <p:attrNameLst>
                                          <p:attrName>style.visibility</p:attrName>
                                        </p:attrNameLst>
                                      </p:cBhvr>
                                      <p:to>
                                        <p:strVal val="visible"/>
                                      </p:to>
                                    </p:set>
                                    <p:animEffect transition="in" filter="blinds(horizontal)">
                                      <p:cBhvr>
                                        <p:cTn id="125" dur="500"/>
                                        <p:tgtEl>
                                          <p:spTgt spid="31"/>
                                        </p:tgtEl>
                                      </p:cBhvr>
                                    </p:animEffect>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grpId="0" nodeType="clickEffect">
                                  <p:stCondLst>
                                    <p:cond delay="0"/>
                                  </p:stCondLst>
                                  <p:childTnLst>
                                    <p:set>
                                      <p:cBhvr>
                                        <p:cTn id="129" dur="1" fill="hold">
                                          <p:stCondLst>
                                            <p:cond delay="0"/>
                                          </p:stCondLst>
                                        </p:cTn>
                                        <p:tgtEl>
                                          <p:spTgt spid="33"/>
                                        </p:tgtEl>
                                        <p:attrNameLst>
                                          <p:attrName>style.visibility</p:attrName>
                                        </p:attrNameLst>
                                      </p:cBhvr>
                                      <p:to>
                                        <p:strVal val="visible"/>
                                      </p:to>
                                    </p:set>
                                    <p:animEffect transition="in" filter="blinds(horizontal)">
                                      <p:cBhvr>
                                        <p:cTn id="130" dur="500"/>
                                        <p:tgtEl>
                                          <p:spTgt spid="33"/>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grpId="0" nodeType="clickEffect">
                                  <p:stCondLst>
                                    <p:cond delay="0"/>
                                  </p:stCondLst>
                                  <p:childTnLst>
                                    <p:set>
                                      <p:cBhvr>
                                        <p:cTn id="134" dur="1" fill="hold">
                                          <p:stCondLst>
                                            <p:cond delay="0"/>
                                          </p:stCondLst>
                                        </p:cTn>
                                        <p:tgtEl>
                                          <p:spTgt spid="35"/>
                                        </p:tgtEl>
                                        <p:attrNameLst>
                                          <p:attrName>style.visibility</p:attrName>
                                        </p:attrNameLst>
                                      </p:cBhvr>
                                      <p:to>
                                        <p:strVal val="visible"/>
                                      </p:to>
                                    </p:set>
                                    <p:animEffect transition="in" filter="blinds(horizontal)">
                                      <p:cBhvr>
                                        <p:cTn id="135" dur="500"/>
                                        <p:tgtEl>
                                          <p:spTgt spid="35"/>
                                        </p:tgtEl>
                                      </p:cBhvr>
                                    </p:animEffect>
                                  </p:childTnLst>
                                </p:cTn>
                              </p:par>
                              <p:par>
                                <p:cTn id="136" presetID="3" presetClass="entr" presetSubtype="10" fill="hold" grpId="0" nodeType="withEffect">
                                  <p:stCondLst>
                                    <p:cond delay="0"/>
                                  </p:stCondLst>
                                  <p:childTnLst>
                                    <p:set>
                                      <p:cBhvr>
                                        <p:cTn id="137" dur="1" fill="hold">
                                          <p:stCondLst>
                                            <p:cond delay="0"/>
                                          </p:stCondLst>
                                        </p:cTn>
                                        <p:tgtEl>
                                          <p:spTgt spid="34"/>
                                        </p:tgtEl>
                                        <p:attrNameLst>
                                          <p:attrName>style.visibility</p:attrName>
                                        </p:attrNameLst>
                                      </p:cBhvr>
                                      <p:to>
                                        <p:strVal val="visible"/>
                                      </p:to>
                                    </p:set>
                                    <p:animEffect transition="in" filter="blinds(horizontal)">
                                      <p:cBhvr>
                                        <p:cTn id="138" dur="500"/>
                                        <p:tgtEl>
                                          <p:spTgt spid="34"/>
                                        </p:tgtEl>
                                      </p:cBhvr>
                                    </p:animEffect>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grpId="0" nodeType="clickEffect">
                                  <p:stCondLst>
                                    <p:cond delay="0"/>
                                  </p:stCondLst>
                                  <p:childTnLst>
                                    <p:set>
                                      <p:cBhvr>
                                        <p:cTn id="142" dur="1" fill="hold">
                                          <p:stCondLst>
                                            <p:cond delay="0"/>
                                          </p:stCondLst>
                                        </p:cTn>
                                        <p:tgtEl>
                                          <p:spTgt spid="36"/>
                                        </p:tgtEl>
                                        <p:attrNameLst>
                                          <p:attrName>style.visibility</p:attrName>
                                        </p:attrNameLst>
                                      </p:cBhvr>
                                      <p:to>
                                        <p:strVal val="visible"/>
                                      </p:to>
                                    </p:set>
                                    <p:animEffect transition="in" filter="blinds(horizontal)">
                                      <p:cBhvr>
                                        <p:cTn id="143" dur="500"/>
                                        <p:tgtEl>
                                          <p:spTgt spid="36"/>
                                        </p:tgtEl>
                                      </p:cBhvr>
                                    </p:animEffect>
                                  </p:childTnLst>
                                </p:cTn>
                              </p:par>
                            </p:childTnLst>
                          </p:cTn>
                        </p:par>
                      </p:childTnLst>
                    </p:cTn>
                  </p:par>
                  <p:par>
                    <p:cTn id="144" fill="hold">
                      <p:stCondLst>
                        <p:cond delay="indefinite"/>
                      </p:stCondLst>
                      <p:childTnLst>
                        <p:par>
                          <p:cTn id="145" fill="hold">
                            <p:stCondLst>
                              <p:cond delay="0"/>
                            </p:stCondLst>
                            <p:childTnLst>
                              <p:par>
                                <p:cTn id="146" presetID="20" presetClass="entr" presetSubtype="0" fill="hold" grpId="0" nodeType="clickEffect">
                                  <p:stCondLst>
                                    <p:cond delay="0"/>
                                  </p:stCondLst>
                                  <p:childTnLst>
                                    <p:set>
                                      <p:cBhvr>
                                        <p:cTn id="147" dur="1" fill="hold">
                                          <p:stCondLst>
                                            <p:cond delay="0"/>
                                          </p:stCondLst>
                                        </p:cTn>
                                        <p:tgtEl>
                                          <p:spTgt spid="37"/>
                                        </p:tgtEl>
                                        <p:attrNameLst>
                                          <p:attrName>style.visibility</p:attrName>
                                        </p:attrNameLst>
                                      </p:cBhvr>
                                      <p:to>
                                        <p:strVal val="visible"/>
                                      </p:to>
                                    </p:set>
                                    <p:animEffect transition="in" filter="wedge">
                                      <p:cBhvr>
                                        <p:cTn id="148"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0" grpId="0" animBg="1"/>
      <p:bldP spid="11" grpId="0" animBg="1"/>
      <p:bldP spid="12" grpId="0"/>
      <p:bldP spid="13" grpId="0" animBg="1"/>
      <p:bldP spid="14" grpId="0"/>
      <p:bldP spid="15" grpId="0" animBg="1"/>
      <p:bldP spid="16" grpId="0" animBg="1"/>
      <p:bldP spid="17" grpId="0"/>
      <p:bldP spid="18" grpId="0"/>
      <p:bldP spid="19" grpId="0"/>
      <p:bldP spid="20" grpId="0" animBg="1"/>
      <p:bldP spid="21" grpId="0"/>
      <p:bldP spid="22" grpId="0"/>
      <p:bldP spid="23" grpId="0" animBg="1"/>
      <p:bldP spid="24" grpId="0" animBg="1"/>
      <p:bldP spid="25" grpId="0"/>
      <p:bldP spid="26" grpId="0"/>
      <p:bldP spid="27" grpId="0" animBg="1"/>
      <p:bldP spid="28" grpId="0"/>
      <p:bldP spid="29" grpId="0"/>
      <p:bldP spid="30" grpId="0" animBg="1"/>
      <p:bldP spid="31" grpId="0" animBg="1"/>
      <p:bldP spid="32" grpId="0"/>
      <p:bldP spid="33" grpId="0"/>
      <p:bldP spid="34" grpId="0" animBg="1"/>
      <p:bldP spid="35" grpId="0"/>
      <p:bldP spid="36" grpId="0"/>
      <p:bldP spid="3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 </a:t>
            </a:r>
            <a:r>
              <a:rPr lang="en-US" altLang="zh-CN" dirty="0" smtClean="0"/>
              <a:t>2-2:  </a:t>
            </a:r>
            <a:r>
              <a:rPr lang="en-US" altLang="zh-CN" dirty="0"/>
              <a:t>Sequence </a:t>
            </a:r>
            <a:r>
              <a:rPr lang="en-US" altLang="zh-CN" dirty="0" smtClean="0"/>
              <a:t>Detector</a:t>
            </a:r>
            <a:endParaRPr lang="zh-CN" altLang="en-US" dirty="0"/>
          </a:p>
        </p:txBody>
      </p:sp>
      <p:sp>
        <p:nvSpPr>
          <p:cNvPr id="3" name="内容占位符 2"/>
          <p:cNvSpPr>
            <a:spLocks noGrp="1"/>
          </p:cNvSpPr>
          <p:nvPr>
            <p:ph idx="1"/>
          </p:nvPr>
        </p:nvSpPr>
        <p:spPr>
          <a:xfrm>
            <a:off x="419100" y="1219200"/>
            <a:ext cx="7886700" cy="5105400"/>
          </a:xfrm>
        </p:spPr>
        <p:txBody>
          <a:bodyPr>
            <a:normAutofit fontScale="92500" lnSpcReduction="20000"/>
          </a:bodyPr>
          <a:lstStyle/>
          <a:p>
            <a:r>
              <a:rPr lang="en-US" altLang="zh-CN" dirty="0" smtClean="0"/>
              <a:t>Design a Mealy serial bit-pattern detector that will detect the input sequence </a:t>
            </a:r>
            <a:r>
              <a:rPr lang="en-US" altLang="zh-CN" b="1" dirty="0" smtClean="0">
                <a:solidFill>
                  <a:srgbClr val="FF0000"/>
                </a:solidFill>
              </a:rPr>
              <a:t>01010</a:t>
            </a:r>
            <a:r>
              <a:rPr lang="en-US" altLang="zh-CN" dirty="0" smtClean="0"/>
              <a:t> in a longer bit string. If the pattern is detected, then cause output Q to be active-high. If an </a:t>
            </a:r>
            <a:r>
              <a:rPr lang="en-US" altLang="zh-CN" b="1" dirty="0" smtClean="0">
                <a:solidFill>
                  <a:srgbClr val="FF0000"/>
                </a:solidFill>
              </a:rPr>
              <a:t>011</a:t>
            </a:r>
            <a:r>
              <a:rPr lang="en-US" altLang="zh-CN" dirty="0" smtClean="0"/>
              <a:t> bit pattern occurs within the same serial data string, cause output P to be active high. If the 011 pattern occurs, cause the state machine to initialize and start over looking for the 01010 pattern. Overlapping 01010 patterns can occur.</a:t>
            </a:r>
          </a:p>
          <a:p>
            <a:pPr lvl="1"/>
            <a:r>
              <a:rPr lang="en-US" altLang="zh-CN" dirty="0" smtClean="0"/>
              <a:t>If X </a:t>
            </a:r>
            <a:r>
              <a:rPr lang="en-US" altLang="zh-CN" dirty="0"/>
              <a:t>= </a:t>
            </a:r>
            <a:r>
              <a:rPr lang="en-US" altLang="zh-CN" dirty="0" smtClean="0"/>
              <a:t>00110101011101010101 then output</a:t>
            </a:r>
            <a:endParaRPr lang="en-US" altLang="zh-CN" dirty="0"/>
          </a:p>
          <a:p>
            <a:pPr lvl="1"/>
            <a:r>
              <a:rPr lang="en-US" altLang="zh-CN" dirty="0" smtClean="0"/>
              <a:t>   Q</a:t>
            </a:r>
            <a:r>
              <a:rPr lang="en-US" altLang="zh-CN" sz="1500" dirty="0" smtClean="0"/>
              <a:t> </a:t>
            </a:r>
            <a:r>
              <a:rPr lang="en-US" altLang="zh-CN" dirty="0" smtClean="0"/>
              <a:t>= 00000000100000001010</a:t>
            </a:r>
          </a:p>
          <a:p>
            <a:pPr lvl="1"/>
            <a:r>
              <a:rPr lang="en-US" altLang="zh-CN" dirty="0" smtClean="0"/>
              <a:t>   P = </a:t>
            </a:r>
            <a:r>
              <a:rPr lang="en-US" altLang="zh-CN" dirty="0"/>
              <a:t>00010000001000000000</a:t>
            </a:r>
            <a:endParaRPr lang="zh-CN" altLang="en-US" dirty="0"/>
          </a:p>
        </p:txBody>
      </p:sp>
      <p:sp>
        <p:nvSpPr>
          <p:cNvPr id="4" name="Line 6"/>
          <p:cNvSpPr>
            <a:spLocks noChangeShapeType="1"/>
          </p:cNvSpPr>
          <p:nvPr/>
        </p:nvSpPr>
        <p:spPr bwMode="auto">
          <a:xfrm>
            <a:off x="2819400" y="4941888"/>
            <a:ext cx="0" cy="1223962"/>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Line 7"/>
          <p:cNvSpPr>
            <a:spLocks noChangeShapeType="1"/>
          </p:cNvSpPr>
          <p:nvPr/>
        </p:nvSpPr>
        <p:spPr bwMode="auto">
          <a:xfrm>
            <a:off x="3733800" y="4941888"/>
            <a:ext cx="0" cy="1223962"/>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Line 8"/>
          <p:cNvSpPr>
            <a:spLocks noChangeShapeType="1"/>
          </p:cNvSpPr>
          <p:nvPr/>
        </p:nvSpPr>
        <p:spPr bwMode="auto">
          <a:xfrm>
            <a:off x="4038600" y="4941888"/>
            <a:ext cx="0" cy="1223962"/>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9"/>
          <p:cNvSpPr>
            <a:spLocks noChangeShapeType="1"/>
          </p:cNvSpPr>
          <p:nvPr/>
        </p:nvSpPr>
        <p:spPr bwMode="auto">
          <a:xfrm>
            <a:off x="5181600" y="4941888"/>
            <a:ext cx="0" cy="1223962"/>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10"/>
          <p:cNvSpPr>
            <a:spLocks noChangeShapeType="1"/>
          </p:cNvSpPr>
          <p:nvPr/>
        </p:nvSpPr>
        <p:spPr bwMode="auto">
          <a:xfrm>
            <a:off x="5562600" y="4941888"/>
            <a:ext cx="0" cy="1223962"/>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15055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 2-2:  Sequence Detector</a:t>
            </a:r>
            <a:endParaRPr lang="zh-CN" altLang="en-US" dirty="0"/>
          </a:p>
        </p:txBody>
      </p:sp>
      <p:sp>
        <p:nvSpPr>
          <p:cNvPr id="4" name="Oval 4"/>
          <p:cNvSpPr>
            <a:spLocks noChangeArrowheads="1"/>
          </p:cNvSpPr>
          <p:nvPr/>
        </p:nvSpPr>
        <p:spPr bwMode="auto">
          <a:xfrm>
            <a:off x="2546350" y="2511425"/>
            <a:ext cx="1079500" cy="1079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charset="-122"/>
              </a:rPr>
              <a:t>A</a:t>
            </a:r>
          </a:p>
        </p:txBody>
      </p:sp>
      <p:sp>
        <p:nvSpPr>
          <p:cNvPr id="5" name="Arc 5"/>
          <p:cNvSpPr>
            <a:spLocks/>
          </p:cNvSpPr>
          <p:nvPr/>
        </p:nvSpPr>
        <p:spPr bwMode="auto">
          <a:xfrm rot="20576906">
            <a:off x="1754188" y="2224087"/>
            <a:ext cx="1036637" cy="1035050"/>
          </a:xfrm>
          <a:custGeom>
            <a:avLst/>
            <a:gdLst>
              <a:gd name="G0" fmla="+- 21600 0 0"/>
              <a:gd name="G1" fmla="+- 21600 0 0"/>
              <a:gd name="G2" fmla="+- 21600 0 0"/>
              <a:gd name="T0" fmla="*/ 27684 w 43200"/>
              <a:gd name="T1" fmla="*/ 42325 h 43200"/>
              <a:gd name="T2" fmla="*/ 43200 w 43200"/>
              <a:gd name="T3" fmla="*/ 21600 h 43200"/>
              <a:gd name="T4" fmla="*/ 21600 w 43200"/>
              <a:gd name="T5" fmla="*/ 21600 h 43200"/>
            </a:gdLst>
            <a:ahLst/>
            <a:cxnLst>
              <a:cxn ang="0">
                <a:pos x="T0" y="T1"/>
              </a:cxn>
              <a:cxn ang="0">
                <a:pos x="T2" y="T3"/>
              </a:cxn>
              <a:cxn ang="0">
                <a:pos x="T4" y="T5"/>
              </a:cxn>
            </a:cxnLst>
            <a:rect l="0" t="0" r="r" b="b"/>
            <a:pathLst>
              <a:path w="43200" h="43200" fill="none" extrusionOk="0">
                <a:moveTo>
                  <a:pt x="27684" y="42325"/>
                </a:moveTo>
                <a:cubicBezTo>
                  <a:pt x="25708" y="42905"/>
                  <a:pt x="23659" y="43199"/>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27684" y="42325"/>
                </a:moveTo>
                <a:cubicBezTo>
                  <a:pt x="25708" y="42905"/>
                  <a:pt x="23659" y="43199"/>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28575">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Text Box 6"/>
          <p:cNvSpPr txBox="1">
            <a:spLocks noChangeArrowheads="1"/>
          </p:cNvSpPr>
          <p:nvPr/>
        </p:nvSpPr>
        <p:spPr bwMode="auto">
          <a:xfrm>
            <a:off x="1754188" y="1863725"/>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charset="-122"/>
              </a:rPr>
              <a:t>1</a:t>
            </a:r>
          </a:p>
        </p:txBody>
      </p:sp>
      <p:sp>
        <p:nvSpPr>
          <p:cNvPr id="7" name="Line 7"/>
          <p:cNvSpPr>
            <a:spLocks noChangeShapeType="1"/>
          </p:cNvSpPr>
          <p:nvPr/>
        </p:nvSpPr>
        <p:spPr bwMode="auto">
          <a:xfrm>
            <a:off x="3625850" y="3087687"/>
            <a:ext cx="9366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Text Box 8"/>
          <p:cNvSpPr txBox="1">
            <a:spLocks noChangeArrowheads="1"/>
          </p:cNvSpPr>
          <p:nvPr/>
        </p:nvSpPr>
        <p:spPr bwMode="auto">
          <a:xfrm>
            <a:off x="3890963" y="2655887"/>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charset="-122"/>
              </a:rPr>
              <a:t>0</a:t>
            </a:r>
          </a:p>
        </p:txBody>
      </p:sp>
      <p:sp>
        <p:nvSpPr>
          <p:cNvPr id="9" name="Text Box 9"/>
          <p:cNvSpPr txBox="1">
            <a:spLocks noChangeArrowheads="1"/>
          </p:cNvSpPr>
          <p:nvPr/>
        </p:nvSpPr>
        <p:spPr bwMode="auto">
          <a:xfrm>
            <a:off x="3770313" y="2224087"/>
            <a:ext cx="574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solidFill>
                  <a:srgbClr val="CC0000"/>
                </a:solidFill>
                <a:ea typeface="宋体" charset="-122"/>
              </a:rPr>
              <a:t>“0”</a:t>
            </a:r>
          </a:p>
        </p:txBody>
      </p:sp>
      <p:sp>
        <p:nvSpPr>
          <p:cNvPr id="10" name="Text Box 10"/>
          <p:cNvSpPr txBox="1">
            <a:spLocks noChangeArrowheads="1"/>
          </p:cNvSpPr>
          <p:nvPr/>
        </p:nvSpPr>
        <p:spPr bwMode="auto">
          <a:xfrm>
            <a:off x="3770313" y="1863725"/>
            <a:ext cx="574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solidFill>
                  <a:srgbClr val="0A15F4"/>
                </a:solidFill>
                <a:ea typeface="宋体" charset="-122"/>
              </a:rPr>
              <a:t>“0”</a:t>
            </a:r>
          </a:p>
        </p:txBody>
      </p:sp>
      <p:sp>
        <p:nvSpPr>
          <p:cNvPr id="11" name="Oval 11"/>
          <p:cNvSpPr>
            <a:spLocks noChangeArrowheads="1"/>
          </p:cNvSpPr>
          <p:nvPr/>
        </p:nvSpPr>
        <p:spPr bwMode="auto">
          <a:xfrm>
            <a:off x="4562475" y="2511425"/>
            <a:ext cx="1079500" cy="1079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charset="-122"/>
              </a:rPr>
              <a:t>B</a:t>
            </a:r>
          </a:p>
        </p:txBody>
      </p:sp>
      <p:sp>
        <p:nvSpPr>
          <p:cNvPr id="12" name="Arc 12"/>
          <p:cNvSpPr>
            <a:spLocks/>
          </p:cNvSpPr>
          <p:nvPr/>
        </p:nvSpPr>
        <p:spPr bwMode="auto">
          <a:xfrm rot="21325086">
            <a:off x="4533900" y="2047875"/>
            <a:ext cx="1036638" cy="752475"/>
          </a:xfrm>
          <a:custGeom>
            <a:avLst/>
            <a:gdLst>
              <a:gd name="G0" fmla="+- 21600 0 0"/>
              <a:gd name="G1" fmla="+- 21600 0 0"/>
              <a:gd name="G2" fmla="+- 21600 0 0"/>
              <a:gd name="T0" fmla="*/ 1773 w 43200"/>
              <a:gd name="T1" fmla="*/ 30171 h 31366"/>
              <a:gd name="T2" fmla="*/ 40866 w 43200"/>
              <a:gd name="T3" fmla="*/ 31366 h 31366"/>
              <a:gd name="T4" fmla="*/ 21600 w 43200"/>
              <a:gd name="T5" fmla="*/ 21600 h 31366"/>
            </a:gdLst>
            <a:ahLst/>
            <a:cxnLst>
              <a:cxn ang="0">
                <a:pos x="T0" y="T1"/>
              </a:cxn>
              <a:cxn ang="0">
                <a:pos x="T2" y="T3"/>
              </a:cxn>
              <a:cxn ang="0">
                <a:pos x="T4" y="T5"/>
              </a:cxn>
            </a:cxnLst>
            <a:rect l="0" t="0" r="r" b="b"/>
            <a:pathLst>
              <a:path w="43200" h="31366" fill="none" extrusionOk="0">
                <a:moveTo>
                  <a:pt x="1773" y="30170"/>
                </a:moveTo>
                <a:cubicBezTo>
                  <a:pt x="603" y="27464"/>
                  <a:pt x="0" y="24548"/>
                  <a:pt x="0" y="21600"/>
                </a:cubicBezTo>
                <a:cubicBezTo>
                  <a:pt x="0" y="9670"/>
                  <a:pt x="9670" y="0"/>
                  <a:pt x="21600" y="0"/>
                </a:cubicBezTo>
                <a:cubicBezTo>
                  <a:pt x="33529" y="0"/>
                  <a:pt x="43200" y="9670"/>
                  <a:pt x="43200" y="21600"/>
                </a:cubicBezTo>
                <a:cubicBezTo>
                  <a:pt x="43200" y="24993"/>
                  <a:pt x="42400" y="28339"/>
                  <a:pt x="40866" y="31366"/>
                </a:cubicBezTo>
              </a:path>
              <a:path w="43200" h="31366" stroke="0" extrusionOk="0">
                <a:moveTo>
                  <a:pt x="1773" y="30170"/>
                </a:moveTo>
                <a:cubicBezTo>
                  <a:pt x="603" y="27464"/>
                  <a:pt x="0" y="24548"/>
                  <a:pt x="0" y="21600"/>
                </a:cubicBezTo>
                <a:cubicBezTo>
                  <a:pt x="0" y="9670"/>
                  <a:pt x="9670" y="0"/>
                  <a:pt x="21600" y="0"/>
                </a:cubicBezTo>
                <a:cubicBezTo>
                  <a:pt x="33529" y="0"/>
                  <a:pt x="43200" y="9670"/>
                  <a:pt x="43200" y="21600"/>
                </a:cubicBezTo>
                <a:cubicBezTo>
                  <a:pt x="43200" y="24993"/>
                  <a:pt x="42400" y="28339"/>
                  <a:pt x="40866" y="31366"/>
                </a:cubicBezTo>
                <a:lnTo>
                  <a:pt x="21600" y="21600"/>
                </a:lnTo>
                <a:close/>
              </a:path>
            </a:pathLst>
          </a:custGeom>
          <a:noFill/>
          <a:ln w="28575">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3"/>
          <p:cNvSpPr txBox="1">
            <a:spLocks noChangeArrowheads="1"/>
          </p:cNvSpPr>
          <p:nvPr/>
        </p:nvSpPr>
        <p:spPr bwMode="auto">
          <a:xfrm>
            <a:off x="4922838" y="1647825"/>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charset="-122"/>
              </a:rPr>
              <a:t>0</a:t>
            </a:r>
          </a:p>
        </p:txBody>
      </p:sp>
      <p:sp>
        <p:nvSpPr>
          <p:cNvPr id="14" name="Line 14"/>
          <p:cNvSpPr>
            <a:spLocks noChangeShapeType="1"/>
          </p:cNvSpPr>
          <p:nvPr/>
        </p:nvSpPr>
        <p:spPr bwMode="auto">
          <a:xfrm>
            <a:off x="5641975" y="3087687"/>
            <a:ext cx="9366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Text Box 15"/>
          <p:cNvSpPr txBox="1">
            <a:spLocks noChangeArrowheads="1"/>
          </p:cNvSpPr>
          <p:nvPr/>
        </p:nvSpPr>
        <p:spPr bwMode="auto">
          <a:xfrm>
            <a:off x="5907088" y="2655887"/>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charset="-122"/>
              </a:rPr>
              <a:t>1</a:t>
            </a:r>
          </a:p>
        </p:txBody>
      </p:sp>
      <p:sp>
        <p:nvSpPr>
          <p:cNvPr id="16" name="Text Box 16"/>
          <p:cNvSpPr txBox="1">
            <a:spLocks noChangeArrowheads="1"/>
          </p:cNvSpPr>
          <p:nvPr/>
        </p:nvSpPr>
        <p:spPr bwMode="auto">
          <a:xfrm>
            <a:off x="5786438" y="2224087"/>
            <a:ext cx="720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solidFill>
                  <a:srgbClr val="CC0000"/>
                </a:solidFill>
                <a:ea typeface="宋体" charset="-122"/>
              </a:rPr>
              <a:t>“01”</a:t>
            </a:r>
          </a:p>
        </p:txBody>
      </p:sp>
      <p:sp>
        <p:nvSpPr>
          <p:cNvPr id="17" name="Text Box 17"/>
          <p:cNvSpPr txBox="1">
            <a:spLocks noChangeArrowheads="1"/>
          </p:cNvSpPr>
          <p:nvPr/>
        </p:nvSpPr>
        <p:spPr bwMode="auto">
          <a:xfrm>
            <a:off x="5786438" y="1863725"/>
            <a:ext cx="86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solidFill>
                  <a:srgbClr val="0A15F4"/>
                </a:solidFill>
                <a:ea typeface="宋体" charset="-122"/>
              </a:rPr>
              <a:t>“01”</a:t>
            </a:r>
          </a:p>
        </p:txBody>
      </p:sp>
      <p:sp>
        <p:nvSpPr>
          <p:cNvPr id="18" name="Oval 18"/>
          <p:cNvSpPr>
            <a:spLocks noChangeArrowheads="1"/>
          </p:cNvSpPr>
          <p:nvPr/>
        </p:nvSpPr>
        <p:spPr bwMode="auto">
          <a:xfrm>
            <a:off x="6578600" y="2511425"/>
            <a:ext cx="1079500" cy="1079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charset="-122"/>
              </a:rPr>
              <a:t>C</a:t>
            </a:r>
          </a:p>
        </p:txBody>
      </p:sp>
      <p:sp>
        <p:nvSpPr>
          <p:cNvPr id="19" name="Arc 19"/>
          <p:cNvSpPr>
            <a:spLocks/>
          </p:cNvSpPr>
          <p:nvPr/>
        </p:nvSpPr>
        <p:spPr bwMode="auto">
          <a:xfrm>
            <a:off x="2906713" y="1576387"/>
            <a:ext cx="4127500" cy="2592388"/>
          </a:xfrm>
          <a:custGeom>
            <a:avLst/>
            <a:gdLst>
              <a:gd name="G0" fmla="+- 16649 0 0"/>
              <a:gd name="G1" fmla="+- 21600 0 0"/>
              <a:gd name="G2" fmla="+- 21600 0 0"/>
              <a:gd name="T0" fmla="*/ 0 w 33096"/>
              <a:gd name="T1" fmla="*/ 7839 h 21600"/>
              <a:gd name="T2" fmla="*/ 33096 w 33096"/>
              <a:gd name="T3" fmla="*/ 7597 h 21600"/>
              <a:gd name="T4" fmla="*/ 16649 w 33096"/>
              <a:gd name="T5" fmla="*/ 21600 h 21600"/>
            </a:gdLst>
            <a:ahLst/>
            <a:cxnLst>
              <a:cxn ang="0">
                <a:pos x="T0" y="T1"/>
              </a:cxn>
              <a:cxn ang="0">
                <a:pos x="T2" y="T3"/>
              </a:cxn>
              <a:cxn ang="0">
                <a:pos x="T4" y="T5"/>
              </a:cxn>
            </a:cxnLst>
            <a:rect l="0" t="0" r="r" b="b"/>
            <a:pathLst>
              <a:path w="33096" h="21600" fill="none" extrusionOk="0">
                <a:moveTo>
                  <a:pt x="-1" y="7838"/>
                </a:moveTo>
                <a:cubicBezTo>
                  <a:pt x="4103" y="2874"/>
                  <a:pt x="10208" y="-1"/>
                  <a:pt x="16649" y="0"/>
                </a:cubicBezTo>
                <a:cubicBezTo>
                  <a:pt x="22979" y="0"/>
                  <a:pt x="28991" y="2777"/>
                  <a:pt x="33095" y="7597"/>
                </a:cubicBezTo>
              </a:path>
              <a:path w="33096" h="21600" stroke="0" extrusionOk="0">
                <a:moveTo>
                  <a:pt x="-1" y="7838"/>
                </a:moveTo>
                <a:cubicBezTo>
                  <a:pt x="4103" y="2874"/>
                  <a:pt x="10208" y="-1"/>
                  <a:pt x="16649" y="0"/>
                </a:cubicBezTo>
                <a:cubicBezTo>
                  <a:pt x="22979" y="0"/>
                  <a:pt x="28991" y="2777"/>
                  <a:pt x="33095" y="7597"/>
                </a:cubicBezTo>
                <a:lnTo>
                  <a:pt x="16649" y="21600"/>
                </a:lnTo>
                <a:close/>
              </a:path>
            </a:pathLst>
          </a:custGeom>
          <a:noFill/>
          <a:ln w="28575">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20"/>
          <p:cNvSpPr txBox="1">
            <a:spLocks noChangeArrowheads="1"/>
          </p:cNvSpPr>
          <p:nvPr/>
        </p:nvSpPr>
        <p:spPr bwMode="auto">
          <a:xfrm>
            <a:off x="4633913" y="1143000"/>
            <a:ext cx="522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charset="-122"/>
              </a:rPr>
              <a:t>1/P</a:t>
            </a:r>
          </a:p>
        </p:txBody>
      </p:sp>
      <p:sp>
        <p:nvSpPr>
          <p:cNvPr id="21" name="Text Box 21"/>
          <p:cNvSpPr txBox="1">
            <a:spLocks noChangeArrowheads="1"/>
          </p:cNvSpPr>
          <p:nvPr/>
        </p:nvSpPr>
        <p:spPr bwMode="auto">
          <a:xfrm>
            <a:off x="5210175" y="1143000"/>
            <a:ext cx="26630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dirty="0">
                <a:solidFill>
                  <a:srgbClr val="0A15F4"/>
                </a:solidFill>
                <a:ea typeface="宋体" charset="-122"/>
              </a:rPr>
              <a:t>“011”</a:t>
            </a:r>
            <a:r>
              <a:rPr lang="zh-CN" altLang="en-US" sz="2000" dirty="0" smtClean="0">
                <a:solidFill>
                  <a:srgbClr val="0A15F4"/>
                </a:solidFill>
                <a:ea typeface="宋体" charset="-122"/>
              </a:rPr>
              <a:t>，</a:t>
            </a:r>
            <a:r>
              <a:rPr lang="en-US" altLang="zh-CN" sz="2000" dirty="0" smtClean="0">
                <a:solidFill>
                  <a:srgbClr val="0A15F4"/>
                </a:solidFill>
                <a:ea typeface="宋体" charset="-122"/>
              </a:rPr>
              <a:t>resets to state A</a:t>
            </a:r>
            <a:endParaRPr lang="zh-CN" altLang="en-US" sz="2000" dirty="0">
              <a:solidFill>
                <a:srgbClr val="0A15F4"/>
              </a:solidFill>
              <a:ea typeface="宋体" charset="-122"/>
            </a:endParaRPr>
          </a:p>
        </p:txBody>
      </p:sp>
      <p:sp>
        <p:nvSpPr>
          <p:cNvPr id="22" name="Line 22"/>
          <p:cNvSpPr>
            <a:spLocks noChangeShapeType="1"/>
          </p:cNvSpPr>
          <p:nvPr/>
        </p:nvSpPr>
        <p:spPr bwMode="auto">
          <a:xfrm>
            <a:off x="7369175" y="3519487"/>
            <a:ext cx="0" cy="13684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Text Box 23"/>
          <p:cNvSpPr txBox="1">
            <a:spLocks noChangeArrowheads="1"/>
          </p:cNvSpPr>
          <p:nvPr/>
        </p:nvSpPr>
        <p:spPr bwMode="auto">
          <a:xfrm>
            <a:off x="7437438" y="387985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charset="-122"/>
              </a:rPr>
              <a:t>0</a:t>
            </a:r>
          </a:p>
        </p:txBody>
      </p:sp>
      <p:sp>
        <p:nvSpPr>
          <p:cNvPr id="24" name="Text Box 24"/>
          <p:cNvSpPr txBox="1">
            <a:spLocks noChangeArrowheads="1"/>
          </p:cNvSpPr>
          <p:nvPr/>
        </p:nvSpPr>
        <p:spPr bwMode="auto">
          <a:xfrm>
            <a:off x="7369175" y="4168775"/>
            <a:ext cx="10080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solidFill>
                  <a:srgbClr val="CC0000"/>
                </a:solidFill>
                <a:ea typeface="宋体" charset="-122"/>
              </a:rPr>
              <a:t>“010”</a:t>
            </a:r>
          </a:p>
        </p:txBody>
      </p:sp>
      <p:sp>
        <p:nvSpPr>
          <p:cNvPr id="25" name="Oval 25"/>
          <p:cNvSpPr>
            <a:spLocks noChangeArrowheads="1"/>
          </p:cNvSpPr>
          <p:nvPr/>
        </p:nvSpPr>
        <p:spPr bwMode="auto">
          <a:xfrm>
            <a:off x="6650038" y="4816475"/>
            <a:ext cx="1079500" cy="1079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charset="-122"/>
              </a:rPr>
              <a:t>D</a:t>
            </a:r>
          </a:p>
        </p:txBody>
      </p:sp>
      <p:sp>
        <p:nvSpPr>
          <p:cNvPr id="26" name="Line 26"/>
          <p:cNvSpPr>
            <a:spLocks noChangeShapeType="1"/>
          </p:cNvSpPr>
          <p:nvPr/>
        </p:nvSpPr>
        <p:spPr bwMode="auto">
          <a:xfrm>
            <a:off x="5568950" y="3448050"/>
            <a:ext cx="1368425" cy="1368425"/>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27"/>
          <p:cNvSpPr txBox="1">
            <a:spLocks noChangeArrowheads="1"/>
          </p:cNvSpPr>
          <p:nvPr/>
        </p:nvSpPr>
        <p:spPr bwMode="auto">
          <a:xfrm>
            <a:off x="5546725" y="3627437"/>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charset="-122"/>
              </a:rPr>
              <a:t>0</a:t>
            </a:r>
          </a:p>
        </p:txBody>
      </p:sp>
      <p:sp>
        <p:nvSpPr>
          <p:cNvPr id="28" name="Text Box 29"/>
          <p:cNvSpPr txBox="1">
            <a:spLocks noChangeArrowheads="1"/>
          </p:cNvSpPr>
          <p:nvPr/>
        </p:nvSpPr>
        <p:spPr bwMode="auto">
          <a:xfrm>
            <a:off x="5713413" y="4743450"/>
            <a:ext cx="10080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solidFill>
                  <a:srgbClr val="CC0000"/>
                </a:solidFill>
                <a:ea typeface="宋体" charset="-122"/>
              </a:rPr>
              <a:t>“0101”</a:t>
            </a:r>
          </a:p>
        </p:txBody>
      </p:sp>
      <p:sp>
        <p:nvSpPr>
          <p:cNvPr id="29" name="Line 30"/>
          <p:cNvSpPr>
            <a:spLocks noChangeShapeType="1"/>
          </p:cNvSpPr>
          <p:nvPr/>
        </p:nvSpPr>
        <p:spPr bwMode="auto">
          <a:xfrm>
            <a:off x="5715000" y="5392737"/>
            <a:ext cx="936625"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Text Box 31"/>
          <p:cNvSpPr txBox="1">
            <a:spLocks noChangeArrowheads="1"/>
          </p:cNvSpPr>
          <p:nvPr/>
        </p:nvSpPr>
        <p:spPr bwMode="auto">
          <a:xfrm>
            <a:off x="6049963" y="4960937"/>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charset="-122"/>
              </a:rPr>
              <a:t>1</a:t>
            </a:r>
          </a:p>
        </p:txBody>
      </p:sp>
      <p:sp>
        <p:nvSpPr>
          <p:cNvPr id="31" name="Text Box 32"/>
          <p:cNvSpPr txBox="1">
            <a:spLocks noChangeArrowheads="1"/>
          </p:cNvSpPr>
          <p:nvPr/>
        </p:nvSpPr>
        <p:spPr bwMode="auto">
          <a:xfrm>
            <a:off x="5713413" y="4456112"/>
            <a:ext cx="86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solidFill>
                  <a:srgbClr val="0A15F4"/>
                </a:solidFill>
                <a:ea typeface="宋体" charset="-122"/>
              </a:rPr>
              <a:t>“01”</a:t>
            </a:r>
          </a:p>
        </p:txBody>
      </p:sp>
      <p:sp>
        <p:nvSpPr>
          <p:cNvPr id="32" name="Oval 33"/>
          <p:cNvSpPr>
            <a:spLocks noChangeArrowheads="1"/>
          </p:cNvSpPr>
          <p:nvPr/>
        </p:nvSpPr>
        <p:spPr bwMode="auto">
          <a:xfrm>
            <a:off x="4633913" y="4887912"/>
            <a:ext cx="1079500" cy="1079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charset="-122"/>
              </a:rPr>
              <a:t>E</a:t>
            </a:r>
          </a:p>
        </p:txBody>
      </p:sp>
      <p:sp>
        <p:nvSpPr>
          <p:cNvPr id="33" name="Line 34"/>
          <p:cNvSpPr>
            <a:spLocks noChangeShapeType="1"/>
          </p:cNvSpPr>
          <p:nvPr/>
        </p:nvSpPr>
        <p:spPr bwMode="auto">
          <a:xfrm>
            <a:off x="3408363" y="3590925"/>
            <a:ext cx="1368425" cy="1368425"/>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Text Box 35"/>
          <p:cNvSpPr txBox="1">
            <a:spLocks noChangeArrowheads="1"/>
          </p:cNvSpPr>
          <p:nvPr/>
        </p:nvSpPr>
        <p:spPr bwMode="auto">
          <a:xfrm>
            <a:off x="3265488" y="3808412"/>
            <a:ext cx="522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charset="-122"/>
              </a:rPr>
              <a:t>1/P</a:t>
            </a:r>
          </a:p>
        </p:txBody>
      </p:sp>
      <p:sp>
        <p:nvSpPr>
          <p:cNvPr id="35" name="Text Box 36"/>
          <p:cNvSpPr txBox="1">
            <a:spLocks noChangeArrowheads="1"/>
          </p:cNvSpPr>
          <p:nvPr/>
        </p:nvSpPr>
        <p:spPr bwMode="auto">
          <a:xfrm>
            <a:off x="2906713" y="4167187"/>
            <a:ext cx="26622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dirty="0">
                <a:solidFill>
                  <a:srgbClr val="0A15F4"/>
                </a:solidFill>
                <a:ea typeface="宋体" charset="-122"/>
              </a:rPr>
              <a:t>“011”</a:t>
            </a:r>
            <a:r>
              <a:rPr lang="zh-CN" altLang="en-US" sz="2000" dirty="0" smtClean="0">
                <a:solidFill>
                  <a:srgbClr val="0A15F4"/>
                </a:solidFill>
                <a:ea typeface="宋体" charset="-122"/>
              </a:rPr>
              <a:t>，</a:t>
            </a:r>
            <a:r>
              <a:rPr lang="en-US" altLang="zh-CN" sz="2000" dirty="0">
                <a:solidFill>
                  <a:srgbClr val="0A15F4"/>
                </a:solidFill>
                <a:ea typeface="宋体" charset="-122"/>
              </a:rPr>
              <a:t>resets to state A</a:t>
            </a:r>
            <a:endParaRPr lang="zh-CN" altLang="en-US" sz="2000" dirty="0">
              <a:solidFill>
                <a:srgbClr val="0A15F4"/>
              </a:solidFill>
              <a:ea typeface="宋体" charset="-122"/>
            </a:endParaRPr>
          </a:p>
        </p:txBody>
      </p:sp>
      <p:sp>
        <p:nvSpPr>
          <p:cNvPr id="36" name="Line 37"/>
          <p:cNvSpPr>
            <a:spLocks noChangeShapeType="1"/>
          </p:cNvSpPr>
          <p:nvPr/>
        </p:nvSpPr>
        <p:spPr bwMode="auto">
          <a:xfrm>
            <a:off x="5713413" y="5680075"/>
            <a:ext cx="108108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Text Box 38"/>
          <p:cNvSpPr txBox="1">
            <a:spLocks noChangeArrowheads="1"/>
          </p:cNvSpPr>
          <p:nvPr/>
        </p:nvSpPr>
        <p:spPr bwMode="auto">
          <a:xfrm>
            <a:off x="6002338" y="5680075"/>
            <a:ext cx="565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ea typeface="宋体" charset="-122"/>
              </a:rPr>
              <a:t>0/Q</a:t>
            </a:r>
          </a:p>
        </p:txBody>
      </p:sp>
      <p:sp>
        <p:nvSpPr>
          <p:cNvPr id="38" name="Text Box 39"/>
          <p:cNvSpPr txBox="1">
            <a:spLocks noChangeArrowheads="1"/>
          </p:cNvSpPr>
          <p:nvPr/>
        </p:nvSpPr>
        <p:spPr bwMode="auto">
          <a:xfrm>
            <a:off x="5784850" y="6040437"/>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solidFill>
                  <a:srgbClr val="CC0000"/>
                </a:solidFill>
                <a:ea typeface="宋体" charset="-122"/>
              </a:rPr>
              <a:t>“01010”</a:t>
            </a:r>
          </a:p>
        </p:txBody>
      </p:sp>
      <p:sp>
        <p:nvSpPr>
          <p:cNvPr id="39" name="Text Box 40"/>
          <p:cNvSpPr txBox="1">
            <a:spLocks noChangeArrowheads="1"/>
          </p:cNvSpPr>
          <p:nvPr/>
        </p:nvSpPr>
        <p:spPr bwMode="auto">
          <a:xfrm>
            <a:off x="134143" y="4659089"/>
            <a:ext cx="449977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smtClean="0">
                <a:ea typeface="宋体" charset="-122"/>
              </a:rPr>
              <a:t>e.g.</a:t>
            </a:r>
            <a:r>
              <a:rPr lang="zh-CN" altLang="en-US" b="1" dirty="0" smtClean="0">
                <a:ea typeface="宋体" charset="-122"/>
              </a:rPr>
              <a:t>：</a:t>
            </a:r>
            <a:r>
              <a:rPr lang="en-US" altLang="zh-CN" b="1" dirty="0" smtClean="0">
                <a:ea typeface="宋体" charset="-122"/>
              </a:rPr>
              <a:t>input 00110101011</a:t>
            </a:r>
            <a:endParaRPr lang="en-US" altLang="zh-CN" b="1" dirty="0">
              <a:ea typeface="宋体" charset="-122"/>
            </a:endParaRPr>
          </a:p>
          <a:p>
            <a:pPr>
              <a:spcBef>
                <a:spcPct val="50000"/>
              </a:spcBef>
            </a:pPr>
            <a:r>
              <a:rPr lang="en-US" altLang="zh-CN" b="1" dirty="0" smtClean="0">
                <a:ea typeface="宋体" charset="-122"/>
              </a:rPr>
              <a:t>state</a:t>
            </a:r>
            <a:r>
              <a:rPr lang="zh-CN" altLang="en-US" b="1" dirty="0" smtClean="0">
                <a:ea typeface="宋体" charset="-122"/>
              </a:rPr>
              <a:t>：</a:t>
            </a:r>
            <a:r>
              <a:rPr lang="en-US" altLang="zh-CN" b="1" dirty="0">
                <a:ea typeface="宋体" charset="-122"/>
              </a:rPr>
              <a:t>A-B-C-A-B-C-D-E-D-E-A</a:t>
            </a:r>
          </a:p>
          <a:p>
            <a:pPr>
              <a:spcBef>
                <a:spcPct val="50000"/>
              </a:spcBef>
            </a:pPr>
            <a:r>
              <a:rPr lang="en-US" altLang="zh-CN" b="1" dirty="0" smtClean="0">
                <a:ea typeface="宋体" charset="-122"/>
              </a:rPr>
              <a:t>output</a:t>
            </a:r>
            <a:r>
              <a:rPr lang="zh-CN" altLang="en-US" b="1" dirty="0" smtClean="0">
                <a:ea typeface="宋体" charset="-122"/>
              </a:rPr>
              <a:t>：</a:t>
            </a:r>
            <a:r>
              <a:rPr lang="en-US" altLang="zh-CN" b="1" dirty="0">
                <a:ea typeface="宋体" charset="-122"/>
              </a:rPr>
              <a:t>P</a:t>
            </a:r>
            <a:r>
              <a:rPr lang="zh-CN" altLang="en-US" b="1" dirty="0">
                <a:ea typeface="宋体" charset="-122"/>
              </a:rPr>
              <a:t>：</a:t>
            </a:r>
            <a:r>
              <a:rPr lang="en-US" altLang="zh-CN" b="1" dirty="0">
                <a:ea typeface="宋体" charset="-122"/>
              </a:rPr>
              <a:t>0010000001</a:t>
            </a:r>
          </a:p>
          <a:p>
            <a:pPr>
              <a:spcBef>
                <a:spcPct val="50000"/>
              </a:spcBef>
            </a:pPr>
            <a:r>
              <a:rPr lang="en-US" altLang="zh-CN" b="1" dirty="0">
                <a:ea typeface="宋体" charset="-122"/>
              </a:rPr>
              <a:t>             </a:t>
            </a:r>
            <a:r>
              <a:rPr lang="en-US" altLang="zh-CN" b="1" dirty="0" smtClean="0">
                <a:ea typeface="宋体" charset="-122"/>
              </a:rPr>
              <a:t>  Q</a:t>
            </a:r>
            <a:r>
              <a:rPr lang="zh-CN" altLang="en-US" b="1" dirty="0">
                <a:ea typeface="宋体" charset="-122"/>
              </a:rPr>
              <a:t>：</a:t>
            </a:r>
            <a:r>
              <a:rPr lang="en-US" altLang="zh-CN" b="1" dirty="0">
                <a:ea typeface="宋体" charset="-122"/>
              </a:rPr>
              <a:t>0000000100</a:t>
            </a:r>
          </a:p>
        </p:txBody>
      </p:sp>
    </p:spTree>
    <p:extLst>
      <p:ext uri="{BB962C8B-B14F-4D97-AF65-F5344CB8AC3E}">
        <p14:creationId xmlns:p14="http://schemas.microsoft.com/office/powerpoint/2010/main" val="326035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linds(horizontal)">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linds(horizontal)">
                                      <p:cBhvr>
                                        <p:cTn id="39" dur="500"/>
                                        <p:tgtEl>
                                          <p:spTgt spid="12"/>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linds(horizontal)">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blinds(horizontal)">
                                      <p:cBhvr>
                                        <p:cTn id="55" dur="500"/>
                                        <p:tgtEl>
                                          <p:spTgt spid="16"/>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blinds(horizontal)">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blinds(horizontal)">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blinds(horizontal)">
                                      <p:cBhvr>
                                        <p:cTn id="68" dur="500"/>
                                        <p:tgtEl>
                                          <p:spTgt spid="19"/>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blinds(horizontal)">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blinds(horizontal)">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blinds(horizontal)">
                                      <p:cBhvr>
                                        <p:cTn id="81" dur="500"/>
                                        <p:tgtEl>
                                          <p:spTgt spid="23"/>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blinds(horizontal)">
                                      <p:cBhvr>
                                        <p:cTn id="84" dur="500"/>
                                        <p:tgtEl>
                                          <p:spTgt spid="22"/>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blinds(horizontal)">
                                      <p:cBhvr>
                                        <p:cTn id="89" dur="500"/>
                                        <p:tgtEl>
                                          <p:spTgt spid="24"/>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blinds(horizontal)">
                                      <p:cBhvr>
                                        <p:cTn id="94" dur="500"/>
                                        <p:tgtEl>
                                          <p:spTgt spid="25"/>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blinds(horizontal)">
                                      <p:cBhvr>
                                        <p:cTn id="99" dur="500"/>
                                        <p:tgtEl>
                                          <p:spTgt spid="27"/>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blinds(horizontal)">
                                      <p:cBhvr>
                                        <p:cTn id="102" dur="500"/>
                                        <p:tgtEl>
                                          <p:spTgt spid="26"/>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blinds(horizontal)">
                                      <p:cBhvr>
                                        <p:cTn id="107" dur="500"/>
                                        <p:tgtEl>
                                          <p:spTgt spid="28"/>
                                        </p:tgtEl>
                                      </p:cBhvr>
                                    </p:animEffect>
                                  </p:childTnLst>
                                </p:cTn>
                              </p:par>
                              <p:par>
                                <p:cTn id="108" presetID="3" presetClass="entr" presetSubtype="10" fill="hold" grpId="0"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blinds(horizontal)">
                                      <p:cBhvr>
                                        <p:cTn id="110" dur="500"/>
                                        <p:tgtEl>
                                          <p:spTgt spid="30"/>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29"/>
                                        </p:tgtEl>
                                        <p:attrNameLst>
                                          <p:attrName>style.visibility</p:attrName>
                                        </p:attrNameLst>
                                      </p:cBhvr>
                                      <p:to>
                                        <p:strVal val="visible"/>
                                      </p:to>
                                    </p:set>
                                    <p:animEffect transition="in" filter="blinds(horizontal)">
                                      <p:cBhvr>
                                        <p:cTn id="113" dur="500"/>
                                        <p:tgtEl>
                                          <p:spTgt spid="29"/>
                                        </p:tgtEl>
                                      </p:cBhvr>
                                    </p:animEffect>
                                  </p:childTnLst>
                                </p:cTn>
                              </p:par>
                              <p:par>
                                <p:cTn id="114" presetID="3" presetClass="entr" presetSubtype="10" fill="hold" grpId="0" nodeType="withEffect">
                                  <p:stCondLst>
                                    <p:cond delay="0"/>
                                  </p:stCondLst>
                                  <p:childTnLst>
                                    <p:set>
                                      <p:cBhvr>
                                        <p:cTn id="115" dur="1" fill="hold">
                                          <p:stCondLst>
                                            <p:cond delay="0"/>
                                          </p:stCondLst>
                                        </p:cTn>
                                        <p:tgtEl>
                                          <p:spTgt spid="31"/>
                                        </p:tgtEl>
                                        <p:attrNameLst>
                                          <p:attrName>style.visibility</p:attrName>
                                        </p:attrNameLst>
                                      </p:cBhvr>
                                      <p:to>
                                        <p:strVal val="visible"/>
                                      </p:to>
                                    </p:set>
                                    <p:animEffect transition="in" filter="blinds(horizontal)">
                                      <p:cBhvr>
                                        <p:cTn id="116" dur="500"/>
                                        <p:tgtEl>
                                          <p:spTgt spid="31"/>
                                        </p:tgtEl>
                                      </p:cBhvr>
                                    </p:animEffect>
                                  </p:childTnLst>
                                </p:cTn>
                              </p:par>
                            </p:childTnLst>
                          </p:cTn>
                        </p:par>
                      </p:childTnLst>
                    </p:cTn>
                  </p:par>
                  <p:par>
                    <p:cTn id="117" fill="hold">
                      <p:stCondLst>
                        <p:cond delay="indefinite"/>
                      </p:stCondLst>
                      <p:childTnLst>
                        <p:par>
                          <p:cTn id="118" fill="hold">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blinds(horizontal)">
                                      <p:cBhvr>
                                        <p:cTn id="121" dur="500"/>
                                        <p:tgtEl>
                                          <p:spTgt spid="32"/>
                                        </p:tgtEl>
                                      </p:cBhvr>
                                    </p:animEffect>
                                  </p:childTnLst>
                                </p:cTn>
                              </p:par>
                            </p:childTnLst>
                          </p:cTn>
                        </p:par>
                      </p:childTnLst>
                    </p:cTn>
                  </p:par>
                  <p:par>
                    <p:cTn id="122" fill="hold">
                      <p:stCondLst>
                        <p:cond delay="indefinite"/>
                      </p:stCondLst>
                      <p:childTnLst>
                        <p:par>
                          <p:cTn id="123" fill="hold">
                            <p:stCondLst>
                              <p:cond delay="0"/>
                            </p:stCondLst>
                            <p:childTnLst>
                              <p:par>
                                <p:cTn id="124" presetID="3" presetClass="entr" presetSubtype="10" fill="hold" grpId="0" nodeType="click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blinds(horizontal)">
                                      <p:cBhvr>
                                        <p:cTn id="126" dur="500"/>
                                        <p:tgtEl>
                                          <p:spTgt spid="34"/>
                                        </p:tgtEl>
                                      </p:cBhvr>
                                    </p:animEffect>
                                  </p:childTnLst>
                                </p:cTn>
                              </p:par>
                              <p:par>
                                <p:cTn id="127" presetID="3" presetClass="entr" presetSubtype="10" fill="hold" grpId="0" nodeType="withEffect">
                                  <p:stCondLst>
                                    <p:cond delay="0"/>
                                  </p:stCondLst>
                                  <p:childTnLst>
                                    <p:set>
                                      <p:cBhvr>
                                        <p:cTn id="128" dur="1" fill="hold">
                                          <p:stCondLst>
                                            <p:cond delay="0"/>
                                          </p:stCondLst>
                                        </p:cTn>
                                        <p:tgtEl>
                                          <p:spTgt spid="33"/>
                                        </p:tgtEl>
                                        <p:attrNameLst>
                                          <p:attrName>style.visibility</p:attrName>
                                        </p:attrNameLst>
                                      </p:cBhvr>
                                      <p:to>
                                        <p:strVal val="visible"/>
                                      </p:to>
                                    </p:set>
                                    <p:animEffect transition="in" filter="blinds(horizontal)">
                                      <p:cBhvr>
                                        <p:cTn id="129" dur="500"/>
                                        <p:tgtEl>
                                          <p:spTgt spid="33"/>
                                        </p:tgtEl>
                                      </p:cBhvr>
                                    </p:animEffect>
                                  </p:childTnLst>
                                </p:cTn>
                              </p:par>
                            </p:childTnLst>
                          </p:cTn>
                        </p:par>
                      </p:childTnLst>
                    </p:cTn>
                  </p:par>
                  <p:par>
                    <p:cTn id="130" fill="hold">
                      <p:stCondLst>
                        <p:cond delay="indefinite"/>
                      </p:stCondLst>
                      <p:childTnLst>
                        <p:par>
                          <p:cTn id="131" fill="hold">
                            <p:stCondLst>
                              <p:cond delay="0"/>
                            </p:stCondLst>
                            <p:childTnLst>
                              <p:par>
                                <p:cTn id="132" presetID="3" presetClass="entr" presetSubtype="10" fill="hold" grpId="0" nodeType="clickEffect">
                                  <p:stCondLst>
                                    <p:cond delay="0"/>
                                  </p:stCondLst>
                                  <p:childTnLst>
                                    <p:set>
                                      <p:cBhvr>
                                        <p:cTn id="133" dur="1" fill="hold">
                                          <p:stCondLst>
                                            <p:cond delay="0"/>
                                          </p:stCondLst>
                                        </p:cTn>
                                        <p:tgtEl>
                                          <p:spTgt spid="35"/>
                                        </p:tgtEl>
                                        <p:attrNameLst>
                                          <p:attrName>style.visibility</p:attrName>
                                        </p:attrNameLst>
                                      </p:cBhvr>
                                      <p:to>
                                        <p:strVal val="visible"/>
                                      </p:to>
                                    </p:set>
                                    <p:animEffect transition="in" filter="blinds(horizontal)">
                                      <p:cBhvr>
                                        <p:cTn id="134" dur="500"/>
                                        <p:tgtEl>
                                          <p:spTgt spid="35"/>
                                        </p:tgtEl>
                                      </p:cBhvr>
                                    </p:animEffect>
                                  </p:childTnLst>
                                </p:cTn>
                              </p:par>
                            </p:childTnLst>
                          </p:cTn>
                        </p:par>
                      </p:childTnLst>
                    </p:cTn>
                  </p:par>
                  <p:par>
                    <p:cTn id="135" fill="hold">
                      <p:stCondLst>
                        <p:cond delay="indefinite"/>
                      </p:stCondLst>
                      <p:childTnLst>
                        <p:par>
                          <p:cTn id="136" fill="hold">
                            <p:stCondLst>
                              <p:cond delay="0"/>
                            </p:stCondLst>
                            <p:childTnLst>
                              <p:par>
                                <p:cTn id="137" presetID="3" presetClass="entr" presetSubtype="10" fill="hold" grpId="0" nodeType="clickEffect">
                                  <p:stCondLst>
                                    <p:cond delay="0"/>
                                  </p:stCondLst>
                                  <p:childTnLst>
                                    <p:set>
                                      <p:cBhvr>
                                        <p:cTn id="138" dur="1" fill="hold">
                                          <p:stCondLst>
                                            <p:cond delay="0"/>
                                          </p:stCondLst>
                                        </p:cTn>
                                        <p:tgtEl>
                                          <p:spTgt spid="37"/>
                                        </p:tgtEl>
                                        <p:attrNameLst>
                                          <p:attrName>style.visibility</p:attrName>
                                        </p:attrNameLst>
                                      </p:cBhvr>
                                      <p:to>
                                        <p:strVal val="visible"/>
                                      </p:to>
                                    </p:set>
                                    <p:animEffect transition="in" filter="blinds(horizontal)">
                                      <p:cBhvr>
                                        <p:cTn id="139" dur="500"/>
                                        <p:tgtEl>
                                          <p:spTgt spid="37"/>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36"/>
                                        </p:tgtEl>
                                        <p:attrNameLst>
                                          <p:attrName>style.visibility</p:attrName>
                                        </p:attrNameLst>
                                      </p:cBhvr>
                                      <p:to>
                                        <p:strVal val="visible"/>
                                      </p:to>
                                    </p:set>
                                    <p:animEffect transition="in" filter="blinds(horizontal)">
                                      <p:cBhvr>
                                        <p:cTn id="142" dur="500"/>
                                        <p:tgtEl>
                                          <p:spTgt spid="36"/>
                                        </p:tgtEl>
                                      </p:cBhvr>
                                    </p:animEffect>
                                  </p:childTnLst>
                                </p:cTn>
                              </p:par>
                            </p:childTnLst>
                          </p:cTn>
                        </p:par>
                      </p:childTnLst>
                    </p:cTn>
                  </p:par>
                  <p:par>
                    <p:cTn id="143" fill="hold">
                      <p:stCondLst>
                        <p:cond delay="indefinite"/>
                      </p:stCondLst>
                      <p:childTnLst>
                        <p:par>
                          <p:cTn id="144" fill="hold">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blinds(horizontal)">
                                      <p:cBhvr>
                                        <p:cTn id="147" dur="500"/>
                                        <p:tgtEl>
                                          <p:spTgt spid="38"/>
                                        </p:tgtEl>
                                      </p:cBhvr>
                                    </p:animEffec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p:bldP spid="9" grpId="0"/>
      <p:bldP spid="10" grpId="0"/>
      <p:bldP spid="11" grpId="0" animBg="1"/>
      <p:bldP spid="12" grpId="0" animBg="1"/>
      <p:bldP spid="13" grpId="0"/>
      <p:bldP spid="14" grpId="0" animBg="1"/>
      <p:bldP spid="15" grpId="0"/>
      <p:bldP spid="16" grpId="0"/>
      <p:bldP spid="17" grpId="0"/>
      <p:bldP spid="18" grpId="0" animBg="1"/>
      <p:bldP spid="19" grpId="0" animBg="1"/>
      <p:bldP spid="20" grpId="0"/>
      <p:bldP spid="21" grpId="0"/>
      <p:bldP spid="22" grpId="0" animBg="1"/>
      <p:bldP spid="23" grpId="0"/>
      <p:bldP spid="24" grpId="0"/>
      <p:bldP spid="25" grpId="0" animBg="1"/>
      <p:bldP spid="26" grpId="0" animBg="1"/>
      <p:bldP spid="27" grpId="0"/>
      <p:bldP spid="28" grpId="0"/>
      <p:bldP spid="29" grpId="0" animBg="1"/>
      <p:bldP spid="30" grpId="0"/>
      <p:bldP spid="31" grpId="0"/>
      <p:bldP spid="32" grpId="0" animBg="1"/>
      <p:bldP spid="33" grpId="0" animBg="1"/>
      <p:bldP spid="34" grpId="0"/>
      <p:bldP spid="35" grpId="0"/>
      <p:bldP spid="36" grpId="0" animBg="1"/>
      <p:bldP spid="37" grpId="0"/>
      <p:bldP spid="38" grpId="0"/>
      <p:bldP spid="3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52600" y="2895600"/>
            <a:ext cx="6248400" cy="769441"/>
          </a:xfrm>
          <a:prstGeom prst="rect">
            <a:avLst/>
          </a:prstGeom>
        </p:spPr>
        <p:txBody>
          <a:bodyPr wrap="square">
            <a:spAutoFit/>
          </a:bodyPr>
          <a:lstStyle/>
          <a:p>
            <a:r>
              <a:rPr lang="en-US" altLang="zh-CN" sz="4400" dirty="0"/>
              <a:t>Synchronous Counters</a:t>
            </a:r>
            <a:endParaRPr lang="zh-CN" altLang="en-US" sz="4400" dirty="0"/>
          </a:p>
        </p:txBody>
      </p:sp>
    </p:spTree>
    <p:extLst>
      <p:ext uri="{BB962C8B-B14F-4D97-AF65-F5344CB8AC3E}">
        <p14:creationId xmlns:p14="http://schemas.microsoft.com/office/powerpoint/2010/main" val="278145387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2"/>
          <p:cNvGraphicFramePr>
            <a:graphicFrameLocks noChangeAspect="1"/>
          </p:cNvGraphicFramePr>
          <p:nvPr>
            <p:extLst>
              <p:ext uri="{D42A27DB-BD31-4B8C-83A1-F6EECF244321}">
                <p14:modId xmlns:p14="http://schemas.microsoft.com/office/powerpoint/2010/main" val="34766996"/>
              </p:ext>
            </p:extLst>
          </p:nvPr>
        </p:nvGraphicFramePr>
        <p:xfrm>
          <a:off x="685800" y="1219200"/>
          <a:ext cx="3395663" cy="5334000"/>
        </p:xfrm>
        <a:graphic>
          <a:graphicData uri="http://schemas.openxmlformats.org/presentationml/2006/ole">
            <mc:AlternateContent xmlns:mc="http://schemas.openxmlformats.org/markup-compatibility/2006">
              <mc:Choice xmlns:v="urn:schemas-microsoft-com:vml" Requires="v">
                <p:oleObj spid="_x0000_s127022" name="Bitmap Image" r:id="rId4" imgW="7190476" imgH="4563112" progId="PBrush">
                  <p:embed/>
                </p:oleObj>
              </mc:Choice>
              <mc:Fallback>
                <p:oleObj name="Bitmap Image" r:id="rId4" imgW="7190476" imgH="4563112"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r="51666"/>
                      <a:stretch>
                        <a:fillRect/>
                      </a:stretch>
                    </p:blipFill>
                    <p:spPr bwMode="auto">
                      <a:xfrm>
                        <a:off x="685800" y="1219200"/>
                        <a:ext cx="3395663"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1" name="Picture 5"/>
          <p:cNvPicPr>
            <a:picLocks noChangeAspect="1" noChangeArrowheads="1"/>
          </p:cNvPicPr>
          <p:nvPr/>
        </p:nvPicPr>
        <p:blipFill>
          <a:blip r:embed="rId6">
            <a:extLst>
              <a:ext uri="{28A0092B-C50C-407E-A947-70E740481C1C}">
                <a14:useLocalDpi xmlns:a14="http://schemas.microsoft.com/office/drawing/2010/main" val="0"/>
              </a:ext>
            </a:extLst>
          </a:blip>
          <a:srcRect l="47762"/>
          <a:stretch>
            <a:fillRect/>
          </a:stretch>
        </p:blipFill>
        <p:spPr bwMode="auto">
          <a:xfrm>
            <a:off x="4038600" y="1219200"/>
            <a:ext cx="4191000" cy="5334000"/>
          </a:xfrm>
          <a:prstGeom prst="rect">
            <a:avLst/>
          </a:prstGeom>
          <a:noFill/>
          <a:extLst>
            <a:ext uri="{909E8E84-426E-40DD-AFC4-6F175D3DCCD1}">
              <a14:hiddenFill xmlns:a14="http://schemas.microsoft.com/office/drawing/2010/main">
                <a:solidFill>
                  <a:srgbClr val="FFFFFF"/>
                </a:solidFill>
              </a14:hiddenFill>
            </a:ext>
          </a:extLst>
        </p:spPr>
      </p:pic>
      <p:sp>
        <p:nvSpPr>
          <p:cNvPr id="15" name="标题 14"/>
          <p:cNvSpPr>
            <a:spLocks noGrp="1"/>
          </p:cNvSpPr>
          <p:nvPr>
            <p:ph type="title"/>
          </p:nvPr>
        </p:nvSpPr>
        <p:spPr>
          <a:xfrm>
            <a:off x="152400" y="365125"/>
            <a:ext cx="8991600" cy="1325563"/>
          </a:xfrm>
        </p:spPr>
        <p:txBody>
          <a:bodyPr>
            <a:noAutofit/>
          </a:bodyPr>
          <a:lstStyle/>
          <a:p>
            <a:r>
              <a:rPr lang="en-US" altLang="zh-CN" sz="2800" dirty="0"/>
              <a:t>J-K Flip Flop Design of a 4-bit Binary Up Counter </a:t>
            </a:r>
            <a:br>
              <a:rPr lang="en-US" altLang="zh-CN" sz="2800" dirty="0"/>
            </a:br>
            <a:endParaRPr lang="zh-CN" altLang="en-US" sz="2800" dirty="0"/>
          </a:p>
        </p:txBody>
      </p:sp>
      <p:pic>
        <p:nvPicPr>
          <p:cNvPr id="1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168275"/>
            <a:ext cx="1828800" cy="166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57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0" descr="SH2507-cr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33131" name="Text Box 11"/>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18436" name="Rectangle 12"/>
          <p:cNvSpPr>
            <a:spLocks noChangeArrowheads="1"/>
          </p:cNvSpPr>
          <p:nvPr/>
        </p:nvSpPr>
        <p:spPr bwMode="auto">
          <a:xfrm>
            <a:off x="914400" y="1143000"/>
            <a:ext cx="4071938" cy="461963"/>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dirty="0">
                <a:solidFill>
                  <a:srgbClr val="FFFF99"/>
                </a:solidFill>
                <a:ea typeface="宋体" panose="02010600030101010101" pitchFamily="2" charset="-122"/>
              </a:rPr>
              <a:t>Propagation Delay(</a:t>
            </a:r>
            <a:r>
              <a:rPr lang="zh-CN" altLang="en-US" dirty="0">
                <a:solidFill>
                  <a:srgbClr val="FFFF99"/>
                </a:solidFill>
                <a:ea typeface="宋体" panose="02010600030101010101" pitchFamily="2" charset="-122"/>
              </a:rPr>
              <a:t>传输延迟</a:t>
            </a:r>
            <a:r>
              <a:rPr lang="en-US" altLang="zh-CN" dirty="0">
                <a:solidFill>
                  <a:srgbClr val="FFFF99"/>
                </a:solidFill>
                <a:ea typeface="宋体" panose="02010600030101010101" pitchFamily="2" charset="-122"/>
              </a:rPr>
              <a:t>)*</a:t>
            </a:r>
          </a:p>
        </p:txBody>
      </p:sp>
      <p:sp>
        <p:nvSpPr>
          <p:cNvPr id="18437" name="Text Box 14"/>
          <p:cNvSpPr txBox="1">
            <a:spLocks noChangeArrowheads="1"/>
          </p:cNvSpPr>
          <p:nvPr/>
        </p:nvSpPr>
        <p:spPr bwMode="auto">
          <a:xfrm>
            <a:off x="1066800" y="1676400"/>
            <a:ext cx="71628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a:ea typeface="宋体" panose="02010600030101010101" pitchFamily="2" charset="-122"/>
              </a:rPr>
              <a:t>Asynchronous counters are sometimes called </a:t>
            </a:r>
            <a:r>
              <a:rPr lang="en-US" altLang="zh-CN" b="1">
                <a:ea typeface="宋体" panose="02010600030101010101" pitchFamily="2" charset="-122"/>
              </a:rPr>
              <a:t>ripple</a:t>
            </a:r>
            <a:r>
              <a:rPr lang="en-US" altLang="zh-CN">
                <a:ea typeface="宋体" panose="02010600030101010101" pitchFamily="2" charset="-122"/>
              </a:rPr>
              <a:t> counters, because the stages do not all change together. For certain applications requiring high clock rates, this is a major disadvantage.</a:t>
            </a:r>
          </a:p>
        </p:txBody>
      </p:sp>
      <p:sp>
        <p:nvSpPr>
          <p:cNvPr id="133135" name="Text Box 15"/>
          <p:cNvSpPr txBox="1">
            <a:spLocks noChangeArrowheads="1"/>
          </p:cNvSpPr>
          <p:nvPr/>
        </p:nvSpPr>
        <p:spPr bwMode="auto">
          <a:xfrm>
            <a:off x="1143000" y="3352800"/>
            <a:ext cx="23622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2000">
                <a:ea typeface="宋体" panose="02010600030101010101" pitchFamily="2" charset="-122"/>
              </a:rPr>
              <a:t>Notice how delays are cumulative as each stage in a counter is clocked later than the previous stage.</a:t>
            </a:r>
          </a:p>
        </p:txBody>
      </p:sp>
      <p:sp>
        <p:nvSpPr>
          <p:cNvPr id="18439" name="Rectangle 16"/>
          <p:cNvSpPr>
            <a:spLocks noChangeArrowheads="1"/>
          </p:cNvSpPr>
          <p:nvPr/>
        </p:nvSpPr>
        <p:spPr bwMode="auto">
          <a:xfrm>
            <a:off x="3503613" y="3365500"/>
            <a:ext cx="3365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400" i="1">
                <a:solidFill>
                  <a:srgbClr val="000000"/>
                </a:solidFill>
                <a:latin typeface="Times" panose="02020603050405020304" pitchFamily="18" charset="0"/>
                <a:ea typeface="宋体" panose="02010600030101010101" pitchFamily="2" charset="-122"/>
              </a:rPr>
              <a:t>CLK</a:t>
            </a:r>
            <a:endParaRPr lang="en-US" altLang="zh-CN" sz="1400">
              <a:ea typeface="宋体" panose="02010600030101010101" pitchFamily="2" charset="-122"/>
            </a:endParaRPr>
          </a:p>
        </p:txBody>
      </p:sp>
      <p:sp>
        <p:nvSpPr>
          <p:cNvPr id="18440" name="Text Box 17"/>
          <p:cNvSpPr txBox="1">
            <a:spLocks noChangeArrowheads="1"/>
          </p:cNvSpPr>
          <p:nvPr/>
        </p:nvSpPr>
        <p:spPr bwMode="auto">
          <a:xfrm>
            <a:off x="3581400" y="370205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i="1">
                <a:solidFill>
                  <a:srgbClr val="FF0000"/>
                </a:solidFill>
                <a:ea typeface="宋体" panose="02010600030101010101" pitchFamily="2" charset="-122"/>
              </a:rPr>
              <a:t>Q</a:t>
            </a:r>
            <a:r>
              <a:rPr lang="en-US" altLang="zh-CN" sz="1400" baseline="-25000">
                <a:solidFill>
                  <a:srgbClr val="FF0000"/>
                </a:solidFill>
                <a:ea typeface="宋体" panose="02010600030101010101" pitchFamily="2" charset="-122"/>
              </a:rPr>
              <a:t>0</a:t>
            </a:r>
          </a:p>
        </p:txBody>
      </p:sp>
      <p:sp>
        <p:nvSpPr>
          <p:cNvPr id="18441" name="Text Box 18"/>
          <p:cNvSpPr txBox="1">
            <a:spLocks noChangeArrowheads="1"/>
          </p:cNvSpPr>
          <p:nvPr/>
        </p:nvSpPr>
        <p:spPr bwMode="auto">
          <a:xfrm>
            <a:off x="3581400" y="415925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i="1">
                <a:solidFill>
                  <a:srgbClr val="FF0000"/>
                </a:solidFill>
                <a:ea typeface="宋体" panose="02010600030101010101" pitchFamily="2" charset="-122"/>
              </a:rPr>
              <a:t>Q</a:t>
            </a:r>
            <a:r>
              <a:rPr lang="en-US" altLang="zh-CN" sz="1400" baseline="-25000">
                <a:solidFill>
                  <a:srgbClr val="FF0000"/>
                </a:solidFill>
                <a:ea typeface="宋体" panose="02010600030101010101" pitchFamily="2" charset="-122"/>
              </a:rPr>
              <a:t>1</a:t>
            </a:r>
          </a:p>
        </p:txBody>
      </p:sp>
      <p:sp>
        <p:nvSpPr>
          <p:cNvPr id="18442" name="Text Box 19"/>
          <p:cNvSpPr txBox="1">
            <a:spLocks noChangeArrowheads="1"/>
          </p:cNvSpPr>
          <p:nvPr/>
        </p:nvSpPr>
        <p:spPr bwMode="auto">
          <a:xfrm>
            <a:off x="3581400" y="461645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i="1">
                <a:solidFill>
                  <a:srgbClr val="FF0000"/>
                </a:solidFill>
                <a:ea typeface="宋体" panose="02010600030101010101" pitchFamily="2" charset="-122"/>
              </a:rPr>
              <a:t>Q</a:t>
            </a:r>
            <a:r>
              <a:rPr lang="en-US" altLang="zh-CN" sz="1400" baseline="-25000">
                <a:solidFill>
                  <a:srgbClr val="FF0000"/>
                </a:solidFill>
                <a:ea typeface="宋体" panose="02010600030101010101" pitchFamily="2" charset="-122"/>
              </a:rPr>
              <a:t>2</a:t>
            </a:r>
          </a:p>
        </p:txBody>
      </p:sp>
      <p:graphicFrame>
        <p:nvGraphicFramePr>
          <p:cNvPr id="18443" name="Object 20"/>
          <p:cNvGraphicFramePr>
            <a:graphicFrameLocks noChangeAspect="1"/>
          </p:cNvGraphicFramePr>
          <p:nvPr/>
        </p:nvGraphicFramePr>
        <p:xfrm>
          <a:off x="3886200" y="3321050"/>
          <a:ext cx="3886200" cy="1993900"/>
        </p:xfrm>
        <a:graphic>
          <a:graphicData uri="http://schemas.openxmlformats.org/presentationml/2006/ole">
            <mc:AlternateContent xmlns:mc="http://schemas.openxmlformats.org/markup-compatibility/2006">
              <mc:Choice xmlns:v="urn:schemas-microsoft-com:vml" Requires="v">
                <p:oleObj spid="_x0000_s18531" name="CorelDRAW" r:id="rId6" imgW="2572833" imgH="1320312" progId="CorelDRAW.Graphic.13">
                  <p:embed/>
                </p:oleObj>
              </mc:Choice>
              <mc:Fallback>
                <p:oleObj name="CorelDRAW" r:id="rId6" imgW="2572833" imgH="1320312" progId="CorelDRAW.Graphic.13">
                  <p:embed/>
                  <p:pic>
                    <p:nvPicPr>
                      <p:cNvPr id="0"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200" y="3321050"/>
                        <a:ext cx="3886200" cy="199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41" name="Text Box 21"/>
          <p:cNvSpPr txBox="1">
            <a:spLocks noChangeArrowheads="1"/>
          </p:cNvSpPr>
          <p:nvPr/>
        </p:nvSpPr>
        <p:spPr bwMode="auto">
          <a:xfrm>
            <a:off x="1600200" y="5683250"/>
            <a:ext cx="678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i="1">
                <a:solidFill>
                  <a:srgbClr val="FF0000"/>
                </a:solidFill>
                <a:ea typeface="宋体" panose="02010600030101010101" pitchFamily="2" charset="-122"/>
              </a:rPr>
              <a:t>Q</a:t>
            </a:r>
            <a:r>
              <a:rPr lang="en-US" altLang="zh-CN" sz="1600" baseline="-25000">
                <a:solidFill>
                  <a:srgbClr val="FF0000"/>
                </a:solidFill>
                <a:ea typeface="宋体" panose="02010600030101010101" pitchFamily="2" charset="-122"/>
              </a:rPr>
              <a:t>0</a:t>
            </a:r>
            <a:r>
              <a:rPr lang="en-US" altLang="zh-CN" sz="1600">
                <a:solidFill>
                  <a:srgbClr val="FF0000"/>
                </a:solidFill>
                <a:ea typeface="宋体" panose="02010600030101010101" pitchFamily="2" charset="-122"/>
              </a:rPr>
              <a:t> is delayed by 1 propagation delay, </a:t>
            </a:r>
            <a:r>
              <a:rPr lang="en-US" altLang="zh-CN" sz="1600" i="1">
                <a:solidFill>
                  <a:srgbClr val="FF0000"/>
                </a:solidFill>
                <a:ea typeface="宋体" panose="02010600030101010101" pitchFamily="2" charset="-122"/>
              </a:rPr>
              <a:t>Q</a:t>
            </a:r>
            <a:r>
              <a:rPr lang="en-US" altLang="zh-CN" sz="1600" baseline="-25000">
                <a:solidFill>
                  <a:srgbClr val="FF0000"/>
                </a:solidFill>
                <a:ea typeface="宋体" panose="02010600030101010101" pitchFamily="2" charset="-122"/>
              </a:rPr>
              <a:t>2</a:t>
            </a:r>
            <a:r>
              <a:rPr lang="en-US" altLang="zh-CN" sz="1600">
                <a:solidFill>
                  <a:srgbClr val="FF0000"/>
                </a:solidFill>
                <a:ea typeface="宋体" panose="02010600030101010101" pitchFamily="2" charset="-122"/>
              </a:rPr>
              <a:t> by 2 delays and </a:t>
            </a:r>
            <a:r>
              <a:rPr lang="en-US" altLang="zh-CN" sz="1600" i="1">
                <a:solidFill>
                  <a:srgbClr val="FF0000"/>
                </a:solidFill>
                <a:ea typeface="宋体" panose="02010600030101010101" pitchFamily="2" charset="-122"/>
              </a:rPr>
              <a:t>Q</a:t>
            </a:r>
            <a:r>
              <a:rPr lang="en-US" altLang="zh-CN" sz="1600" baseline="-25000">
                <a:solidFill>
                  <a:srgbClr val="FF0000"/>
                </a:solidFill>
                <a:ea typeface="宋体" panose="02010600030101010101" pitchFamily="2" charset="-122"/>
              </a:rPr>
              <a:t>3</a:t>
            </a:r>
            <a:r>
              <a:rPr lang="en-US" altLang="zh-CN" sz="1600">
                <a:solidFill>
                  <a:srgbClr val="FF0000"/>
                </a:solidFill>
                <a:ea typeface="宋体" panose="02010600030101010101" pitchFamily="2" charset="-122"/>
              </a:rPr>
              <a:t> by 3 delays.</a:t>
            </a:r>
          </a:p>
        </p:txBody>
      </p:sp>
      <p:sp>
        <p:nvSpPr>
          <p:cNvPr id="133142" name="Line 22"/>
          <p:cNvSpPr>
            <a:spLocks noChangeShapeType="1"/>
          </p:cNvSpPr>
          <p:nvPr/>
        </p:nvSpPr>
        <p:spPr bwMode="auto">
          <a:xfrm flipV="1">
            <a:off x="3200400" y="5378450"/>
            <a:ext cx="838200" cy="33655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143" name="Line 23"/>
          <p:cNvSpPr>
            <a:spLocks noChangeShapeType="1"/>
          </p:cNvSpPr>
          <p:nvPr/>
        </p:nvSpPr>
        <p:spPr bwMode="auto">
          <a:xfrm flipH="1" flipV="1">
            <a:off x="5105400" y="5334000"/>
            <a:ext cx="2286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144" name="Line 24"/>
          <p:cNvSpPr>
            <a:spLocks noChangeShapeType="1"/>
          </p:cNvSpPr>
          <p:nvPr/>
        </p:nvSpPr>
        <p:spPr bwMode="auto">
          <a:xfrm flipH="1" flipV="1">
            <a:off x="6858000" y="5334000"/>
            <a:ext cx="76200" cy="41275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3135"/>
                                        </p:tgtEl>
                                        <p:attrNameLst>
                                          <p:attrName>style.visibility</p:attrName>
                                        </p:attrNameLst>
                                      </p:cBhvr>
                                      <p:to>
                                        <p:strVal val="visible"/>
                                      </p:to>
                                    </p:set>
                                    <p:anim calcmode="lin" valueType="num">
                                      <p:cBhvr additive="base">
                                        <p:cTn id="7" dur="500" fill="hold"/>
                                        <p:tgtEl>
                                          <p:spTgt spid="133135"/>
                                        </p:tgtEl>
                                        <p:attrNameLst>
                                          <p:attrName>ppt_x</p:attrName>
                                        </p:attrNameLst>
                                      </p:cBhvr>
                                      <p:tavLst>
                                        <p:tav tm="0">
                                          <p:val>
                                            <p:strVal val="0-#ppt_w/2"/>
                                          </p:val>
                                        </p:tav>
                                        <p:tav tm="100000">
                                          <p:val>
                                            <p:strVal val="#ppt_x"/>
                                          </p:val>
                                        </p:tav>
                                      </p:tavLst>
                                    </p:anim>
                                    <p:anim calcmode="lin" valueType="num">
                                      <p:cBhvr additive="base">
                                        <p:cTn id="8" dur="500" fill="hold"/>
                                        <p:tgtEl>
                                          <p:spTgt spid="13313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7" presetClass="entr" presetSubtype="0" fill="hold" grpId="0" nodeType="clickEffect">
                                  <p:stCondLst>
                                    <p:cond delay="0"/>
                                  </p:stCondLst>
                                  <p:childTnLst>
                                    <p:set>
                                      <p:cBhvr>
                                        <p:cTn id="12" dur="1" fill="hold">
                                          <p:stCondLst>
                                            <p:cond delay="0"/>
                                          </p:stCondLst>
                                        </p:cTn>
                                        <p:tgtEl>
                                          <p:spTgt spid="133141"/>
                                        </p:tgtEl>
                                        <p:attrNameLst>
                                          <p:attrName>style.visibility</p:attrName>
                                        </p:attrNameLst>
                                      </p:cBhvr>
                                      <p:to>
                                        <p:strVal val="visible"/>
                                      </p:to>
                                    </p:set>
                                    <p:animEffect transition="in" filter="fade">
                                      <p:cBhvr>
                                        <p:cTn id="13" dur="1000"/>
                                        <p:tgtEl>
                                          <p:spTgt spid="133141"/>
                                        </p:tgtEl>
                                      </p:cBhvr>
                                    </p:animEffect>
                                    <p:anim calcmode="lin" valueType="num">
                                      <p:cBhvr>
                                        <p:cTn id="14" dur="1000" fill="hold"/>
                                        <p:tgtEl>
                                          <p:spTgt spid="133141"/>
                                        </p:tgtEl>
                                        <p:attrNameLst>
                                          <p:attrName>ppt_x</p:attrName>
                                        </p:attrNameLst>
                                      </p:cBhvr>
                                      <p:tavLst>
                                        <p:tav tm="0">
                                          <p:val>
                                            <p:strVal val="#ppt_x"/>
                                          </p:val>
                                        </p:tav>
                                        <p:tav tm="100000">
                                          <p:val>
                                            <p:strVal val="#ppt_x"/>
                                          </p:val>
                                        </p:tav>
                                      </p:tavLst>
                                    </p:anim>
                                    <p:anim calcmode="lin" valueType="num">
                                      <p:cBhvr>
                                        <p:cTn id="15" dur="900" decel="100000" fill="hold"/>
                                        <p:tgtEl>
                                          <p:spTgt spid="133141"/>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33141"/>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133142"/>
                                        </p:tgtEl>
                                        <p:attrNameLst>
                                          <p:attrName>style.visibility</p:attrName>
                                        </p:attrNameLst>
                                      </p:cBhvr>
                                      <p:to>
                                        <p:strVal val="visible"/>
                                      </p:to>
                                    </p:set>
                                    <p:animEffect transition="in" filter="fade">
                                      <p:cBhvr>
                                        <p:cTn id="19" dur="1000"/>
                                        <p:tgtEl>
                                          <p:spTgt spid="133142"/>
                                        </p:tgtEl>
                                      </p:cBhvr>
                                    </p:animEffect>
                                    <p:anim calcmode="lin" valueType="num">
                                      <p:cBhvr>
                                        <p:cTn id="20" dur="1000" fill="hold"/>
                                        <p:tgtEl>
                                          <p:spTgt spid="133142"/>
                                        </p:tgtEl>
                                        <p:attrNameLst>
                                          <p:attrName>ppt_x</p:attrName>
                                        </p:attrNameLst>
                                      </p:cBhvr>
                                      <p:tavLst>
                                        <p:tav tm="0">
                                          <p:val>
                                            <p:strVal val="#ppt_x"/>
                                          </p:val>
                                        </p:tav>
                                        <p:tav tm="100000">
                                          <p:val>
                                            <p:strVal val="#ppt_x"/>
                                          </p:val>
                                        </p:tav>
                                      </p:tavLst>
                                    </p:anim>
                                    <p:anim calcmode="lin" valueType="num">
                                      <p:cBhvr>
                                        <p:cTn id="21" dur="900" decel="100000" fill="hold"/>
                                        <p:tgtEl>
                                          <p:spTgt spid="133142"/>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33142"/>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133143"/>
                                        </p:tgtEl>
                                        <p:attrNameLst>
                                          <p:attrName>style.visibility</p:attrName>
                                        </p:attrNameLst>
                                      </p:cBhvr>
                                      <p:to>
                                        <p:strVal val="visible"/>
                                      </p:to>
                                    </p:set>
                                    <p:animEffect transition="in" filter="fade">
                                      <p:cBhvr>
                                        <p:cTn id="25" dur="1000"/>
                                        <p:tgtEl>
                                          <p:spTgt spid="133143"/>
                                        </p:tgtEl>
                                      </p:cBhvr>
                                    </p:animEffect>
                                    <p:anim calcmode="lin" valueType="num">
                                      <p:cBhvr>
                                        <p:cTn id="26" dur="1000" fill="hold"/>
                                        <p:tgtEl>
                                          <p:spTgt spid="133143"/>
                                        </p:tgtEl>
                                        <p:attrNameLst>
                                          <p:attrName>ppt_x</p:attrName>
                                        </p:attrNameLst>
                                      </p:cBhvr>
                                      <p:tavLst>
                                        <p:tav tm="0">
                                          <p:val>
                                            <p:strVal val="#ppt_x"/>
                                          </p:val>
                                        </p:tav>
                                        <p:tav tm="100000">
                                          <p:val>
                                            <p:strVal val="#ppt_x"/>
                                          </p:val>
                                        </p:tav>
                                      </p:tavLst>
                                    </p:anim>
                                    <p:anim calcmode="lin" valueType="num">
                                      <p:cBhvr>
                                        <p:cTn id="27" dur="900" decel="100000" fill="hold"/>
                                        <p:tgtEl>
                                          <p:spTgt spid="133143"/>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33143"/>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133144"/>
                                        </p:tgtEl>
                                        <p:attrNameLst>
                                          <p:attrName>style.visibility</p:attrName>
                                        </p:attrNameLst>
                                      </p:cBhvr>
                                      <p:to>
                                        <p:strVal val="visible"/>
                                      </p:to>
                                    </p:set>
                                    <p:animEffect transition="in" filter="fade">
                                      <p:cBhvr>
                                        <p:cTn id="31" dur="1000"/>
                                        <p:tgtEl>
                                          <p:spTgt spid="133144"/>
                                        </p:tgtEl>
                                      </p:cBhvr>
                                    </p:animEffect>
                                    <p:anim calcmode="lin" valueType="num">
                                      <p:cBhvr>
                                        <p:cTn id="32" dur="1000" fill="hold"/>
                                        <p:tgtEl>
                                          <p:spTgt spid="133144"/>
                                        </p:tgtEl>
                                        <p:attrNameLst>
                                          <p:attrName>ppt_x</p:attrName>
                                        </p:attrNameLst>
                                      </p:cBhvr>
                                      <p:tavLst>
                                        <p:tav tm="0">
                                          <p:val>
                                            <p:strVal val="#ppt_x"/>
                                          </p:val>
                                        </p:tav>
                                        <p:tav tm="100000">
                                          <p:val>
                                            <p:strVal val="#ppt_x"/>
                                          </p:val>
                                        </p:tav>
                                      </p:tavLst>
                                    </p:anim>
                                    <p:anim calcmode="lin" valueType="num">
                                      <p:cBhvr>
                                        <p:cTn id="33" dur="900" decel="100000" fill="hold"/>
                                        <p:tgtEl>
                                          <p:spTgt spid="13314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3314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35" grpId="0"/>
      <p:bldP spid="133141" grpId="0"/>
      <p:bldP spid="133142" grpId="0" animBg="1"/>
      <p:bldP spid="133143" grpId="0" animBg="1"/>
      <p:bldP spid="13314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endParaRPr lang="zh-CN" altLang="en-US"/>
          </a:p>
        </p:txBody>
      </p:sp>
      <p:graphicFrame>
        <p:nvGraphicFramePr>
          <p:cNvPr id="8" name="Object 4"/>
          <p:cNvGraphicFramePr>
            <a:graphicFrameLocks noChangeAspect="1"/>
          </p:cNvGraphicFramePr>
          <p:nvPr/>
        </p:nvGraphicFramePr>
        <p:xfrm>
          <a:off x="4724400" y="2057400"/>
          <a:ext cx="4267200" cy="2590800"/>
        </p:xfrm>
        <a:graphic>
          <a:graphicData uri="http://schemas.openxmlformats.org/presentationml/2006/ole">
            <mc:AlternateContent xmlns:mc="http://schemas.openxmlformats.org/markup-compatibility/2006">
              <mc:Choice xmlns:v="urn:schemas-microsoft-com:vml" Requires="v">
                <p:oleObj spid="_x0000_s128043" name="Bitmap Image" r:id="rId3" imgW="5942857" imgH="3457143" progId="Paint.Picture">
                  <p:embed/>
                </p:oleObj>
              </mc:Choice>
              <mc:Fallback>
                <p:oleObj name="Bitmap Image" r:id="rId3" imgW="5942857" imgH="3457143"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383" t="7317" r="6383" b="4878"/>
                      <a:stretch>
                        <a:fillRect/>
                      </a:stretch>
                    </p:blipFill>
                    <p:spPr bwMode="auto">
                      <a:xfrm>
                        <a:off x="4724400" y="2057400"/>
                        <a:ext cx="4267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r="52315"/>
          <a:stretch>
            <a:fillRect/>
          </a:stretch>
        </p:blipFill>
        <p:spPr bwMode="auto">
          <a:xfrm>
            <a:off x="381000" y="1219200"/>
            <a:ext cx="320040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p:cNvPicPr>
            <a:picLocks noChangeAspect="1" noChangeArrowheads="1"/>
          </p:cNvPicPr>
          <p:nvPr/>
        </p:nvPicPr>
        <p:blipFill>
          <a:blip r:embed="rId5">
            <a:extLst>
              <a:ext uri="{28A0092B-C50C-407E-A947-70E740481C1C}">
                <a14:useLocalDpi xmlns:a14="http://schemas.microsoft.com/office/drawing/2010/main" val="0"/>
              </a:ext>
            </a:extLst>
          </a:blip>
          <a:srcRect l="46428" r="39287"/>
          <a:stretch>
            <a:fillRect/>
          </a:stretch>
        </p:blipFill>
        <p:spPr bwMode="auto">
          <a:xfrm>
            <a:off x="3657600" y="1219200"/>
            <a:ext cx="8382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92083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6" name="Picture 4"/>
          <p:cNvPicPr>
            <a:picLocks noChangeAspect="1" noChangeArrowheads="1"/>
          </p:cNvPicPr>
          <p:nvPr/>
        </p:nvPicPr>
        <p:blipFill>
          <a:blip r:embed="rId3">
            <a:extLst>
              <a:ext uri="{28A0092B-C50C-407E-A947-70E740481C1C}">
                <a14:useLocalDpi xmlns:a14="http://schemas.microsoft.com/office/drawing/2010/main" val="0"/>
              </a:ext>
            </a:extLst>
          </a:blip>
          <a:srcRect r="52315"/>
          <a:stretch>
            <a:fillRect/>
          </a:stretch>
        </p:blipFill>
        <p:spPr bwMode="auto">
          <a:xfrm>
            <a:off x="381000" y="1219200"/>
            <a:ext cx="3200400" cy="5029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9397" name="Object 5"/>
          <p:cNvGraphicFramePr>
            <a:graphicFrameLocks noChangeAspect="1"/>
          </p:cNvGraphicFramePr>
          <p:nvPr/>
        </p:nvGraphicFramePr>
        <p:xfrm>
          <a:off x="4724400" y="2590800"/>
          <a:ext cx="4267200" cy="2087563"/>
        </p:xfrm>
        <a:graphic>
          <a:graphicData uri="http://schemas.openxmlformats.org/presentationml/2006/ole">
            <mc:AlternateContent xmlns:mc="http://schemas.openxmlformats.org/markup-compatibility/2006">
              <mc:Choice xmlns:v="urn:schemas-microsoft-com:vml" Requires="v">
                <p:oleObj spid="_x0000_s129067" name="Bitmap Image" r:id="rId4" imgW="5495238" imgH="2486372" progId="Paint.Picture">
                  <p:embed/>
                </p:oleObj>
              </mc:Choice>
              <mc:Fallback>
                <p:oleObj name="Bitmap Image" r:id="rId4" imgW="5495238" imgH="2486372"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7805" t="6902" r="7903" b="6830"/>
                      <a:stretch>
                        <a:fillRect/>
                      </a:stretch>
                    </p:blipFill>
                    <p:spPr bwMode="auto">
                      <a:xfrm>
                        <a:off x="4724400" y="2590800"/>
                        <a:ext cx="4267200" cy="208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9398" name="Picture 6"/>
          <p:cNvPicPr>
            <a:picLocks noChangeAspect="1" noChangeArrowheads="1"/>
          </p:cNvPicPr>
          <p:nvPr/>
        </p:nvPicPr>
        <p:blipFill>
          <a:blip r:embed="rId3">
            <a:extLst>
              <a:ext uri="{28A0092B-C50C-407E-A947-70E740481C1C}">
                <a14:useLocalDpi xmlns:a14="http://schemas.microsoft.com/office/drawing/2010/main" val="0"/>
              </a:ext>
            </a:extLst>
          </a:blip>
          <a:srcRect l="60417" r="27083"/>
          <a:stretch>
            <a:fillRect/>
          </a:stretch>
        </p:blipFill>
        <p:spPr bwMode="auto">
          <a:xfrm>
            <a:off x="3657600" y="1219200"/>
            <a:ext cx="838200" cy="5029200"/>
          </a:xfrm>
          <a:prstGeom prst="rect">
            <a:avLst/>
          </a:prstGeom>
          <a:noFill/>
          <a:extLst>
            <a:ext uri="{909E8E84-426E-40DD-AFC4-6F175D3DCCD1}">
              <a14:hiddenFill xmlns:a14="http://schemas.microsoft.com/office/drawing/2010/main">
                <a:solidFill>
                  <a:srgbClr val="FFFFFF"/>
                </a:solidFill>
              </a14:hiddenFill>
            </a:ext>
          </a:extLst>
        </p:spPr>
      </p:pic>
      <p:sp>
        <p:nvSpPr>
          <p:cNvPr id="59399" name="Rectangle 7"/>
          <p:cNvSpPr>
            <a:spLocks noGrp="1" noChangeArrowheads="1"/>
          </p:cNvSpPr>
          <p:nvPr>
            <p:ph type="title"/>
          </p:nvPr>
        </p:nvSpPr>
        <p:spPr/>
        <p:txBody>
          <a:bodyPr/>
          <a:lstStyle/>
          <a:p>
            <a:endParaRPr lang="zh-CN" altLang="en-US" dirty="0">
              <a:ea typeface="宋体" charset="-122"/>
            </a:endParaRPr>
          </a:p>
        </p:txBody>
      </p:sp>
    </p:spTree>
    <p:extLst>
      <p:ext uri="{BB962C8B-B14F-4D97-AF65-F5344CB8AC3E}">
        <p14:creationId xmlns:p14="http://schemas.microsoft.com/office/powerpoint/2010/main" val="42660451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p:cNvPicPr>
            <a:picLocks noChangeAspect="1" noChangeArrowheads="1"/>
          </p:cNvPicPr>
          <p:nvPr/>
        </p:nvPicPr>
        <p:blipFill>
          <a:blip r:embed="rId4">
            <a:extLst>
              <a:ext uri="{28A0092B-C50C-407E-A947-70E740481C1C}">
                <a14:useLocalDpi xmlns:a14="http://schemas.microsoft.com/office/drawing/2010/main" val="0"/>
              </a:ext>
            </a:extLst>
          </a:blip>
          <a:srcRect r="52315"/>
          <a:stretch>
            <a:fillRect/>
          </a:stretch>
        </p:blipFill>
        <p:spPr bwMode="auto">
          <a:xfrm>
            <a:off x="381000" y="1219200"/>
            <a:ext cx="3200400" cy="5029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421" name="Object 5"/>
          <p:cNvGraphicFramePr>
            <a:graphicFrameLocks noChangeAspect="1"/>
          </p:cNvGraphicFramePr>
          <p:nvPr/>
        </p:nvGraphicFramePr>
        <p:xfrm>
          <a:off x="4648200" y="2667000"/>
          <a:ext cx="4343400" cy="2078038"/>
        </p:xfrm>
        <a:graphic>
          <a:graphicData uri="http://schemas.openxmlformats.org/presentationml/2006/ole">
            <mc:AlternateContent xmlns:mc="http://schemas.openxmlformats.org/markup-compatibility/2006">
              <mc:Choice xmlns:v="urn:schemas-microsoft-com:vml" Requires="v">
                <p:oleObj spid="_x0000_s130091" name="Bitmap Image" r:id="rId5" imgW="5380952" imgH="2419048" progId="Paint.Picture">
                  <p:embed/>
                </p:oleObj>
              </mc:Choice>
              <mc:Fallback>
                <p:oleObj name="Bitmap Image" r:id="rId5" imgW="5380952" imgH="2419048"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7458" t="4149" r="6760" b="4581"/>
                      <a:stretch>
                        <a:fillRect/>
                      </a:stretch>
                    </p:blipFill>
                    <p:spPr bwMode="auto">
                      <a:xfrm>
                        <a:off x="4648200" y="2667000"/>
                        <a:ext cx="4343400" cy="207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0422" name="Picture 6"/>
          <p:cNvPicPr>
            <a:picLocks noChangeAspect="1" noChangeArrowheads="1"/>
          </p:cNvPicPr>
          <p:nvPr/>
        </p:nvPicPr>
        <p:blipFill>
          <a:blip r:embed="rId4">
            <a:extLst>
              <a:ext uri="{28A0092B-C50C-407E-A947-70E740481C1C}">
                <a14:useLocalDpi xmlns:a14="http://schemas.microsoft.com/office/drawing/2010/main" val="0"/>
              </a:ext>
            </a:extLst>
          </a:blip>
          <a:srcRect l="73177" r="12979"/>
          <a:stretch>
            <a:fillRect/>
          </a:stretch>
        </p:blipFill>
        <p:spPr bwMode="auto">
          <a:xfrm>
            <a:off x="3657600" y="1219200"/>
            <a:ext cx="838200" cy="5029200"/>
          </a:xfrm>
          <a:prstGeom prst="rect">
            <a:avLst/>
          </a:prstGeom>
          <a:noFill/>
          <a:extLst>
            <a:ext uri="{909E8E84-426E-40DD-AFC4-6F175D3DCCD1}">
              <a14:hiddenFill xmlns:a14="http://schemas.microsoft.com/office/drawing/2010/main">
                <a:solidFill>
                  <a:srgbClr val="FFFFFF"/>
                </a:solidFill>
              </a14:hiddenFill>
            </a:ext>
          </a:extLst>
        </p:spPr>
      </p:pic>
      <p:sp>
        <p:nvSpPr>
          <p:cNvPr id="60423" name="Rectangle 7"/>
          <p:cNvSpPr>
            <a:spLocks noGrp="1" noChangeArrowheads="1"/>
          </p:cNvSpPr>
          <p:nvPr>
            <p:ph type="title"/>
          </p:nvPr>
        </p:nvSpPr>
        <p:spPr/>
        <p:txBody>
          <a:bodyPr/>
          <a:lstStyle/>
          <a:p>
            <a:endParaRPr lang="zh-CN" altLang="en-US" dirty="0">
              <a:ea typeface="宋体" charset="-122"/>
            </a:endParaRPr>
          </a:p>
        </p:txBody>
      </p:sp>
    </p:spTree>
    <p:extLst>
      <p:ext uri="{BB962C8B-B14F-4D97-AF65-F5344CB8AC3E}">
        <p14:creationId xmlns:p14="http://schemas.microsoft.com/office/powerpoint/2010/main" val="18825207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28600" y="365125"/>
            <a:ext cx="8686800" cy="1325563"/>
          </a:xfrm>
        </p:spPr>
        <p:txBody>
          <a:bodyPr>
            <a:normAutofit/>
          </a:bodyPr>
          <a:lstStyle/>
          <a:p>
            <a:r>
              <a:rPr lang="en-US" altLang="zh-CN" sz="2800" dirty="0"/>
              <a:t>J-K Flip Flop Design of a 4-bit Binary Up </a:t>
            </a:r>
            <a:r>
              <a:rPr lang="en-US" altLang="zh-CN" sz="2800" dirty="0" smtClean="0"/>
              <a:t>Counter</a:t>
            </a:r>
            <a:br>
              <a:rPr lang="en-US" altLang="zh-CN" sz="2800" dirty="0" smtClean="0"/>
            </a:br>
            <a:endParaRPr lang="zh-CN" altLang="en-US" sz="2800" dirty="0"/>
          </a:p>
        </p:txBody>
      </p:sp>
      <p:sp>
        <p:nvSpPr>
          <p:cNvPr id="5" name="Text Box 4"/>
          <p:cNvSpPr txBox="1">
            <a:spLocks noChangeArrowheads="1"/>
          </p:cNvSpPr>
          <p:nvPr/>
        </p:nvSpPr>
        <p:spPr bwMode="auto">
          <a:xfrm>
            <a:off x="5457825" y="1440656"/>
            <a:ext cx="2276585" cy="513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latin typeface="Comic Sans MS" pitchFamily="66" charset="0"/>
                <a:ea typeface="宋体" charset="-122"/>
              </a:rPr>
              <a:t>J</a:t>
            </a:r>
            <a:r>
              <a:rPr lang="en-US" altLang="zh-CN" baseline="-25000" dirty="0">
                <a:latin typeface="Comic Sans MS" pitchFamily="66" charset="0"/>
                <a:ea typeface="宋体" charset="-122"/>
              </a:rPr>
              <a:t>Q0 </a:t>
            </a:r>
            <a:r>
              <a:rPr lang="en-US" altLang="zh-CN" dirty="0">
                <a:latin typeface="Comic Sans MS" pitchFamily="66" charset="0"/>
                <a:ea typeface="宋体" charset="-122"/>
              </a:rPr>
              <a:t>= 1</a:t>
            </a:r>
          </a:p>
          <a:p>
            <a:r>
              <a:rPr lang="en-US" altLang="zh-CN" dirty="0">
                <a:latin typeface="Comic Sans MS" pitchFamily="66" charset="0"/>
                <a:ea typeface="宋体" charset="-122"/>
              </a:rPr>
              <a:t>K</a:t>
            </a:r>
            <a:r>
              <a:rPr lang="en-US" altLang="zh-CN" baseline="-25000" dirty="0">
                <a:latin typeface="Comic Sans MS" pitchFamily="66" charset="0"/>
                <a:ea typeface="宋体" charset="-122"/>
              </a:rPr>
              <a:t>Q0 </a:t>
            </a:r>
            <a:r>
              <a:rPr lang="en-US" altLang="zh-CN" dirty="0">
                <a:latin typeface="Comic Sans MS" pitchFamily="66" charset="0"/>
                <a:ea typeface="宋体" charset="-122"/>
              </a:rPr>
              <a:t>= 1</a:t>
            </a:r>
          </a:p>
          <a:p>
            <a:endParaRPr lang="en-US" altLang="zh-CN" dirty="0">
              <a:latin typeface="Comic Sans MS" pitchFamily="66" charset="0"/>
              <a:ea typeface="宋体" charset="-122"/>
            </a:endParaRPr>
          </a:p>
          <a:p>
            <a:r>
              <a:rPr lang="en-US" altLang="zh-CN" dirty="0" smtClean="0">
                <a:latin typeface="Comic Sans MS" pitchFamily="66" charset="0"/>
                <a:ea typeface="宋体" charset="-122"/>
              </a:rPr>
              <a:t>J</a:t>
            </a:r>
            <a:r>
              <a:rPr lang="en-US" altLang="zh-CN" baseline="-25000" dirty="0" smtClean="0">
                <a:latin typeface="Comic Sans MS" pitchFamily="66" charset="0"/>
                <a:ea typeface="宋体" charset="-122"/>
              </a:rPr>
              <a:t>Q1 </a:t>
            </a:r>
            <a:r>
              <a:rPr lang="en-US" altLang="zh-CN" dirty="0">
                <a:latin typeface="Comic Sans MS" pitchFamily="66" charset="0"/>
                <a:ea typeface="宋体" charset="-122"/>
              </a:rPr>
              <a:t>= Q</a:t>
            </a:r>
            <a:r>
              <a:rPr lang="en-US" altLang="zh-CN" baseline="-25000" dirty="0">
                <a:latin typeface="Comic Sans MS" pitchFamily="66" charset="0"/>
                <a:ea typeface="宋体" charset="-122"/>
              </a:rPr>
              <a:t>0</a:t>
            </a:r>
            <a:endParaRPr lang="en-US" altLang="zh-CN" dirty="0">
              <a:latin typeface="Comic Sans MS" pitchFamily="66" charset="0"/>
              <a:ea typeface="宋体" charset="-122"/>
            </a:endParaRPr>
          </a:p>
          <a:p>
            <a:r>
              <a:rPr lang="en-US" altLang="zh-CN" dirty="0">
                <a:latin typeface="Comic Sans MS" pitchFamily="66" charset="0"/>
                <a:ea typeface="宋体" charset="-122"/>
              </a:rPr>
              <a:t>K</a:t>
            </a:r>
            <a:r>
              <a:rPr lang="en-US" altLang="zh-CN" baseline="-25000" dirty="0">
                <a:latin typeface="Comic Sans MS" pitchFamily="66" charset="0"/>
                <a:ea typeface="宋体" charset="-122"/>
              </a:rPr>
              <a:t>Q1 </a:t>
            </a:r>
            <a:r>
              <a:rPr lang="en-US" altLang="zh-CN" dirty="0">
                <a:latin typeface="Comic Sans MS" pitchFamily="66" charset="0"/>
                <a:ea typeface="宋体" charset="-122"/>
              </a:rPr>
              <a:t>= Q</a:t>
            </a:r>
            <a:r>
              <a:rPr lang="en-US" altLang="zh-CN" baseline="-25000" dirty="0">
                <a:latin typeface="Comic Sans MS" pitchFamily="66" charset="0"/>
                <a:ea typeface="宋体" charset="-122"/>
              </a:rPr>
              <a:t>0</a:t>
            </a:r>
          </a:p>
          <a:p>
            <a:endParaRPr lang="en-US" altLang="zh-CN" dirty="0">
              <a:latin typeface="Comic Sans MS" pitchFamily="66" charset="0"/>
              <a:ea typeface="宋体" charset="-122"/>
            </a:endParaRPr>
          </a:p>
          <a:p>
            <a:endParaRPr lang="en-US" altLang="zh-CN" dirty="0">
              <a:latin typeface="Comic Sans MS" pitchFamily="66" charset="0"/>
              <a:ea typeface="宋体" charset="-122"/>
            </a:endParaRPr>
          </a:p>
          <a:p>
            <a:r>
              <a:rPr lang="en-US" altLang="zh-CN" dirty="0">
                <a:latin typeface="Comic Sans MS" pitchFamily="66" charset="0"/>
                <a:ea typeface="宋体" charset="-122"/>
              </a:rPr>
              <a:t>J</a:t>
            </a:r>
            <a:r>
              <a:rPr lang="en-US" altLang="zh-CN" baseline="-25000" dirty="0">
                <a:latin typeface="Comic Sans MS" pitchFamily="66" charset="0"/>
                <a:ea typeface="宋体" charset="-122"/>
              </a:rPr>
              <a:t>Q2 </a:t>
            </a:r>
            <a:r>
              <a:rPr lang="en-US" altLang="zh-CN" dirty="0">
                <a:latin typeface="Comic Sans MS" pitchFamily="66" charset="0"/>
                <a:ea typeface="宋体" charset="-122"/>
              </a:rPr>
              <a:t>= Q</a:t>
            </a:r>
            <a:r>
              <a:rPr lang="en-US" altLang="zh-CN" baseline="-25000" dirty="0">
                <a:latin typeface="Comic Sans MS" pitchFamily="66" charset="0"/>
                <a:ea typeface="宋体" charset="-122"/>
              </a:rPr>
              <a:t>0 </a:t>
            </a:r>
            <a:r>
              <a:rPr lang="en-US" altLang="zh-CN" dirty="0">
                <a:latin typeface="Comic Sans MS" pitchFamily="66" charset="0"/>
                <a:ea typeface="宋体" charset="-122"/>
              </a:rPr>
              <a:t>Q</a:t>
            </a:r>
            <a:r>
              <a:rPr lang="en-US" altLang="zh-CN" baseline="-25000" dirty="0">
                <a:latin typeface="Comic Sans MS" pitchFamily="66" charset="0"/>
                <a:ea typeface="宋体" charset="-122"/>
              </a:rPr>
              <a:t>1</a:t>
            </a:r>
            <a:endParaRPr lang="en-US" altLang="zh-CN" dirty="0">
              <a:latin typeface="Comic Sans MS" pitchFamily="66" charset="0"/>
              <a:ea typeface="宋体" charset="-122"/>
            </a:endParaRPr>
          </a:p>
          <a:p>
            <a:r>
              <a:rPr lang="en-US" altLang="zh-CN" dirty="0">
                <a:latin typeface="Comic Sans MS" pitchFamily="66" charset="0"/>
                <a:ea typeface="宋体" charset="-122"/>
              </a:rPr>
              <a:t>K</a:t>
            </a:r>
            <a:r>
              <a:rPr lang="en-US" altLang="zh-CN" baseline="-25000" dirty="0">
                <a:latin typeface="Comic Sans MS" pitchFamily="66" charset="0"/>
                <a:ea typeface="宋体" charset="-122"/>
              </a:rPr>
              <a:t>Q2 </a:t>
            </a:r>
            <a:r>
              <a:rPr lang="en-US" altLang="zh-CN" dirty="0">
                <a:latin typeface="Comic Sans MS" pitchFamily="66" charset="0"/>
                <a:ea typeface="宋体" charset="-122"/>
              </a:rPr>
              <a:t>= Q</a:t>
            </a:r>
            <a:r>
              <a:rPr lang="en-US" altLang="zh-CN" baseline="-25000" dirty="0">
                <a:latin typeface="Comic Sans MS" pitchFamily="66" charset="0"/>
                <a:ea typeface="宋体" charset="-122"/>
              </a:rPr>
              <a:t>0 </a:t>
            </a:r>
            <a:r>
              <a:rPr lang="en-US" altLang="zh-CN" dirty="0">
                <a:latin typeface="Comic Sans MS" pitchFamily="66" charset="0"/>
                <a:ea typeface="宋体" charset="-122"/>
              </a:rPr>
              <a:t>Q</a:t>
            </a:r>
            <a:r>
              <a:rPr lang="en-US" altLang="zh-CN" baseline="-25000" dirty="0">
                <a:latin typeface="Comic Sans MS" pitchFamily="66" charset="0"/>
                <a:ea typeface="宋体" charset="-122"/>
              </a:rPr>
              <a:t>1</a:t>
            </a:r>
          </a:p>
          <a:p>
            <a:endParaRPr lang="en-US" altLang="zh-CN" dirty="0">
              <a:latin typeface="Comic Sans MS" pitchFamily="66" charset="0"/>
              <a:ea typeface="宋体" charset="-122"/>
            </a:endParaRPr>
          </a:p>
          <a:p>
            <a:endParaRPr lang="en-US" altLang="zh-CN" dirty="0">
              <a:latin typeface="Comic Sans MS" pitchFamily="66" charset="0"/>
              <a:ea typeface="宋体" charset="-122"/>
            </a:endParaRPr>
          </a:p>
          <a:p>
            <a:r>
              <a:rPr lang="en-US" altLang="zh-CN" dirty="0">
                <a:latin typeface="Comic Sans MS" pitchFamily="66" charset="0"/>
                <a:ea typeface="宋体" charset="-122"/>
              </a:rPr>
              <a:t>J</a:t>
            </a:r>
            <a:r>
              <a:rPr lang="en-US" altLang="zh-CN" baseline="-25000" dirty="0">
                <a:latin typeface="Comic Sans MS" pitchFamily="66" charset="0"/>
                <a:ea typeface="宋体" charset="-122"/>
              </a:rPr>
              <a:t>Q3 </a:t>
            </a:r>
            <a:r>
              <a:rPr lang="en-US" altLang="zh-CN" dirty="0">
                <a:latin typeface="Comic Sans MS" pitchFamily="66" charset="0"/>
                <a:ea typeface="宋体" charset="-122"/>
              </a:rPr>
              <a:t>= Q</a:t>
            </a:r>
            <a:r>
              <a:rPr lang="en-US" altLang="zh-CN" baseline="-25000" dirty="0">
                <a:latin typeface="Comic Sans MS" pitchFamily="66" charset="0"/>
                <a:ea typeface="宋体" charset="-122"/>
              </a:rPr>
              <a:t>0 </a:t>
            </a:r>
            <a:r>
              <a:rPr lang="en-US" altLang="zh-CN" dirty="0">
                <a:latin typeface="Comic Sans MS" pitchFamily="66" charset="0"/>
                <a:ea typeface="宋体" charset="-122"/>
              </a:rPr>
              <a:t>Q</a:t>
            </a:r>
            <a:r>
              <a:rPr lang="en-US" altLang="zh-CN" baseline="-25000" dirty="0">
                <a:latin typeface="Comic Sans MS" pitchFamily="66" charset="0"/>
                <a:ea typeface="宋体" charset="-122"/>
              </a:rPr>
              <a:t>1 </a:t>
            </a:r>
            <a:r>
              <a:rPr lang="en-US" altLang="zh-CN" dirty="0">
                <a:latin typeface="Comic Sans MS" pitchFamily="66" charset="0"/>
                <a:ea typeface="宋体" charset="-122"/>
              </a:rPr>
              <a:t>Q</a:t>
            </a:r>
            <a:r>
              <a:rPr lang="en-US" altLang="zh-CN" baseline="-25000" dirty="0">
                <a:latin typeface="Comic Sans MS" pitchFamily="66" charset="0"/>
                <a:ea typeface="宋体" charset="-122"/>
              </a:rPr>
              <a:t>2</a:t>
            </a:r>
            <a:endParaRPr lang="en-US" altLang="zh-CN" dirty="0">
              <a:latin typeface="Comic Sans MS" pitchFamily="66" charset="0"/>
              <a:ea typeface="宋体" charset="-122"/>
            </a:endParaRPr>
          </a:p>
          <a:p>
            <a:r>
              <a:rPr lang="en-US" altLang="zh-CN" dirty="0">
                <a:latin typeface="Comic Sans MS" pitchFamily="66" charset="0"/>
                <a:ea typeface="宋体" charset="-122"/>
              </a:rPr>
              <a:t>K</a:t>
            </a:r>
            <a:r>
              <a:rPr lang="en-US" altLang="zh-CN" baseline="-25000" dirty="0">
                <a:latin typeface="Comic Sans MS" pitchFamily="66" charset="0"/>
                <a:ea typeface="宋体" charset="-122"/>
              </a:rPr>
              <a:t>Q3 </a:t>
            </a:r>
            <a:r>
              <a:rPr lang="en-US" altLang="zh-CN" dirty="0">
                <a:latin typeface="Comic Sans MS" pitchFamily="66" charset="0"/>
                <a:ea typeface="宋体" charset="-122"/>
              </a:rPr>
              <a:t>= Q</a:t>
            </a:r>
            <a:r>
              <a:rPr lang="en-US" altLang="zh-CN" baseline="-25000" dirty="0">
                <a:latin typeface="Comic Sans MS" pitchFamily="66" charset="0"/>
                <a:ea typeface="宋体" charset="-122"/>
              </a:rPr>
              <a:t>0 </a:t>
            </a:r>
            <a:r>
              <a:rPr lang="en-US" altLang="zh-CN" dirty="0">
                <a:latin typeface="Comic Sans MS" pitchFamily="66" charset="0"/>
                <a:ea typeface="宋体" charset="-122"/>
              </a:rPr>
              <a:t>Q</a:t>
            </a:r>
            <a:r>
              <a:rPr lang="en-US" altLang="zh-CN" baseline="-25000" dirty="0">
                <a:latin typeface="Comic Sans MS" pitchFamily="66" charset="0"/>
                <a:ea typeface="宋体" charset="-122"/>
              </a:rPr>
              <a:t>1 </a:t>
            </a:r>
            <a:r>
              <a:rPr lang="en-US" altLang="zh-CN" dirty="0">
                <a:latin typeface="Comic Sans MS" pitchFamily="66" charset="0"/>
                <a:ea typeface="宋体" charset="-122"/>
              </a:rPr>
              <a:t>Q</a:t>
            </a:r>
            <a:r>
              <a:rPr lang="en-US" altLang="zh-CN" baseline="-25000" dirty="0">
                <a:latin typeface="Comic Sans MS" pitchFamily="66" charset="0"/>
                <a:ea typeface="宋体" charset="-122"/>
              </a:rPr>
              <a:t>2</a:t>
            </a:r>
          </a:p>
          <a:p>
            <a:endParaRPr lang="zh-CN" altLang="en-US" baseline="-25000" dirty="0">
              <a:latin typeface="Comic Sans MS" pitchFamily="66" charset="0"/>
              <a:ea typeface="宋体" charset="-122"/>
            </a:endParaRPr>
          </a:p>
        </p:txBody>
      </p:sp>
      <p:graphicFrame>
        <p:nvGraphicFramePr>
          <p:cNvPr id="6" name="Object 77"/>
          <p:cNvGraphicFramePr>
            <a:graphicFrameLocks noChangeAspect="1"/>
          </p:cNvGraphicFramePr>
          <p:nvPr>
            <p:extLst>
              <p:ext uri="{D42A27DB-BD31-4B8C-83A1-F6EECF244321}">
                <p14:modId xmlns:p14="http://schemas.microsoft.com/office/powerpoint/2010/main" val="1980632816"/>
              </p:ext>
            </p:extLst>
          </p:nvPr>
        </p:nvGraphicFramePr>
        <p:xfrm>
          <a:off x="1295400" y="1135856"/>
          <a:ext cx="3173412" cy="5400675"/>
        </p:xfrm>
        <a:graphic>
          <a:graphicData uri="http://schemas.openxmlformats.org/presentationml/2006/ole">
            <mc:AlternateContent xmlns:mc="http://schemas.openxmlformats.org/markup-compatibility/2006">
              <mc:Choice xmlns:v="urn:schemas-microsoft-com:vml" Requires="v">
                <p:oleObj spid="_x0000_s131114" name="Visio" r:id="rId3" imgW="2808387" imgH="4777638" progId="Visio.Drawing.11">
                  <p:embed/>
                </p:oleObj>
              </mc:Choice>
              <mc:Fallback>
                <p:oleObj name="Visio" r:id="rId3" imgW="2808387" imgH="477763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135856"/>
                        <a:ext cx="3173412"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7703097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76200"/>
            <a:ext cx="8229600" cy="1077218"/>
          </a:xfrm>
        </p:spPr>
        <p:txBody>
          <a:bodyPr>
            <a:spAutoFit/>
          </a:bodyPr>
          <a:lstStyle/>
          <a:p>
            <a:r>
              <a:rPr lang="en-US" altLang="zh-CN" dirty="0"/>
              <a:t>J-K Flip Flop Design of a Binary Up Counter with EN and </a:t>
            </a:r>
            <a:r>
              <a:rPr lang="en-US" altLang="zh-CN" dirty="0" smtClean="0"/>
              <a:t>CO</a:t>
            </a:r>
            <a:endParaRPr lang="zh-CN" altLang="en-US" dirty="0"/>
          </a:p>
        </p:txBody>
      </p:sp>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41438"/>
            <a:ext cx="4368800" cy="51847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p:cNvSpPr txBox="1">
            <a:spLocks noChangeArrowheads="1"/>
          </p:cNvSpPr>
          <p:nvPr/>
        </p:nvSpPr>
        <p:spPr>
          <a:xfrm>
            <a:off x="5029200" y="1143000"/>
            <a:ext cx="3886200" cy="5181600"/>
          </a:xfrm>
          <a:prstGeom prst="rect">
            <a:avLst/>
          </a:prstGeom>
        </p:spPr>
        <p:txBody>
          <a:bodyPr/>
          <a:lstStyle>
            <a:lvl1pPr marL="342900" indent="-342900" algn="l" rtl="0" eaLnBrk="0" fontAlgn="base" hangingPunct="0">
              <a:spcBef>
                <a:spcPct val="20000"/>
              </a:spcBef>
              <a:spcAft>
                <a:spcPct val="0"/>
              </a:spcAft>
              <a:buClr>
                <a:schemeClr val="tx2"/>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000" dirty="0"/>
              <a:t>EN = enable control signal, when 0 counter remains in the same state, when 1 it </a:t>
            </a:r>
            <a:r>
              <a:rPr lang="en-US" altLang="zh-CN" sz="2000" dirty="0" smtClean="0"/>
              <a:t>counts</a:t>
            </a:r>
            <a:endParaRPr lang="en-US" altLang="zh-CN" sz="2000" dirty="0"/>
          </a:p>
          <a:p>
            <a:pPr>
              <a:lnSpc>
                <a:spcPct val="90000"/>
              </a:lnSpc>
            </a:pPr>
            <a:r>
              <a:rPr lang="en-US" altLang="zh-CN" sz="2000" dirty="0"/>
              <a:t>CO = carry output signal, used to extend the counter to more </a:t>
            </a:r>
            <a:r>
              <a:rPr lang="en-US" altLang="zh-CN" sz="2000" dirty="0" smtClean="0"/>
              <a:t>stages</a:t>
            </a:r>
          </a:p>
          <a:p>
            <a:pPr>
              <a:lnSpc>
                <a:spcPct val="90000"/>
              </a:lnSpc>
            </a:pPr>
            <a:endParaRPr lang="zh-CN" altLang="en-US" sz="2000" dirty="0" smtClean="0"/>
          </a:p>
          <a:p>
            <a:pPr>
              <a:lnSpc>
                <a:spcPct val="90000"/>
              </a:lnSpc>
            </a:pPr>
            <a:r>
              <a:rPr lang="en-US" altLang="zh-CN" sz="2000" dirty="0" smtClean="0"/>
              <a:t>J</a:t>
            </a:r>
            <a:r>
              <a:rPr lang="en-US" altLang="zh-CN" sz="2000" baseline="-25000" dirty="0" smtClean="0"/>
              <a:t>Q0</a:t>
            </a:r>
            <a:r>
              <a:rPr lang="en-US" altLang="zh-CN" sz="2000" dirty="0" smtClean="0"/>
              <a:t> = 1 · EN</a:t>
            </a:r>
          </a:p>
          <a:p>
            <a:pPr>
              <a:lnSpc>
                <a:spcPct val="90000"/>
              </a:lnSpc>
            </a:pPr>
            <a:r>
              <a:rPr lang="en-US" altLang="zh-CN" sz="2000" dirty="0" smtClean="0"/>
              <a:t>K</a:t>
            </a:r>
            <a:r>
              <a:rPr lang="en-US" altLang="zh-CN" sz="2000" baseline="-25000" dirty="0" smtClean="0"/>
              <a:t>Q0</a:t>
            </a:r>
            <a:r>
              <a:rPr lang="en-US" altLang="zh-CN" sz="2000" dirty="0" smtClean="0"/>
              <a:t> = 1 · EN</a:t>
            </a:r>
          </a:p>
          <a:p>
            <a:pPr>
              <a:lnSpc>
                <a:spcPct val="90000"/>
              </a:lnSpc>
            </a:pPr>
            <a:r>
              <a:rPr lang="en-US" altLang="zh-CN" sz="2000" dirty="0" smtClean="0"/>
              <a:t>J</a:t>
            </a:r>
            <a:r>
              <a:rPr lang="en-US" altLang="zh-CN" sz="2000" baseline="-25000" dirty="0" smtClean="0"/>
              <a:t>Q1</a:t>
            </a:r>
            <a:r>
              <a:rPr lang="en-US" altLang="zh-CN" sz="2000" dirty="0" smtClean="0"/>
              <a:t> = Q</a:t>
            </a:r>
            <a:r>
              <a:rPr lang="en-US" altLang="zh-CN" sz="2000" baseline="-25000" dirty="0" smtClean="0"/>
              <a:t>0</a:t>
            </a:r>
            <a:r>
              <a:rPr lang="en-US" altLang="zh-CN" sz="2000" dirty="0" smtClean="0"/>
              <a:t> · EN</a:t>
            </a:r>
          </a:p>
          <a:p>
            <a:pPr>
              <a:lnSpc>
                <a:spcPct val="90000"/>
              </a:lnSpc>
            </a:pPr>
            <a:r>
              <a:rPr lang="en-US" altLang="zh-CN" sz="2000" dirty="0" smtClean="0"/>
              <a:t>K</a:t>
            </a:r>
            <a:r>
              <a:rPr lang="en-US" altLang="zh-CN" sz="2000" baseline="-25000" dirty="0" smtClean="0"/>
              <a:t>Q1</a:t>
            </a:r>
            <a:r>
              <a:rPr lang="en-US" altLang="zh-CN" sz="2000" dirty="0" smtClean="0"/>
              <a:t> = Q</a:t>
            </a:r>
            <a:r>
              <a:rPr lang="en-US" altLang="zh-CN" sz="2000" baseline="-25000" dirty="0" smtClean="0"/>
              <a:t>0</a:t>
            </a:r>
            <a:r>
              <a:rPr lang="en-US" altLang="zh-CN" sz="2000" dirty="0" smtClean="0"/>
              <a:t> · EN</a:t>
            </a:r>
          </a:p>
          <a:p>
            <a:pPr>
              <a:lnSpc>
                <a:spcPct val="90000"/>
              </a:lnSpc>
            </a:pPr>
            <a:r>
              <a:rPr lang="en-US" altLang="zh-CN" sz="2000" dirty="0" smtClean="0"/>
              <a:t>J</a:t>
            </a:r>
            <a:r>
              <a:rPr lang="en-US" altLang="zh-CN" sz="2000" baseline="-25000" dirty="0" smtClean="0"/>
              <a:t>Q2</a:t>
            </a:r>
            <a:r>
              <a:rPr lang="en-US" altLang="zh-CN" sz="2000" dirty="0" smtClean="0"/>
              <a:t> = Q</a:t>
            </a:r>
            <a:r>
              <a:rPr lang="en-US" altLang="zh-CN" sz="2000" baseline="-25000" dirty="0" smtClean="0"/>
              <a:t>0</a:t>
            </a:r>
            <a:r>
              <a:rPr lang="en-US" altLang="zh-CN" sz="2000" dirty="0" smtClean="0"/>
              <a:t> Q</a:t>
            </a:r>
            <a:r>
              <a:rPr lang="en-US" altLang="zh-CN" sz="2000" baseline="-25000" dirty="0" smtClean="0"/>
              <a:t>1</a:t>
            </a:r>
            <a:r>
              <a:rPr lang="en-US" altLang="zh-CN" sz="2000" dirty="0" smtClean="0"/>
              <a:t> · EN</a:t>
            </a:r>
          </a:p>
          <a:p>
            <a:pPr>
              <a:lnSpc>
                <a:spcPct val="90000"/>
              </a:lnSpc>
            </a:pPr>
            <a:r>
              <a:rPr lang="en-US" altLang="zh-CN" sz="2000" dirty="0" smtClean="0"/>
              <a:t>K</a:t>
            </a:r>
            <a:r>
              <a:rPr lang="en-US" altLang="zh-CN" sz="2000" baseline="-25000" dirty="0" smtClean="0"/>
              <a:t>Q2</a:t>
            </a:r>
            <a:r>
              <a:rPr lang="en-US" altLang="zh-CN" sz="2000" dirty="0" smtClean="0"/>
              <a:t> = Q</a:t>
            </a:r>
            <a:r>
              <a:rPr lang="en-US" altLang="zh-CN" sz="2000" baseline="-25000" dirty="0" smtClean="0"/>
              <a:t>0</a:t>
            </a:r>
            <a:r>
              <a:rPr lang="en-US" altLang="zh-CN" sz="2000" dirty="0" smtClean="0"/>
              <a:t> Q</a:t>
            </a:r>
            <a:r>
              <a:rPr lang="en-US" altLang="zh-CN" sz="2000" baseline="-25000" dirty="0" smtClean="0"/>
              <a:t>1</a:t>
            </a:r>
            <a:r>
              <a:rPr lang="en-US" altLang="zh-CN" sz="2000" dirty="0" smtClean="0"/>
              <a:t> · EN</a:t>
            </a:r>
          </a:p>
          <a:p>
            <a:pPr>
              <a:lnSpc>
                <a:spcPct val="90000"/>
              </a:lnSpc>
            </a:pPr>
            <a:r>
              <a:rPr lang="en-US" altLang="zh-CN" sz="2000" dirty="0" smtClean="0"/>
              <a:t>J</a:t>
            </a:r>
            <a:r>
              <a:rPr lang="en-US" altLang="zh-CN" sz="2000" baseline="-25000" dirty="0" smtClean="0"/>
              <a:t>Q3</a:t>
            </a:r>
            <a:r>
              <a:rPr lang="en-US" altLang="zh-CN" sz="2000" dirty="0" smtClean="0"/>
              <a:t> = Q</a:t>
            </a:r>
            <a:r>
              <a:rPr lang="en-US" altLang="zh-CN" sz="2000" baseline="-25000" dirty="0" smtClean="0"/>
              <a:t>0</a:t>
            </a:r>
            <a:r>
              <a:rPr lang="en-US" altLang="zh-CN" sz="2000" dirty="0" smtClean="0"/>
              <a:t> Q</a:t>
            </a:r>
            <a:r>
              <a:rPr lang="en-US" altLang="zh-CN" sz="2000" baseline="-25000" dirty="0" smtClean="0"/>
              <a:t>1</a:t>
            </a:r>
            <a:r>
              <a:rPr lang="en-US" altLang="zh-CN" sz="2000" dirty="0" smtClean="0"/>
              <a:t> Q</a:t>
            </a:r>
            <a:r>
              <a:rPr lang="en-US" altLang="zh-CN" sz="2000" baseline="-25000" dirty="0" smtClean="0"/>
              <a:t>2</a:t>
            </a:r>
            <a:r>
              <a:rPr lang="en-US" altLang="zh-CN" sz="2000" dirty="0" smtClean="0"/>
              <a:t> · EN</a:t>
            </a:r>
          </a:p>
          <a:p>
            <a:pPr>
              <a:lnSpc>
                <a:spcPct val="90000"/>
              </a:lnSpc>
            </a:pPr>
            <a:r>
              <a:rPr lang="en-US" altLang="zh-CN" sz="2000" dirty="0" smtClean="0"/>
              <a:t>K</a:t>
            </a:r>
            <a:r>
              <a:rPr lang="en-US" altLang="zh-CN" sz="2000" baseline="-25000" dirty="0" smtClean="0"/>
              <a:t>Q3</a:t>
            </a:r>
            <a:r>
              <a:rPr lang="en-US" altLang="zh-CN" sz="2000" dirty="0" smtClean="0"/>
              <a:t> = Q</a:t>
            </a:r>
            <a:r>
              <a:rPr lang="en-US" altLang="zh-CN" sz="2000" baseline="-25000" dirty="0" smtClean="0"/>
              <a:t>0</a:t>
            </a:r>
            <a:r>
              <a:rPr lang="en-US" altLang="zh-CN" sz="2000" dirty="0" smtClean="0"/>
              <a:t> Q</a:t>
            </a:r>
            <a:r>
              <a:rPr lang="en-US" altLang="zh-CN" sz="2000" baseline="-25000" dirty="0" smtClean="0"/>
              <a:t>1</a:t>
            </a:r>
            <a:r>
              <a:rPr lang="en-US" altLang="zh-CN" sz="2000" dirty="0" smtClean="0"/>
              <a:t> Q</a:t>
            </a:r>
            <a:r>
              <a:rPr lang="en-US" altLang="zh-CN" sz="2000" baseline="-25000" dirty="0" smtClean="0"/>
              <a:t>2</a:t>
            </a:r>
            <a:r>
              <a:rPr lang="en-US" altLang="zh-CN" sz="2000" dirty="0" smtClean="0"/>
              <a:t> · EN</a:t>
            </a:r>
          </a:p>
          <a:p>
            <a:pPr>
              <a:lnSpc>
                <a:spcPct val="90000"/>
              </a:lnSpc>
            </a:pPr>
            <a:r>
              <a:rPr lang="en-US" altLang="zh-CN" sz="2000" dirty="0" smtClean="0"/>
              <a:t>CO = Q</a:t>
            </a:r>
            <a:r>
              <a:rPr lang="en-US" altLang="zh-CN" sz="2000" baseline="-25000" dirty="0" smtClean="0"/>
              <a:t>0</a:t>
            </a:r>
            <a:r>
              <a:rPr lang="en-US" altLang="zh-CN" sz="2000" dirty="0" smtClean="0"/>
              <a:t> Q</a:t>
            </a:r>
            <a:r>
              <a:rPr lang="en-US" altLang="zh-CN" sz="2000" baseline="-25000" dirty="0" smtClean="0"/>
              <a:t>1</a:t>
            </a:r>
            <a:r>
              <a:rPr lang="en-US" altLang="zh-CN" sz="2000" dirty="0" smtClean="0"/>
              <a:t> Q</a:t>
            </a:r>
            <a:r>
              <a:rPr lang="en-US" altLang="zh-CN" sz="2000" baseline="-25000" dirty="0" smtClean="0"/>
              <a:t>2</a:t>
            </a:r>
            <a:r>
              <a:rPr lang="en-US" altLang="zh-CN" sz="2000" dirty="0" smtClean="0"/>
              <a:t> Q</a:t>
            </a:r>
            <a:r>
              <a:rPr lang="en-US" altLang="zh-CN" sz="2000" baseline="-25000" dirty="0" smtClean="0"/>
              <a:t>3</a:t>
            </a:r>
            <a:r>
              <a:rPr lang="en-US" altLang="zh-CN" sz="2000" dirty="0" smtClean="0"/>
              <a:t> · EN</a:t>
            </a:r>
            <a:endParaRPr lang="en-US" altLang="zh-CN" sz="2000" dirty="0"/>
          </a:p>
        </p:txBody>
      </p:sp>
    </p:spTree>
    <p:extLst>
      <p:ext uri="{BB962C8B-B14F-4D97-AF65-F5344CB8AC3E}">
        <p14:creationId xmlns:p14="http://schemas.microsoft.com/office/powerpoint/2010/main" val="3650736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365125"/>
            <a:ext cx="8362950" cy="1325563"/>
          </a:xfrm>
        </p:spPr>
        <p:txBody>
          <a:bodyPr/>
          <a:lstStyle/>
          <a:p>
            <a:r>
              <a:rPr lang="en-US" altLang="zh-CN" sz="2800" dirty="0"/>
              <a:t>Synchronous binary counters using D flip-flops</a:t>
            </a:r>
            <a:endParaRPr lang="zh-CN" altLang="en-US" sz="2800" dirty="0"/>
          </a:p>
        </p:txBody>
      </p:sp>
      <p:sp>
        <p:nvSpPr>
          <p:cNvPr id="3" name="Rectangle 3"/>
          <p:cNvSpPr txBox="1">
            <a:spLocks noChangeArrowheads="1"/>
          </p:cNvSpPr>
          <p:nvPr/>
        </p:nvSpPr>
        <p:spPr>
          <a:xfrm>
            <a:off x="533400" y="1096962"/>
            <a:ext cx="8229600" cy="4953000"/>
          </a:xfrm>
          <a:prstGeom prst="rect">
            <a:avLst/>
          </a:prstGeom>
        </p:spPr>
        <p:txBody>
          <a:bodyPr/>
          <a:lstStyle>
            <a:lvl1pPr marL="342900" indent="-342900" algn="l" rtl="0" eaLnBrk="0" fontAlgn="base" hangingPunct="0">
              <a:spcBef>
                <a:spcPct val="20000"/>
              </a:spcBef>
              <a:spcAft>
                <a:spcPct val="0"/>
              </a:spcAft>
              <a:buClr>
                <a:schemeClr val="tx2"/>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D</a:t>
            </a:r>
            <a:r>
              <a:rPr lang="en-US" altLang="zh-CN" baseline="-25000" dirty="0" smtClean="0"/>
              <a:t>Q0</a:t>
            </a:r>
            <a:r>
              <a:rPr lang="en-US" altLang="zh-CN" dirty="0" smtClean="0"/>
              <a:t> = Q</a:t>
            </a:r>
            <a:r>
              <a:rPr lang="en-US" altLang="zh-CN" baseline="-25000" dirty="0" smtClean="0"/>
              <a:t>0</a:t>
            </a:r>
            <a:r>
              <a:rPr lang="en-US" altLang="zh-CN" dirty="0" smtClean="0"/>
              <a:t>  </a:t>
            </a:r>
            <a:r>
              <a:rPr lang="en-US" altLang="zh-CN" b="1" dirty="0" smtClean="0">
                <a:sym typeface="Symbol" pitchFamily="18" charset="2"/>
              </a:rPr>
              <a:t></a:t>
            </a:r>
            <a:r>
              <a:rPr lang="en-US" altLang="zh-CN" dirty="0" smtClean="0"/>
              <a:t> EN</a:t>
            </a:r>
          </a:p>
          <a:p>
            <a:r>
              <a:rPr lang="en-US" altLang="zh-CN" dirty="0" smtClean="0"/>
              <a:t> D</a:t>
            </a:r>
            <a:r>
              <a:rPr lang="en-US" altLang="zh-CN" baseline="-25000" dirty="0" smtClean="0"/>
              <a:t>Q1</a:t>
            </a:r>
            <a:r>
              <a:rPr lang="en-US" altLang="zh-CN" dirty="0" smtClean="0"/>
              <a:t> = Q</a:t>
            </a:r>
            <a:r>
              <a:rPr lang="en-US" altLang="zh-CN" baseline="-25000" dirty="0" smtClean="0"/>
              <a:t>1</a:t>
            </a:r>
            <a:r>
              <a:rPr lang="en-US" altLang="zh-CN" dirty="0" smtClean="0"/>
              <a:t> </a:t>
            </a:r>
            <a:r>
              <a:rPr lang="en-US" altLang="zh-CN" b="1" dirty="0" smtClean="0">
                <a:sym typeface="Symbol" pitchFamily="18" charset="2"/>
              </a:rPr>
              <a:t></a:t>
            </a:r>
            <a:r>
              <a:rPr lang="en-US" altLang="zh-CN" dirty="0" smtClean="0"/>
              <a:t> ( Q0 · EN)</a:t>
            </a:r>
          </a:p>
          <a:p>
            <a:r>
              <a:rPr lang="en-US" altLang="zh-CN" dirty="0" smtClean="0"/>
              <a:t> D</a:t>
            </a:r>
            <a:r>
              <a:rPr lang="en-US" altLang="zh-CN" baseline="-25000" dirty="0" smtClean="0"/>
              <a:t>Q2</a:t>
            </a:r>
            <a:r>
              <a:rPr lang="en-US" altLang="zh-CN" dirty="0" smtClean="0"/>
              <a:t> = Q</a:t>
            </a:r>
            <a:r>
              <a:rPr lang="en-US" altLang="zh-CN" baseline="-25000" dirty="0" smtClean="0"/>
              <a:t>2</a:t>
            </a:r>
            <a:r>
              <a:rPr lang="en-US" altLang="zh-CN" dirty="0" smtClean="0"/>
              <a:t> </a:t>
            </a:r>
            <a:r>
              <a:rPr lang="en-US" altLang="zh-CN" b="1" dirty="0" smtClean="0">
                <a:sym typeface="Symbol" pitchFamily="18" charset="2"/>
              </a:rPr>
              <a:t></a:t>
            </a:r>
            <a:r>
              <a:rPr lang="en-US" altLang="zh-CN" dirty="0" smtClean="0"/>
              <a:t> ( Q0 Q1 · EN )</a:t>
            </a:r>
          </a:p>
          <a:p>
            <a:r>
              <a:rPr lang="en-US" altLang="zh-CN" dirty="0" smtClean="0"/>
              <a:t> D</a:t>
            </a:r>
            <a:r>
              <a:rPr lang="en-US" altLang="zh-CN" baseline="-25000" dirty="0" smtClean="0"/>
              <a:t>Q3</a:t>
            </a:r>
            <a:r>
              <a:rPr lang="en-US" altLang="zh-CN" dirty="0" smtClean="0"/>
              <a:t> = Q</a:t>
            </a:r>
            <a:r>
              <a:rPr lang="en-US" altLang="zh-CN" baseline="-25000" dirty="0" smtClean="0"/>
              <a:t>3</a:t>
            </a:r>
            <a:r>
              <a:rPr lang="en-US" altLang="zh-CN" dirty="0" smtClean="0"/>
              <a:t> </a:t>
            </a:r>
            <a:r>
              <a:rPr lang="en-US" altLang="zh-CN" b="1" dirty="0" smtClean="0">
                <a:sym typeface="Symbol" pitchFamily="18" charset="2"/>
              </a:rPr>
              <a:t></a:t>
            </a:r>
            <a:r>
              <a:rPr lang="en-US" altLang="zh-CN" dirty="0" smtClean="0"/>
              <a:t> ( Q0 Q1 Q2 · EN )</a:t>
            </a:r>
          </a:p>
          <a:p>
            <a:r>
              <a:rPr lang="en-US" altLang="zh-CN" dirty="0" smtClean="0"/>
              <a:t> CO  = Q</a:t>
            </a:r>
            <a:r>
              <a:rPr lang="en-US" altLang="zh-CN" baseline="-25000" dirty="0" smtClean="0"/>
              <a:t>0</a:t>
            </a:r>
            <a:r>
              <a:rPr lang="en-US" altLang="zh-CN" dirty="0" smtClean="0"/>
              <a:t> Q</a:t>
            </a:r>
            <a:r>
              <a:rPr lang="en-US" altLang="zh-CN" baseline="-25000" dirty="0" smtClean="0"/>
              <a:t>1</a:t>
            </a:r>
            <a:r>
              <a:rPr lang="en-US" altLang="zh-CN" dirty="0" smtClean="0"/>
              <a:t> Q</a:t>
            </a:r>
            <a:r>
              <a:rPr lang="en-US" altLang="zh-CN" baseline="-25000" dirty="0" smtClean="0"/>
              <a:t>2</a:t>
            </a:r>
            <a:r>
              <a:rPr lang="en-US" altLang="zh-CN" dirty="0" smtClean="0"/>
              <a:t> Q</a:t>
            </a:r>
            <a:r>
              <a:rPr lang="en-US" altLang="zh-CN" baseline="-25000" dirty="0" smtClean="0"/>
              <a:t>3</a:t>
            </a:r>
            <a:r>
              <a:rPr lang="en-US" altLang="zh-CN" dirty="0" smtClean="0"/>
              <a:t> · EN</a:t>
            </a:r>
          </a:p>
          <a:p>
            <a:endParaRPr lang="en-US" altLang="zh-CN" dirty="0" smtClean="0"/>
          </a:p>
          <a:p>
            <a:r>
              <a:rPr lang="en-US" altLang="zh-CN" dirty="0" smtClean="0"/>
              <a:t>JK-based </a:t>
            </a:r>
            <a:r>
              <a:rPr lang="en-US" altLang="zh-CN" dirty="0"/>
              <a:t>design calls for 4 AND gates </a:t>
            </a:r>
          </a:p>
          <a:p>
            <a:r>
              <a:rPr lang="en-US" altLang="zh-CN" dirty="0" smtClean="0"/>
              <a:t>D-based </a:t>
            </a:r>
            <a:r>
              <a:rPr lang="en-US" altLang="zh-CN" dirty="0"/>
              <a:t>design calls for 4 AND </a:t>
            </a:r>
            <a:r>
              <a:rPr lang="en-US" altLang="zh-CN" dirty="0" err="1"/>
              <a:t>and</a:t>
            </a:r>
            <a:r>
              <a:rPr lang="en-US" altLang="zh-CN" dirty="0"/>
              <a:t> 4 XOR gates</a:t>
            </a:r>
          </a:p>
        </p:txBody>
      </p:sp>
      <p:sp>
        <p:nvSpPr>
          <p:cNvPr id="4" name="Rectangle 9"/>
          <p:cNvSpPr>
            <a:spLocks noChangeArrowheads="1"/>
          </p:cNvSpPr>
          <p:nvPr/>
        </p:nvSpPr>
        <p:spPr bwMode="auto">
          <a:xfrm>
            <a:off x="3100387" y="1066800"/>
            <a:ext cx="3757613" cy="23622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Text Box 10"/>
          <p:cNvSpPr txBox="1">
            <a:spLocks noChangeArrowheads="1"/>
          </p:cNvSpPr>
          <p:nvPr/>
        </p:nvSpPr>
        <p:spPr bwMode="auto">
          <a:xfrm>
            <a:off x="7010401" y="1600200"/>
            <a:ext cx="1752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ea typeface="宋体" charset="-122"/>
              </a:rPr>
              <a:t>JK-FF equations</a:t>
            </a:r>
          </a:p>
        </p:txBody>
      </p:sp>
    </p:spTree>
    <p:extLst>
      <p:ext uri="{BB962C8B-B14F-4D97-AF65-F5344CB8AC3E}">
        <p14:creationId xmlns:p14="http://schemas.microsoft.com/office/powerpoint/2010/main" val="133924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609600" y="457200"/>
            <a:ext cx="79248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zh-CN">
              <a:ea typeface="宋体" panose="02010600030101010101" pitchFamily="2" charset="-122"/>
            </a:endParaRPr>
          </a:p>
        </p:txBody>
      </p:sp>
      <p:sp>
        <p:nvSpPr>
          <p:cNvPr id="46083" name="Text Box 8"/>
          <p:cNvSpPr txBox="1">
            <a:spLocks noChangeArrowheads="1"/>
          </p:cNvSpPr>
          <p:nvPr/>
        </p:nvSpPr>
        <p:spPr bwMode="auto">
          <a:xfrm>
            <a:off x="1219200" y="1676400"/>
            <a:ext cx="7162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dirty="0">
                <a:ea typeface="宋体" panose="02010600030101010101" pitchFamily="2" charset="-122"/>
              </a:rPr>
              <a:t>With some additional logic, a binary counter can be converted to a BCD synchronous decade counter. After reaching the count 1001, the counter recycles to 0000.</a:t>
            </a:r>
          </a:p>
        </p:txBody>
      </p:sp>
      <p:graphicFrame>
        <p:nvGraphicFramePr>
          <p:cNvPr id="46084" name="Object 9"/>
          <p:cNvGraphicFramePr>
            <a:graphicFrameLocks noChangeAspect="1"/>
          </p:cNvGraphicFramePr>
          <p:nvPr/>
        </p:nvGraphicFramePr>
        <p:xfrm>
          <a:off x="1066800" y="3733800"/>
          <a:ext cx="6913563" cy="2097088"/>
        </p:xfrm>
        <a:graphic>
          <a:graphicData uri="http://schemas.openxmlformats.org/presentationml/2006/ole">
            <mc:AlternateContent xmlns:mc="http://schemas.openxmlformats.org/markup-compatibility/2006">
              <mc:Choice xmlns:v="urn:schemas-microsoft-com:vml" Requires="v">
                <p:oleObj spid="_x0000_s46177" name="CorelDRAW" r:id="rId5" imgW="5140757" imgH="1559662" progId="CorelDRAW.Graphic.12">
                  <p:embed/>
                </p:oleObj>
              </mc:Choice>
              <mc:Fallback>
                <p:oleObj name="CorelDRAW" r:id="rId5" imgW="5140757" imgH="1559662" progId="CorelDRAW.Graphic.12">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3733800"/>
                        <a:ext cx="6913563" cy="209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78" name="Text Box 10"/>
          <p:cNvSpPr txBox="1">
            <a:spLocks noChangeArrowheads="1"/>
          </p:cNvSpPr>
          <p:nvPr/>
        </p:nvSpPr>
        <p:spPr bwMode="auto">
          <a:xfrm>
            <a:off x="1219200" y="2819400"/>
            <a:ext cx="6629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2000" dirty="0">
                <a:ea typeface="宋体" panose="02010600030101010101" pitchFamily="2" charset="-122"/>
              </a:rPr>
              <a:t>This gate detects 1001, and causes FF3 to toggle on the next clock pulse.  FF0 toggles on every clock pulse. Thus, the count starts over at 0000.</a:t>
            </a:r>
          </a:p>
        </p:txBody>
      </p:sp>
      <p:sp>
        <p:nvSpPr>
          <p:cNvPr id="135179" name="Line 11"/>
          <p:cNvSpPr>
            <a:spLocks noChangeShapeType="1"/>
          </p:cNvSpPr>
          <p:nvPr/>
        </p:nvSpPr>
        <p:spPr bwMode="auto">
          <a:xfrm>
            <a:off x="3657600" y="3124200"/>
            <a:ext cx="2362200" cy="838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6087" name="Picture 12" descr="SH2507-cro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35181" name="Text Box 13"/>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46089" name="Rectangle 14"/>
          <p:cNvSpPr>
            <a:spLocks noChangeArrowheads="1"/>
          </p:cNvSpPr>
          <p:nvPr/>
        </p:nvSpPr>
        <p:spPr bwMode="auto">
          <a:xfrm>
            <a:off x="914400" y="1143000"/>
            <a:ext cx="286702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a:solidFill>
                  <a:srgbClr val="FFFF99"/>
                </a:solidFill>
                <a:ea typeface="宋体" panose="02010600030101010101" pitchFamily="2" charset="-122"/>
              </a:rPr>
              <a:t>BCD Decade Counter</a:t>
            </a:r>
          </a:p>
        </p:txBody>
      </p:sp>
      <p:sp>
        <p:nvSpPr>
          <p:cNvPr id="46090" name="Text Box 15"/>
          <p:cNvSpPr txBox="1">
            <a:spLocks noChangeArrowheads="1"/>
          </p:cNvSpPr>
          <p:nvPr/>
        </p:nvSpPr>
        <p:spPr bwMode="auto">
          <a:xfrm>
            <a:off x="5410200" y="3840163"/>
            <a:ext cx="533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0</a:t>
            </a:r>
          </a:p>
        </p:txBody>
      </p:sp>
      <p:sp>
        <p:nvSpPr>
          <p:cNvPr id="46091" name="Text Box 16"/>
          <p:cNvSpPr txBox="1">
            <a:spLocks noChangeArrowheads="1"/>
          </p:cNvSpPr>
          <p:nvPr/>
        </p:nvSpPr>
        <p:spPr bwMode="auto">
          <a:xfrm>
            <a:off x="5410200" y="3657600"/>
            <a:ext cx="533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3</a:t>
            </a:r>
          </a:p>
        </p:txBody>
      </p:sp>
      <p:sp>
        <p:nvSpPr>
          <p:cNvPr id="46092" name="Rectangle 18"/>
          <p:cNvSpPr>
            <a:spLocks noChangeArrowheads="1"/>
          </p:cNvSpPr>
          <p:nvPr/>
        </p:nvSpPr>
        <p:spPr bwMode="auto">
          <a:xfrm>
            <a:off x="7772400" y="4953000"/>
            <a:ext cx="381000" cy="228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 name="圆角矩形 2"/>
          <p:cNvSpPr/>
          <p:nvPr/>
        </p:nvSpPr>
        <p:spPr bwMode="auto">
          <a:xfrm>
            <a:off x="1828800" y="3786925"/>
            <a:ext cx="5614988" cy="655749"/>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anose="02020603050405020304" pitchFamily="18" charset="0"/>
              </a:rPr>
              <a:t>Exercise: </a:t>
            </a:r>
            <a:r>
              <a:rPr kumimoji="0" lang="en-US" altLang="zh-CN" sz="2400" b="0" i="0" u="none" strike="noStrike" cap="none" normalizeH="0" baseline="0" dirty="0" err="1" smtClean="0">
                <a:ln>
                  <a:noFill/>
                </a:ln>
                <a:solidFill>
                  <a:schemeClr val="tx1"/>
                </a:solidFill>
                <a:effectLst/>
                <a:latin typeface="Times New Roman" panose="02020603050405020304" pitchFamily="18" charset="0"/>
              </a:rPr>
              <a:t>desigh</a:t>
            </a:r>
            <a:r>
              <a:rPr kumimoji="0" lang="en-US" altLang="zh-CN" sz="2400" b="0" i="0" u="none" strike="noStrike" cap="none" normalizeH="0" baseline="0" dirty="0" smtClean="0">
                <a:ln>
                  <a:noFill/>
                </a:ln>
                <a:solidFill>
                  <a:schemeClr val="tx1"/>
                </a:solidFill>
                <a:effectLst/>
                <a:latin typeface="Times New Roman" panose="02020603050405020304" pitchFamily="18" charset="0"/>
              </a:rPr>
              <a:t> a BCD Decade Counter</a:t>
            </a:r>
            <a:endParaRPr kumimoji="0" lang="zh-CN" altLang="en-US" sz="2400" b="0" i="0" u="none" strike="noStrike" cap="none" normalizeH="0" baseline="0" dirty="0" smtClean="0">
              <a:ln>
                <a:noFill/>
              </a:ln>
              <a:solidFill>
                <a:schemeClr val="tx1"/>
              </a:solidFill>
              <a:effectLst/>
              <a:latin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35178"/>
                                        </p:tgtEl>
                                        <p:attrNameLst>
                                          <p:attrName>style.visibility</p:attrName>
                                        </p:attrNameLst>
                                      </p:cBhvr>
                                      <p:to>
                                        <p:strVal val="visible"/>
                                      </p:to>
                                    </p:set>
                                    <p:anim calcmode="lin" valueType="num">
                                      <p:cBhvr>
                                        <p:cTn id="7" dur="500" fill="hold"/>
                                        <p:tgtEl>
                                          <p:spTgt spid="135178"/>
                                        </p:tgtEl>
                                        <p:attrNameLst>
                                          <p:attrName>ppt_w</p:attrName>
                                        </p:attrNameLst>
                                      </p:cBhvr>
                                      <p:tavLst>
                                        <p:tav tm="0">
                                          <p:val>
                                            <p:fltVal val="0"/>
                                          </p:val>
                                        </p:tav>
                                        <p:tav tm="100000">
                                          <p:val>
                                            <p:strVal val="#ppt_w"/>
                                          </p:val>
                                        </p:tav>
                                      </p:tavLst>
                                    </p:anim>
                                    <p:anim calcmode="lin" valueType="num">
                                      <p:cBhvr>
                                        <p:cTn id="8" dur="500" fill="hold"/>
                                        <p:tgtEl>
                                          <p:spTgt spid="135178"/>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35179"/>
                                        </p:tgtEl>
                                        <p:attrNameLst>
                                          <p:attrName>style.visibility</p:attrName>
                                        </p:attrNameLst>
                                      </p:cBhvr>
                                      <p:to>
                                        <p:strVal val="visible"/>
                                      </p:to>
                                    </p:set>
                                    <p:animEffect transition="in" filter="wipe(up)">
                                      <p:cBhvr>
                                        <p:cTn id="12" dur="500"/>
                                        <p:tgtEl>
                                          <p:spTgt spid="13517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8" grpId="0"/>
      <p:bldP spid="135179" grpId="0" animBg="1"/>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609600" y="457200"/>
            <a:ext cx="79248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zh-CN">
              <a:ea typeface="宋体" panose="02010600030101010101" pitchFamily="2" charset="-122"/>
            </a:endParaRPr>
          </a:p>
        </p:txBody>
      </p:sp>
      <p:sp>
        <p:nvSpPr>
          <p:cNvPr id="48131" name="Text Box 3"/>
          <p:cNvSpPr txBox="1">
            <a:spLocks noChangeArrowheads="1"/>
          </p:cNvSpPr>
          <p:nvPr/>
        </p:nvSpPr>
        <p:spPr bwMode="auto">
          <a:xfrm>
            <a:off x="1219200" y="1600200"/>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a:ea typeface="宋体" panose="02010600030101010101" pitchFamily="2" charset="-122"/>
              </a:rPr>
              <a:t>Waveforms for the decade counter:</a:t>
            </a:r>
          </a:p>
        </p:txBody>
      </p:sp>
      <p:pic>
        <p:nvPicPr>
          <p:cNvPr id="48132" name="Picture 7" descr="SH2507-cr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72040" name="Text Box 8"/>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48134" name="Rectangle 9"/>
          <p:cNvSpPr>
            <a:spLocks noChangeArrowheads="1"/>
          </p:cNvSpPr>
          <p:nvPr/>
        </p:nvSpPr>
        <p:spPr bwMode="auto">
          <a:xfrm>
            <a:off x="914400" y="1143000"/>
            <a:ext cx="286702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a:solidFill>
                  <a:srgbClr val="FFFF99"/>
                </a:solidFill>
                <a:ea typeface="宋体" panose="02010600030101010101" pitchFamily="2" charset="-122"/>
              </a:rPr>
              <a:t>BCD Decade Counter</a:t>
            </a:r>
          </a:p>
        </p:txBody>
      </p:sp>
      <p:graphicFrame>
        <p:nvGraphicFramePr>
          <p:cNvPr id="48135" name="Object 12"/>
          <p:cNvGraphicFramePr>
            <a:graphicFrameLocks noChangeAspect="1"/>
          </p:cNvGraphicFramePr>
          <p:nvPr/>
        </p:nvGraphicFramePr>
        <p:xfrm>
          <a:off x="2133600" y="2133600"/>
          <a:ext cx="4648200" cy="2465388"/>
        </p:xfrm>
        <a:graphic>
          <a:graphicData uri="http://schemas.openxmlformats.org/presentationml/2006/ole">
            <mc:AlternateContent xmlns:mc="http://schemas.openxmlformats.org/markup-compatibility/2006">
              <mc:Choice xmlns:v="urn:schemas-microsoft-com:vml" Requires="v">
                <p:oleObj spid="_x0000_s48227" name="CorelDRAW" r:id="rId6" imgW="2639247" imgH="1400942" progId="CorelDRAW.Graphic.13">
                  <p:embed/>
                </p:oleObj>
              </mc:Choice>
              <mc:Fallback>
                <p:oleObj name="CorelDRAW" r:id="rId6" imgW="2639247" imgH="1400942" progId="CorelDRAW.Graphic.1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2133600"/>
                        <a:ext cx="4648200" cy="246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37" name="Rectangle 14"/>
          <p:cNvSpPr>
            <a:spLocks noChangeArrowheads="1"/>
          </p:cNvSpPr>
          <p:nvPr/>
        </p:nvSpPr>
        <p:spPr bwMode="auto">
          <a:xfrm>
            <a:off x="1598613" y="2254250"/>
            <a:ext cx="3825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600" i="1">
                <a:solidFill>
                  <a:srgbClr val="000000"/>
                </a:solidFill>
                <a:latin typeface="Times" panose="02020603050405020304" pitchFamily="18" charset="0"/>
                <a:ea typeface="宋体" panose="02010600030101010101" pitchFamily="2" charset="-122"/>
              </a:rPr>
              <a:t>CLK</a:t>
            </a:r>
            <a:endParaRPr lang="en-US" altLang="zh-CN" sz="1600">
              <a:ea typeface="宋体" panose="02010600030101010101" pitchFamily="2" charset="-122"/>
            </a:endParaRPr>
          </a:p>
        </p:txBody>
      </p:sp>
      <p:sp>
        <p:nvSpPr>
          <p:cNvPr id="48138" name="Text Box 15"/>
          <p:cNvSpPr txBox="1">
            <a:spLocks noChangeArrowheads="1"/>
          </p:cNvSpPr>
          <p:nvPr/>
        </p:nvSpPr>
        <p:spPr bwMode="auto">
          <a:xfrm>
            <a:off x="1676400" y="2590800"/>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i="1">
                <a:solidFill>
                  <a:srgbClr val="FF0000"/>
                </a:solidFill>
                <a:ea typeface="宋体" panose="02010600030101010101" pitchFamily="2" charset="-122"/>
              </a:rPr>
              <a:t>Q</a:t>
            </a:r>
            <a:r>
              <a:rPr lang="en-US" altLang="zh-CN" sz="1600" baseline="-25000">
                <a:solidFill>
                  <a:srgbClr val="FF0000"/>
                </a:solidFill>
                <a:ea typeface="宋体" panose="02010600030101010101" pitchFamily="2" charset="-122"/>
              </a:rPr>
              <a:t>0</a:t>
            </a:r>
          </a:p>
        </p:txBody>
      </p:sp>
      <p:sp>
        <p:nvSpPr>
          <p:cNvPr id="48139" name="Text Box 16"/>
          <p:cNvSpPr txBox="1">
            <a:spLocks noChangeArrowheads="1"/>
          </p:cNvSpPr>
          <p:nvPr/>
        </p:nvSpPr>
        <p:spPr bwMode="auto">
          <a:xfrm>
            <a:off x="1676400" y="3092450"/>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i="1">
                <a:solidFill>
                  <a:srgbClr val="FF0000"/>
                </a:solidFill>
                <a:ea typeface="宋体" panose="02010600030101010101" pitchFamily="2" charset="-122"/>
              </a:rPr>
              <a:t>Q</a:t>
            </a:r>
            <a:r>
              <a:rPr lang="en-US" altLang="zh-CN" sz="1600" baseline="-25000">
                <a:solidFill>
                  <a:srgbClr val="FF0000"/>
                </a:solidFill>
                <a:ea typeface="宋体" panose="02010600030101010101" pitchFamily="2" charset="-122"/>
              </a:rPr>
              <a:t>1</a:t>
            </a:r>
          </a:p>
        </p:txBody>
      </p:sp>
      <p:sp>
        <p:nvSpPr>
          <p:cNvPr id="48140" name="Text Box 17"/>
          <p:cNvSpPr txBox="1">
            <a:spLocks noChangeArrowheads="1"/>
          </p:cNvSpPr>
          <p:nvPr/>
        </p:nvSpPr>
        <p:spPr bwMode="auto">
          <a:xfrm>
            <a:off x="1676400" y="3625850"/>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i="1">
                <a:solidFill>
                  <a:srgbClr val="FF0000"/>
                </a:solidFill>
                <a:ea typeface="宋体" panose="02010600030101010101" pitchFamily="2" charset="-122"/>
              </a:rPr>
              <a:t>Q</a:t>
            </a:r>
            <a:r>
              <a:rPr lang="en-US" altLang="zh-CN" sz="1600" baseline="-25000">
                <a:solidFill>
                  <a:srgbClr val="FF0000"/>
                </a:solidFill>
                <a:ea typeface="宋体" panose="02010600030101010101" pitchFamily="2" charset="-122"/>
              </a:rPr>
              <a:t>2</a:t>
            </a:r>
          </a:p>
        </p:txBody>
      </p:sp>
      <p:sp>
        <p:nvSpPr>
          <p:cNvPr id="48141" name="Text Box 18"/>
          <p:cNvSpPr txBox="1">
            <a:spLocks noChangeArrowheads="1"/>
          </p:cNvSpPr>
          <p:nvPr/>
        </p:nvSpPr>
        <p:spPr bwMode="auto">
          <a:xfrm>
            <a:off x="1676400" y="4159250"/>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i="1">
                <a:solidFill>
                  <a:srgbClr val="FF0000"/>
                </a:solidFill>
                <a:ea typeface="宋体" panose="02010600030101010101" pitchFamily="2" charset="-122"/>
              </a:rPr>
              <a:t>Q</a:t>
            </a:r>
            <a:r>
              <a:rPr lang="en-US" altLang="zh-CN" sz="1600" baseline="-25000">
                <a:solidFill>
                  <a:srgbClr val="FF0000"/>
                </a:solidFill>
                <a:ea typeface="宋体" panose="02010600030101010101" pitchFamily="2" charset="-122"/>
              </a:rPr>
              <a:t>3</a:t>
            </a:r>
          </a:p>
        </p:txBody>
      </p:sp>
      <p:sp>
        <p:nvSpPr>
          <p:cNvPr id="172053" name="Rectangle 21"/>
          <p:cNvSpPr>
            <a:spLocks noChangeArrowheads="1"/>
          </p:cNvSpPr>
          <p:nvPr/>
        </p:nvSpPr>
        <p:spPr bwMode="auto">
          <a:xfrm>
            <a:off x="2133600" y="2057400"/>
            <a:ext cx="6019800" cy="2743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xit" presetSubtype="8" fill="hold" grpId="0" nodeType="afterEffect">
                                  <p:stCondLst>
                                    <p:cond delay="0"/>
                                  </p:stCondLst>
                                  <p:childTnLst>
                                    <p:animEffect transition="out" filter="wipe(left)">
                                      <p:cBhvr>
                                        <p:cTn id="6" dur="1000"/>
                                        <p:tgtEl>
                                          <p:spTgt spid="172053"/>
                                        </p:tgtEl>
                                      </p:cBhvr>
                                    </p:animEffect>
                                    <p:set>
                                      <p:cBhvr>
                                        <p:cTn id="7" dur="1" fill="hold">
                                          <p:stCondLst>
                                            <p:cond delay="999"/>
                                          </p:stCondLst>
                                        </p:cTn>
                                        <p:tgtEl>
                                          <p:spTgt spid="1720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5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8" name="Object 43"/>
          <p:cNvGraphicFramePr>
            <a:graphicFrameLocks noChangeAspect="1"/>
          </p:cNvGraphicFramePr>
          <p:nvPr/>
        </p:nvGraphicFramePr>
        <p:xfrm>
          <a:off x="2362200" y="3276600"/>
          <a:ext cx="2498725" cy="2590800"/>
        </p:xfrm>
        <a:graphic>
          <a:graphicData uri="http://schemas.openxmlformats.org/presentationml/2006/ole">
            <mc:AlternateContent xmlns:mc="http://schemas.openxmlformats.org/markup-compatibility/2006">
              <mc:Choice xmlns:v="urn:schemas-microsoft-com:vml" Requires="v">
                <p:oleObj spid="_x0000_s50286" name="CorelDRAW" r:id="rId5" imgW="1685384" imgH="1749796" progId="CorelDRAW.Graphic.13">
                  <p:embed/>
                </p:oleObj>
              </mc:Choice>
              <mc:Fallback>
                <p:oleObj name="CorelDRAW" r:id="rId5" imgW="1685384" imgH="1749796" progId="CorelDRAW.Graphic.13">
                  <p:embed/>
                  <p:pic>
                    <p:nvPicPr>
                      <p:cNvPr id="0" name="Object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3276600"/>
                        <a:ext cx="249872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0179" name="Picture 8" descr="SH2507-cro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76137" name="Text Box 9"/>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50181" name="Rectangle 10"/>
          <p:cNvSpPr>
            <a:spLocks noChangeArrowheads="1"/>
          </p:cNvSpPr>
          <p:nvPr/>
        </p:nvSpPr>
        <p:spPr bwMode="auto">
          <a:xfrm>
            <a:off x="914400" y="1143000"/>
            <a:ext cx="469582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a:solidFill>
                  <a:srgbClr val="FFFF99"/>
                </a:solidFill>
                <a:ea typeface="宋体" panose="02010600030101010101" pitchFamily="2" charset="-122"/>
              </a:rPr>
              <a:t>A 4-bit Synchronous Binary Counter</a:t>
            </a:r>
          </a:p>
        </p:txBody>
      </p:sp>
      <p:sp>
        <p:nvSpPr>
          <p:cNvPr id="50182" name="Text Box 18"/>
          <p:cNvSpPr txBox="1">
            <a:spLocks noChangeArrowheads="1"/>
          </p:cNvSpPr>
          <p:nvPr/>
        </p:nvSpPr>
        <p:spPr bwMode="auto">
          <a:xfrm>
            <a:off x="1066800" y="1676400"/>
            <a:ext cx="71628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2000">
                <a:ea typeface="宋体" panose="02010600030101010101" pitchFamily="2" charset="-122"/>
              </a:rPr>
              <a:t>The 74LS163 is a 4-bit IC synchronous counter with additional features over a basic counter. It has parallel load, a </a:t>
            </a:r>
            <a:r>
              <a:rPr lang="en-US" altLang="zh-CN" sz="2000" i="1">
                <a:ea typeface="宋体" panose="02010600030101010101" pitchFamily="2" charset="-122"/>
              </a:rPr>
              <a:t>CLR</a:t>
            </a:r>
            <a:r>
              <a:rPr lang="en-US" altLang="zh-CN" sz="2000">
                <a:ea typeface="宋体" panose="02010600030101010101" pitchFamily="2" charset="-122"/>
              </a:rPr>
              <a:t> input, two chip enables, and a ripple count output that signals when the count has reached the terminal count.</a:t>
            </a:r>
          </a:p>
          <a:p>
            <a:endParaRPr lang="en-US" altLang="zh-CN" sz="2000">
              <a:ea typeface="宋体" panose="02010600030101010101" pitchFamily="2" charset="-122"/>
            </a:endParaRPr>
          </a:p>
        </p:txBody>
      </p:sp>
      <p:sp>
        <p:nvSpPr>
          <p:cNvPr id="176149" name="Text Box 21"/>
          <p:cNvSpPr txBox="1">
            <a:spLocks noChangeArrowheads="1"/>
          </p:cNvSpPr>
          <p:nvPr/>
        </p:nvSpPr>
        <p:spPr bwMode="auto">
          <a:xfrm>
            <a:off x="5257800" y="5257800"/>
            <a:ext cx="3124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a:ea typeface="宋体" panose="02010600030101010101" pitchFamily="2" charset="-122"/>
              </a:rPr>
              <a:t>Example waveforms are on the next slide…</a:t>
            </a:r>
          </a:p>
        </p:txBody>
      </p:sp>
      <p:sp>
        <p:nvSpPr>
          <p:cNvPr id="50184" name="Line 23"/>
          <p:cNvSpPr>
            <a:spLocks noChangeShapeType="1"/>
          </p:cNvSpPr>
          <p:nvPr/>
        </p:nvSpPr>
        <p:spPr bwMode="auto">
          <a:xfrm>
            <a:off x="6400800" y="2057400"/>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6152" name="Text Box 24"/>
          <p:cNvSpPr txBox="1">
            <a:spLocks noChangeArrowheads="1"/>
          </p:cNvSpPr>
          <p:nvPr/>
        </p:nvSpPr>
        <p:spPr bwMode="auto">
          <a:xfrm>
            <a:off x="3333750" y="3003550"/>
            <a:ext cx="1143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a:solidFill>
                  <a:srgbClr val="FF0000"/>
                </a:solidFill>
                <a:ea typeface="宋体" panose="02010600030101010101" pitchFamily="2" charset="-122"/>
              </a:rPr>
              <a:t>Data inputs</a:t>
            </a:r>
          </a:p>
        </p:txBody>
      </p:sp>
      <p:sp>
        <p:nvSpPr>
          <p:cNvPr id="176153" name="Text Box 25"/>
          <p:cNvSpPr txBox="1">
            <a:spLocks noChangeArrowheads="1"/>
          </p:cNvSpPr>
          <p:nvPr/>
        </p:nvSpPr>
        <p:spPr bwMode="auto">
          <a:xfrm>
            <a:off x="3200400" y="5867400"/>
            <a:ext cx="1143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a:solidFill>
                  <a:srgbClr val="FF0000"/>
                </a:solidFill>
                <a:ea typeface="宋体" panose="02010600030101010101" pitchFamily="2" charset="-122"/>
              </a:rPr>
              <a:t>Data outputs</a:t>
            </a:r>
          </a:p>
        </p:txBody>
      </p:sp>
      <p:sp>
        <p:nvSpPr>
          <p:cNvPr id="50187" name="Text Box 26"/>
          <p:cNvSpPr txBox="1">
            <a:spLocks noChangeArrowheads="1"/>
          </p:cNvSpPr>
          <p:nvPr/>
        </p:nvSpPr>
        <p:spPr bwMode="auto">
          <a:xfrm>
            <a:off x="1924050" y="3962400"/>
            <a:ext cx="609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CLR</a:t>
            </a:r>
          </a:p>
        </p:txBody>
      </p:sp>
      <p:sp>
        <p:nvSpPr>
          <p:cNvPr id="50188" name="Text Box 27"/>
          <p:cNvSpPr txBox="1">
            <a:spLocks noChangeArrowheads="1"/>
          </p:cNvSpPr>
          <p:nvPr/>
        </p:nvSpPr>
        <p:spPr bwMode="auto">
          <a:xfrm>
            <a:off x="1841500" y="4189413"/>
            <a:ext cx="609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LOAD</a:t>
            </a:r>
          </a:p>
        </p:txBody>
      </p:sp>
      <p:sp>
        <p:nvSpPr>
          <p:cNvPr id="50189" name="Text Box 28"/>
          <p:cNvSpPr txBox="1">
            <a:spLocks noChangeArrowheads="1"/>
          </p:cNvSpPr>
          <p:nvPr/>
        </p:nvSpPr>
        <p:spPr bwMode="auto">
          <a:xfrm>
            <a:off x="1905000" y="4392613"/>
            <a:ext cx="609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ENT</a:t>
            </a:r>
          </a:p>
        </p:txBody>
      </p:sp>
      <p:sp>
        <p:nvSpPr>
          <p:cNvPr id="50190" name="Text Box 29"/>
          <p:cNvSpPr txBox="1">
            <a:spLocks noChangeArrowheads="1"/>
          </p:cNvSpPr>
          <p:nvPr/>
        </p:nvSpPr>
        <p:spPr bwMode="auto">
          <a:xfrm>
            <a:off x="1905000" y="4602163"/>
            <a:ext cx="609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ENP</a:t>
            </a:r>
          </a:p>
        </p:txBody>
      </p:sp>
      <p:sp>
        <p:nvSpPr>
          <p:cNvPr id="50191" name="Text Box 30"/>
          <p:cNvSpPr txBox="1">
            <a:spLocks noChangeArrowheads="1"/>
          </p:cNvSpPr>
          <p:nvPr/>
        </p:nvSpPr>
        <p:spPr bwMode="auto">
          <a:xfrm>
            <a:off x="1905000" y="4803775"/>
            <a:ext cx="609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a:ea typeface="宋体" panose="02010600030101010101" pitchFamily="2" charset="-122"/>
              </a:rPr>
              <a:t>CLK</a:t>
            </a:r>
          </a:p>
        </p:txBody>
      </p:sp>
      <p:sp>
        <p:nvSpPr>
          <p:cNvPr id="50192" name="Text Box 31"/>
          <p:cNvSpPr txBox="1">
            <a:spLocks noChangeArrowheads="1"/>
          </p:cNvSpPr>
          <p:nvPr/>
        </p:nvSpPr>
        <p:spPr bwMode="auto">
          <a:xfrm>
            <a:off x="4813300" y="4395788"/>
            <a:ext cx="609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RCO</a:t>
            </a:r>
          </a:p>
        </p:txBody>
      </p:sp>
      <p:sp>
        <p:nvSpPr>
          <p:cNvPr id="50193" name="Text Box 32"/>
          <p:cNvSpPr txBox="1">
            <a:spLocks noChangeArrowheads="1"/>
          </p:cNvSpPr>
          <p:nvPr/>
        </p:nvSpPr>
        <p:spPr bwMode="auto">
          <a:xfrm>
            <a:off x="3200400" y="5486400"/>
            <a:ext cx="533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0</a:t>
            </a:r>
          </a:p>
        </p:txBody>
      </p:sp>
      <p:sp>
        <p:nvSpPr>
          <p:cNvPr id="50194" name="Text Box 33"/>
          <p:cNvSpPr txBox="1">
            <a:spLocks noChangeArrowheads="1"/>
          </p:cNvSpPr>
          <p:nvPr/>
        </p:nvSpPr>
        <p:spPr bwMode="auto">
          <a:xfrm>
            <a:off x="3505200" y="5486400"/>
            <a:ext cx="533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1</a:t>
            </a:r>
          </a:p>
        </p:txBody>
      </p:sp>
      <p:sp>
        <p:nvSpPr>
          <p:cNvPr id="50195" name="Text Box 34"/>
          <p:cNvSpPr txBox="1">
            <a:spLocks noChangeArrowheads="1"/>
          </p:cNvSpPr>
          <p:nvPr/>
        </p:nvSpPr>
        <p:spPr bwMode="auto">
          <a:xfrm>
            <a:off x="3733800" y="5486400"/>
            <a:ext cx="533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2</a:t>
            </a:r>
          </a:p>
        </p:txBody>
      </p:sp>
      <p:sp>
        <p:nvSpPr>
          <p:cNvPr id="50196" name="Text Box 35"/>
          <p:cNvSpPr txBox="1">
            <a:spLocks noChangeArrowheads="1"/>
          </p:cNvSpPr>
          <p:nvPr/>
        </p:nvSpPr>
        <p:spPr bwMode="auto">
          <a:xfrm>
            <a:off x="4038600" y="5486400"/>
            <a:ext cx="533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3</a:t>
            </a:r>
          </a:p>
        </p:txBody>
      </p:sp>
      <p:sp>
        <p:nvSpPr>
          <p:cNvPr id="50197" name="Text Box 37"/>
          <p:cNvSpPr txBox="1">
            <a:spLocks noChangeArrowheads="1"/>
          </p:cNvSpPr>
          <p:nvPr/>
        </p:nvSpPr>
        <p:spPr bwMode="auto">
          <a:xfrm>
            <a:off x="3200400" y="3306763"/>
            <a:ext cx="609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D</a:t>
            </a:r>
            <a:r>
              <a:rPr lang="en-US" altLang="zh-CN" sz="1200" baseline="-25000">
                <a:solidFill>
                  <a:srgbClr val="FF0000"/>
                </a:solidFill>
                <a:ea typeface="宋体" panose="02010600030101010101" pitchFamily="2" charset="-122"/>
              </a:rPr>
              <a:t>0</a:t>
            </a:r>
          </a:p>
        </p:txBody>
      </p:sp>
      <p:sp>
        <p:nvSpPr>
          <p:cNvPr id="50198" name="Text Box 38"/>
          <p:cNvSpPr txBox="1">
            <a:spLocks noChangeArrowheads="1"/>
          </p:cNvSpPr>
          <p:nvPr/>
        </p:nvSpPr>
        <p:spPr bwMode="auto">
          <a:xfrm>
            <a:off x="3486150" y="3306763"/>
            <a:ext cx="609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D</a:t>
            </a:r>
            <a:r>
              <a:rPr lang="en-US" altLang="zh-CN" sz="1200" baseline="-25000">
                <a:solidFill>
                  <a:srgbClr val="FF0000"/>
                </a:solidFill>
                <a:ea typeface="宋体" panose="02010600030101010101" pitchFamily="2" charset="-122"/>
              </a:rPr>
              <a:t>1</a:t>
            </a:r>
          </a:p>
        </p:txBody>
      </p:sp>
      <p:sp>
        <p:nvSpPr>
          <p:cNvPr id="50199" name="Text Box 39"/>
          <p:cNvSpPr txBox="1">
            <a:spLocks noChangeArrowheads="1"/>
          </p:cNvSpPr>
          <p:nvPr/>
        </p:nvSpPr>
        <p:spPr bwMode="auto">
          <a:xfrm>
            <a:off x="3733800" y="3306763"/>
            <a:ext cx="609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D</a:t>
            </a:r>
            <a:r>
              <a:rPr lang="en-US" altLang="zh-CN" sz="1200" baseline="-25000">
                <a:solidFill>
                  <a:srgbClr val="FF0000"/>
                </a:solidFill>
                <a:ea typeface="宋体" panose="02010600030101010101" pitchFamily="2" charset="-122"/>
              </a:rPr>
              <a:t>2</a:t>
            </a:r>
          </a:p>
        </p:txBody>
      </p:sp>
      <p:sp>
        <p:nvSpPr>
          <p:cNvPr id="50200" name="Text Box 40"/>
          <p:cNvSpPr txBox="1">
            <a:spLocks noChangeArrowheads="1"/>
          </p:cNvSpPr>
          <p:nvPr/>
        </p:nvSpPr>
        <p:spPr bwMode="auto">
          <a:xfrm>
            <a:off x="4006850" y="3306763"/>
            <a:ext cx="609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D</a:t>
            </a:r>
            <a:r>
              <a:rPr lang="en-US" altLang="zh-CN" sz="1200" baseline="-25000">
                <a:solidFill>
                  <a:srgbClr val="FF0000"/>
                </a:solidFill>
                <a:ea typeface="宋体" panose="02010600030101010101" pitchFamily="2" charset="-122"/>
              </a:rPr>
              <a:t>3</a:t>
            </a:r>
          </a:p>
        </p:txBody>
      </p:sp>
      <p:sp>
        <p:nvSpPr>
          <p:cNvPr id="50201" name="Line 44"/>
          <p:cNvSpPr>
            <a:spLocks noChangeShapeType="1"/>
          </p:cNvSpPr>
          <p:nvPr/>
        </p:nvSpPr>
        <p:spPr bwMode="auto">
          <a:xfrm>
            <a:off x="1993900" y="42418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02" name="Line 45"/>
          <p:cNvSpPr>
            <a:spLocks noChangeShapeType="1"/>
          </p:cNvSpPr>
          <p:nvPr/>
        </p:nvSpPr>
        <p:spPr bwMode="auto">
          <a:xfrm>
            <a:off x="2051050" y="40132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76152"/>
                                        </p:tgtEl>
                                        <p:attrNameLst>
                                          <p:attrName>style.visibility</p:attrName>
                                        </p:attrNameLst>
                                      </p:cBhvr>
                                      <p:to>
                                        <p:strVal val="visible"/>
                                      </p:to>
                                    </p:set>
                                    <p:anim calcmode="lin" valueType="num">
                                      <p:cBhvr>
                                        <p:cTn id="7" dur="1000" fill="hold"/>
                                        <p:tgtEl>
                                          <p:spTgt spid="176152"/>
                                        </p:tgtEl>
                                        <p:attrNameLst>
                                          <p:attrName>ppt_w</p:attrName>
                                        </p:attrNameLst>
                                      </p:cBhvr>
                                      <p:tavLst>
                                        <p:tav tm="0">
                                          <p:val>
                                            <p:fltVal val="0"/>
                                          </p:val>
                                        </p:tav>
                                        <p:tav tm="100000">
                                          <p:val>
                                            <p:strVal val="#ppt_w"/>
                                          </p:val>
                                        </p:tav>
                                      </p:tavLst>
                                    </p:anim>
                                    <p:anim calcmode="lin" valueType="num">
                                      <p:cBhvr>
                                        <p:cTn id="8" dur="1000" fill="hold"/>
                                        <p:tgtEl>
                                          <p:spTgt spid="176152"/>
                                        </p:tgtEl>
                                        <p:attrNameLst>
                                          <p:attrName>ppt_h</p:attrName>
                                        </p:attrNameLst>
                                      </p:cBhvr>
                                      <p:tavLst>
                                        <p:tav tm="0">
                                          <p:val>
                                            <p:fltVal val="0"/>
                                          </p:val>
                                        </p:tav>
                                        <p:tav tm="100000">
                                          <p:val>
                                            <p:strVal val="#ppt_h"/>
                                          </p:val>
                                        </p:tav>
                                      </p:tavLst>
                                    </p:anim>
                                    <p:anim calcmode="lin" valueType="num">
                                      <p:cBhvr>
                                        <p:cTn id="9" dur="1000" fill="hold"/>
                                        <p:tgtEl>
                                          <p:spTgt spid="17615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76152"/>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176153"/>
                                        </p:tgtEl>
                                        <p:attrNameLst>
                                          <p:attrName>style.visibility</p:attrName>
                                        </p:attrNameLst>
                                      </p:cBhvr>
                                      <p:to>
                                        <p:strVal val="visible"/>
                                      </p:to>
                                    </p:set>
                                    <p:anim calcmode="lin" valueType="num">
                                      <p:cBhvr>
                                        <p:cTn id="13" dur="1000" fill="hold"/>
                                        <p:tgtEl>
                                          <p:spTgt spid="176153"/>
                                        </p:tgtEl>
                                        <p:attrNameLst>
                                          <p:attrName>ppt_w</p:attrName>
                                        </p:attrNameLst>
                                      </p:cBhvr>
                                      <p:tavLst>
                                        <p:tav tm="0">
                                          <p:val>
                                            <p:fltVal val="0"/>
                                          </p:val>
                                        </p:tav>
                                        <p:tav tm="100000">
                                          <p:val>
                                            <p:strVal val="#ppt_w"/>
                                          </p:val>
                                        </p:tav>
                                      </p:tavLst>
                                    </p:anim>
                                    <p:anim calcmode="lin" valueType="num">
                                      <p:cBhvr>
                                        <p:cTn id="14" dur="1000" fill="hold"/>
                                        <p:tgtEl>
                                          <p:spTgt spid="176153"/>
                                        </p:tgtEl>
                                        <p:attrNameLst>
                                          <p:attrName>ppt_h</p:attrName>
                                        </p:attrNameLst>
                                      </p:cBhvr>
                                      <p:tavLst>
                                        <p:tav tm="0">
                                          <p:val>
                                            <p:fltVal val="0"/>
                                          </p:val>
                                        </p:tav>
                                        <p:tav tm="100000">
                                          <p:val>
                                            <p:strVal val="#ppt_h"/>
                                          </p:val>
                                        </p:tav>
                                      </p:tavLst>
                                    </p:anim>
                                    <p:anim calcmode="lin" valueType="num">
                                      <p:cBhvr>
                                        <p:cTn id="15" dur="1000" fill="hold"/>
                                        <p:tgtEl>
                                          <p:spTgt spid="176153"/>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7615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7" presetClass="entr" presetSubtype="0" fill="hold" grpId="0" nodeType="clickEffect">
                                  <p:stCondLst>
                                    <p:cond delay="0"/>
                                  </p:stCondLst>
                                  <p:childTnLst>
                                    <p:set>
                                      <p:cBhvr>
                                        <p:cTn id="20" dur="1" fill="hold">
                                          <p:stCondLst>
                                            <p:cond delay="0"/>
                                          </p:stCondLst>
                                        </p:cTn>
                                        <p:tgtEl>
                                          <p:spTgt spid="176149"/>
                                        </p:tgtEl>
                                        <p:attrNameLst>
                                          <p:attrName>style.visibility</p:attrName>
                                        </p:attrNameLst>
                                      </p:cBhvr>
                                      <p:to>
                                        <p:strVal val="visible"/>
                                      </p:to>
                                    </p:set>
                                    <p:animEffect transition="in" filter="fade">
                                      <p:cBhvr>
                                        <p:cTn id="21" dur="1000"/>
                                        <p:tgtEl>
                                          <p:spTgt spid="176149"/>
                                        </p:tgtEl>
                                      </p:cBhvr>
                                    </p:animEffect>
                                    <p:anim calcmode="lin" valueType="num">
                                      <p:cBhvr>
                                        <p:cTn id="22" dur="1000" fill="hold"/>
                                        <p:tgtEl>
                                          <p:spTgt spid="176149"/>
                                        </p:tgtEl>
                                        <p:attrNameLst>
                                          <p:attrName>ppt_x</p:attrName>
                                        </p:attrNameLst>
                                      </p:cBhvr>
                                      <p:tavLst>
                                        <p:tav tm="0">
                                          <p:val>
                                            <p:strVal val="#ppt_x"/>
                                          </p:val>
                                        </p:tav>
                                        <p:tav tm="100000">
                                          <p:val>
                                            <p:strVal val="#ppt_x"/>
                                          </p:val>
                                        </p:tav>
                                      </p:tavLst>
                                    </p:anim>
                                    <p:anim calcmode="lin" valueType="num">
                                      <p:cBhvr>
                                        <p:cTn id="23" dur="900" decel="100000" fill="hold"/>
                                        <p:tgtEl>
                                          <p:spTgt spid="176149"/>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7614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49" grpId="0"/>
      <p:bldP spid="176152" grpId="0"/>
      <p:bldP spid="17615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8211" name="Object 35"/>
          <p:cNvGraphicFramePr>
            <a:graphicFrameLocks noChangeAspect="1"/>
          </p:cNvGraphicFramePr>
          <p:nvPr/>
        </p:nvGraphicFramePr>
        <p:xfrm>
          <a:off x="1905000" y="1066800"/>
          <a:ext cx="4953000" cy="4926013"/>
        </p:xfrm>
        <a:graphic>
          <a:graphicData uri="http://schemas.openxmlformats.org/presentationml/2006/ole">
            <mc:AlternateContent xmlns:mc="http://schemas.openxmlformats.org/markup-compatibility/2006">
              <mc:Choice xmlns:v="urn:schemas-microsoft-com:vml" Requires="v">
                <p:oleObj spid="_x0000_s52334" name="CorelDRAW" r:id="rId5" imgW="3217084" imgH="3200481" progId="CorelDRAW.Graphic.13">
                  <p:embed/>
                </p:oleObj>
              </mc:Choice>
              <mc:Fallback>
                <p:oleObj name="CorelDRAW" r:id="rId5" imgW="3217084" imgH="3200481" progId="CorelDRAW.Graphic.13">
                  <p:embed/>
                  <p:pic>
                    <p:nvPicPr>
                      <p:cNvPr id="0" name="Object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1066800"/>
                        <a:ext cx="4953000" cy="492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27" name="Rectangle 2"/>
          <p:cNvSpPr>
            <a:spLocks noChangeArrowheads="1"/>
          </p:cNvSpPr>
          <p:nvPr/>
        </p:nvSpPr>
        <p:spPr bwMode="auto">
          <a:xfrm>
            <a:off x="609600" y="457200"/>
            <a:ext cx="79248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zh-CN">
              <a:ea typeface="宋体" panose="02010600030101010101" pitchFamily="2" charset="-122"/>
            </a:endParaRPr>
          </a:p>
        </p:txBody>
      </p:sp>
      <p:pic>
        <p:nvPicPr>
          <p:cNvPr id="52228" name="Picture 3" descr="SH2507-cro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78180" name="Text Box 4"/>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52230" name="Text Box 12"/>
          <p:cNvSpPr txBox="1">
            <a:spLocks noChangeArrowheads="1"/>
          </p:cNvSpPr>
          <p:nvPr/>
        </p:nvSpPr>
        <p:spPr bwMode="auto">
          <a:xfrm>
            <a:off x="1371600" y="1905000"/>
            <a:ext cx="9144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a:solidFill>
                  <a:srgbClr val="FF0000"/>
                </a:solidFill>
                <a:ea typeface="宋体" panose="02010600030101010101" pitchFamily="2" charset="-122"/>
              </a:rPr>
              <a:t>Data inputs</a:t>
            </a:r>
          </a:p>
        </p:txBody>
      </p:sp>
      <p:sp>
        <p:nvSpPr>
          <p:cNvPr id="52231" name="Text Box 13"/>
          <p:cNvSpPr txBox="1">
            <a:spLocks noChangeArrowheads="1"/>
          </p:cNvSpPr>
          <p:nvPr/>
        </p:nvSpPr>
        <p:spPr bwMode="auto">
          <a:xfrm>
            <a:off x="1219200" y="4191000"/>
            <a:ext cx="7620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a:solidFill>
                  <a:srgbClr val="FF0000"/>
                </a:solidFill>
                <a:ea typeface="宋体" panose="02010600030101010101" pitchFamily="2" charset="-122"/>
              </a:rPr>
              <a:t>Data outputs</a:t>
            </a:r>
          </a:p>
        </p:txBody>
      </p:sp>
      <p:sp>
        <p:nvSpPr>
          <p:cNvPr id="52232" name="Text Box 14"/>
          <p:cNvSpPr txBox="1">
            <a:spLocks noChangeArrowheads="1"/>
          </p:cNvSpPr>
          <p:nvPr/>
        </p:nvSpPr>
        <p:spPr bwMode="auto">
          <a:xfrm>
            <a:off x="1905000" y="990600"/>
            <a:ext cx="609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CLR</a:t>
            </a:r>
          </a:p>
        </p:txBody>
      </p:sp>
      <p:sp>
        <p:nvSpPr>
          <p:cNvPr id="52233" name="Text Box 15"/>
          <p:cNvSpPr txBox="1">
            <a:spLocks noChangeArrowheads="1"/>
          </p:cNvSpPr>
          <p:nvPr/>
        </p:nvSpPr>
        <p:spPr bwMode="auto">
          <a:xfrm>
            <a:off x="1828800" y="1287463"/>
            <a:ext cx="609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LOAD</a:t>
            </a:r>
          </a:p>
        </p:txBody>
      </p:sp>
      <p:sp>
        <p:nvSpPr>
          <p:cNvPr id="52234" name="Text Box 16"/>
          <p:cNvSpPr txBox="1">
            <a:spLocks noChangeArrowheads="1"/>
          </p:cNvSpPr>
          <p:nvPr/>
        </p:nvSpPr>
        <p:spPr bwMode="auto">
          <a:xfrm>
            <a:off x="1981200" y="3505200"/>
            <a:ext cx="609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ENT</a:t>
            </a:r>
          </a:p>
        </p:txBody>
      </p:sp>
      <p:sp>
        <p:nvSpPr>
          <p:cNvPr id="52235" name="Text Box 17"/>
          <p:cNvSpPr txBox="1">
            <a:spLocks noChangeArrowheads="1"/>
          </p:cNvSpPr>
          <p:nvPr/>
        </p:nvSpPr>
        <p:spPr bwMode="auto">
          <a:xfrm>
            <a:off x="1981200" y="3276600"/>
            <a:ext cx="609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ENP</a:t>
            </a:r>
          </a:p>
        </p:txBody>
      </p:sp>
      <p:sp>
        <p:nvSpPr>
          <p:cNvPr id="52236" name="Text Box 18"/>
          <p:cNvSpPr txBox="1">
            <a:spLocks noChangeArrowheads="1"/>
          </p:cNvSpPr>
          <p:nvPr/>
        </p:nvSpPr>
        <p:spPr bwMode="auto">
          <a:xfrm>
            <a:off x="1981200" y="3048000"/>
            <a:ext cx="609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a:ea typeface="宋体" panose="02010600030101010101" pitchFamily="2" charset="-122"/>
              </a:rPr>
              <a:t>CLK</a:t>
            </a:r>
          </a:p>
        </p:txBody>
      </p:sp>
      <p:sp>
        <p:nvSpPr>
          <p:cNvPr id="52237" name="Text Box 19"/>
          <p:cNvSpPr txBox="1">
            <a:spLocks noChangeArrowheads="1"/>
          </p:cNvSpPr>
          <p:nvPr/>
        </p:nvSpPr>
        <p:spPr bwMode="auto">
          <a:xfrm>
            <a:off x="1905000" y="5013325"/>
            <a:ext cx="609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RCO</a:t>
            </a:r>
          </a:p>
        </p:txBody>
      </p:sp>
      <p:sp>
        <p:nvSpPr>
          <p:cNvPr id="52238" name="Text Box 20"/>
          <p:cNvSpPr txBox="1">
            <a:spLocks noChangeArrowheads="1"/>
          </p:cNvSpPr>
          <p:nvPr/>
        </p:nvSpPr>
        <p:spPr bwMode="auto">
          <a:xfrm>
            <a:off x="2057400" y="3829050"/>
            <a:ext cx="533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0</a:t>
            </a:r>
          </a:p>
        </p:txBody>
      </p:sp>
      <p:sp>
        <p:nvSpPr>
          <p:cNvPr id="52239" name="Text Box 21"/>
          <p:cNvSpPr txBox="1">
            <a:spLocks noChangeArrowheads="1"/>
          </p:cNvSpPr>
          <p:nvPr/>
        </p:nvSpPr>
        <p:spPr bwMode="auto">
          <a:xfrm>
            <a:off x="2068513" y="4130675"/>
            <a:ext cx="533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1</a:t>
            </a:r>
          </a:p>
        </p:txBody>
      </p:sp>
      <p:sp>
        <p:nvSpPr>
          <p:cNvPr id="52240" name="Text Box 22"/>
          <p:cNvSpPr txBox="1">
            <a:spLocks noChangeArrowheads="1"/>
          </p:cNvSpPr>
          <p:nvPr/>
        </p:nvSpPr>
        <p:spPr bwMode="auto">
          <a:xfrm>
            <a:off x="2078038" y="4430713"/>
            <a:ext cx="533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2</a:t>
            </a:r>
          </a:p>
        </p:txBody>
      </p:sp>
      <p:sp>
        <p:nvSpPr>
          <p:cNvPr id="52241" name="Text Box 23"/>
          <p:cNvSpPr txBox="1">
            <a:spLocks noChangeArrowheads="1"/>
          </p:cNvSpPr>
          <p:nvPr/>
        </p:nvSpPr>
        <p:spPr bwMode="auto">
          <a:xfrm>
            <a:off x="2093913" y="4705350"/>
            <a:ext cx="533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3</a:t>
            </a:r>
          </a:p>
        </p:txBody>
      </p:sp>
      <p:sp>
        <p:nvSpPr>
          <p:cNvPr id="52242" name="Text Box 24"/>
          <p:cNvSpPr txBox="1">
            <a:spLocks noChangeArrowheads="1"/>
          </p:cNvSpPr>
          <p:nvPr/>
        </p:nvSpPr>
        <p:spPr bwMode="auto">
          <a:xfrm>
            <a:off x="2057400" y="1524000"/>
            <a:ext cx="609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D</a:t>
            </a:r>
            <a:r>
              <a:rPr lang="en-US" altLang="zh-CN" sz="1200" baseline="-25000">
                <a:solidFill>
                  <a:srgbClr val="FF0000"/>
                </a:solidFill>
                <a:ea typeface="宋体" panose="02010600030101010101" pitchFamily="2" charset="-122"/>
              </a:rPr>
              <a:t>0</a:t>
            </a:r>
          </a:p>
        </p:txBody>
      </p:sp>
      <p:sp>
        <p:nvSpPr>
          <p:cNvPr id="52243" name="Text Box 25"/>
          <p:cNvSpPr txBox="1">
            <a:spLocks noChangeArrowheads="1"/>
          </p:cNvSpPr>
          <p:nvPr/>
        </p:nvSpPr>
        <p:spPr bwMode="auto">
          <a:xfrm>
            <a:off x="2065338" y="1793875"/>
            <a:ext cx="609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D</a:t>
            </a:r>
            <a:r>
              <a:rPr lang="en-US" altLang="zh-CN" sz="1200" baseline="-25000">
                <a:solidFill>
                  <a:srgbClr val="FF0000"/>
                </a:solidFill>
                <a:ea typeface="宋体" panose="02010600030101010101" pitchFamily="2" charset="-122"/>
              </a:rPr>
              <a:t>1</a:t>
            </a:r>
          </a:p>
        </p:txBody>
      </p:sp>
      <p:sp>
        <p:nvSpPr>
          <p:cNvPr id="52244" name="Text Box 26"/>
          <p:cNvSpPr txBox="1">
            <a:spLocks noChangeArrowheads="1"/>
          </p:cNvSpPr>
          <p:nvPr/>
        </p:nvSpPr>
        <p:spPr bwMode="auto">
          <a:xfrm>
            <a:off x="2076450" y="2132013"/>
            <a:ext cx="609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D</a:t>
            </a:r>
            <a:r>
              <a:rPr lang="en-US" altLang="zh-CN" sz="1200" baseline="-25000">
                <a:solidFill>
                  <a:srgbClr val="FF0000"/>
                </a:solidFill>
                <a:ea typeface="宋体" panose="02010600030101010101" pitchFamily="2" charset="-122"/>
              </a:rPr>
              <a:t>2</a:t>
            </a:r>
          </a:p>
        </p:txBody>
      </p:sp>
      <p:sp>
        <p:nvSpPr>
          <p:cNvPr id="52245" name="Text Box 27"/>
          <p:cNvSpPr txBox="1">
            <a:spLocks noChangeArrowheads="1"/>
          </p:cNvSpPr>
          <p:nvPr/>
        </p:nvSpPr>
        <p:spPr bwMode="auto">
          <a:xfrm>
            <a:off x="2114550" y="2473325"/>
            <a:ext cx="609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D</a:t>
            </a:r>
            <a:r>
              <a:rPr lang="en-US" altLang="zh-CN" sz="1200" baseline="-25000">
                <a:solidFill>
                  <a:srgbClr val="FF0000"/>
                </a:solidFill>
                <a:ea typeface="宋体" panose="02010600030101010101" pitchFamily="2" charset="-122"/>
              </a:rPr>
              <a:t>3</a:t>
            </a:r>
          </a:p>
        </p:txBody>
      </p:sp>
      <p:sp>
        <p:nvSpPr>
          <p:cNvPr id="52246" name="Line 28"/>
          <p:cNvSpPr>
            <a:spLocks noChangeShapeType="1"/>
          </p:cNvSpPr>
          <p:nvPr/>
        </p:nvSpPr>
        <p:spPr bwMode="auto">
          <a:xfrm>
            <a:off x="1981200" y="133985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47" name="Line 29"/>
          <p:cNvSpPr>
            <a:spLocks noChangeShapeType="1"/>
          </p:cNvSpPr>
          <p:nvPr/>
        </p:nvSpPr>
        <p:spPr bwMode="auto">
          <a:xfrm>
            <a:off x="2038350" y="10414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8208" name="Text Box 32"/>
          <p:cNvSpPr txBox="1">
            <a:spLocks noChangeArrowheads="1"/>
          </p:cNvSpPr>
          <p:nvPr/>
        </p:nvSpPr>
        <p:spPr bwMode="auto">
          <a:xfrm>
            <a:off x="2590800" y="5943600"/>
            <a:ext cx="1066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a:solidFill>
                  <a:srgbClr val="FF0000"/>
                </a:solidFill>
                <a:ea typeface="宋体" panose="02010600030101010101" pitchFamily="2" charset="-122"/>
              </a:rPr>
              <a:t>Clear    Preset</a:t>
            </a:r>
          </a:p>
        </p:txBody>
      </p:sp>
      <p:sp>
        <p:nvSpPr>
          <p:cNvPr id="178209" name="Text Box 33"/>
          <p:cNvSpPr txBox="1">
            <a:spLocks noChangeArrowheads="1"/>
          </p:cNvSpPr>
          <p:nvPr/>
        </p:nvSpPr>
        <p:spPr bwMode="auto">
          <a:xfrm>
            <a:off x="4178300" y="5691188"/>
            <a:ext cx="25908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a:solidFill>
                  <a:srgbClr val="FF0000"/>
                </a:solidFill>
                <a:ea typeface="宋体" panose="02010600030101010101" pitchFamily="2" charset="-122"/>
              </a:rPr>
              <a:t>Count                                 Inhibit</a:t>
            </a:r>
          </a:p>
        </p:txBody>
      </p:sp>
      <p:sp>
        <p:nvSpPr>
          <p:cNvPr id="52250" name="Text Box 34"/>
          <p:cNvSpPr txBox="1">
            <a:spLocks noChangeArrowheads="1"/>
          </p:cNvSpPr>
          <p:nvPr/>
        </p:nvSpPr>
        <p:spPr bwMode="auto">
          <a:xfrm>
            <a:off x="3149600" y="5257800"/>
            <a:ext cx="2362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a:solidFill>
                  <a:srgbClr val="FF0000"/>
                </a:solidFill>
                <a:ea typeface="宋体" panose="02010600030101010101" pitchFamily="2" charset="-122"/>
              </a:rPr>
              <a:t>12     13   14     15      0       1      2</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78211"/>
                                        </p:tgtEl>
                                        <p:attrNameLst>
                                          <p:attrName>style.visibility</p:attrName>
                                        </p:attrNameLst>
                                      </p:cBhvr>
                                      <p:to>
                                        <p:strVal val="visible"/>
                                      </p:to>
                                    </p:set>
                                    <p:animEffect transition="in" filter="wipe(left)">
                                      <p:cBhvr>
                                        <p:cTn id="7" dur="2000"/>
                                        <p:tgtEl>
                                          <p:spTgt spid="178211"/>
                                        </p:tgtEl>
                                      </p:cBhvr>
                                    </p:animEffect>
                                  </p:childTnLst>
                                </p:cTn>
                              </p:par>
                            </p:childTnLst>
                          </p:cTn>
                        </p:par>
                        <p:par>
                          <p:cTn id="8" fill="hold" nodeType="afterGroup">
                            <p:stCondLst>
                              <p:cond delay="2000"/>
                            </p:stCondLst>
                            <p:childTnLst>
                              <p:par>
                                <p:cTn id="9" presetID="37" presetClass="entr" presetSubtype="0" fill="hold" grpId="0" nodeType="afterEffect">
                                  <p:stCondLst>
                                    <p:cond delay="0"/>
                                  </p:stCondLst>
                                  <p:childTnLst>
                                    <p:set>
                                      <p:cBhvr>
                                        <p:cTn id="10" dur="1" fill="hold">
                                          <p:stCondLst>
                                            <p:cond delay="0"/>
                                          </p:stCondLst>
                                        </p:cTn>
                                        <p:tgtEl>
                                          <p:spTgt spid="178208"/>
                                        </p:tgtEl>
                                        <p:attrNameLst>
                                          <p:attrName>style.visibility</p:attrName>
                                        </p:attrNameLst>
                                      </p:cBhvr>
                                      <p:to>
                                        <p:strVal val="visible"/>
                                      </p:to>
                                    </p:set>
                                    <p:animEffect transition="in" filter="fade">
                                      <p:cBhvr>
                                        <p:cTn id="11" dur="1000"/>
                                        <p:tgtEl>
                                          <p:spTgt spid="178208"/>
                                        </p:tgtEl>
                                      </p:cBhvr>
                                    </p:animEffect>
                                    <p:anim calcmode="lin" valueType="num">
                                      <p:cBhvr>
                                        <p:cTn id="12" dur="1000" fill="hold"/>
                                        <p:tgtEl>
                                          <p:spTgt spid="178208"/>
                                        </p:tgtEl>
                                        <p:attrNameLst>
                                          <p:attrName>ppt_x</p:attrName>
                                        </p:attrNameLst>
                                      </p:cBhvr>
                                      <p:tavLst>
                                        <p:tav tm="0">
                                          <p:val>
                                            <p:strVal val="#ppt_x"/>
                                          </p:val>
                                        </p:tav>
                                        <p:tav tm="100000">
                                          <p:val>
                                            <p:strVal val="#ppt_x"/>
                                          </p:val>
                                        </p:tav>
                                      </p:tavLst>
                                    </p:anim>
                                    <p:anim calcmode="lin" valueType="num">
                                      <p:cBhvr>
                                        <p:cTn id="13" dur="900" decel="100000" fill="hold"/>
                                        <p:tgtEl>
                                          <p:spTgt spid="178208"/>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78208"/>
                                        </p:tgtEl>
                                        <p:attrNameLst>
                                          <p:attrName>ppt_y</p:attrName>
                                        </p:attrNameLst>
                                      </p:cBhvr>
                                      <p:tavLst>
                                        <p:tav tm="0">
                                          <p:val>
                                            <p:strVal val="#ppt_y-.03"/>
                                          </p:val>
                                        </p:tav>
                                        <p:tav tm="100000">
                                          <p:val>
                                            <p:strVal val="#ppt_y"/>
                                          </p:val>
                                        </p:tav>
                                      </p:tavLst>
                                    </p:anim>
                                  </p:childTnLst>
                                </p:cTn>
                              </p:par>
                              <p:par>
                                <p:cTn id="15" presetID="37" presetClass="entr" presetSubtype="0" fill="hold" grpId="0" nodeType="withEffect">
                                  <p:stCondLst>
                                    <p:cond delay="0"/>
                                  </p:stCondLst>
                                  <p:childTnLst>
                                    <p:set>
                                      <p:cBhvr>
                                        <p:cTn id="16" dur="1" fill="hold">
                                          <p:stCondLst>
                                            <p:cond delay="0"/>
                                          </p:stCondLst>
                                        </p:cTn>
                                        <p:tgtEl>
                                          <p:spTgt spid="178209"/>
                                        </p:tgtEl>
                                        <p:attrNameLst>
                                          <p:attrName>style.visibility</p:attrName>
                                        </p:attrNameLst>
                                      </p:cBhvr>
                                      <p:to>
                                        <p:strVal val="visible"/>
                                      </p:to>
                                    </p:set>
                                    <p:animEffect transition="in" filter="fade">
                                      <p:cBhvr>
                                        <p:cTn id="17" dur="1000"/>
                                        <p:tgtEl>
                                          <p:spTgt spid="178209"/>
                                        </p:tgtEl>
                                      </p:cBhvr>
                                    </p:animEffect>
                                    <p:anim calcmode="lin" valueType="num">
                                      <p:cBhvr>
                                        <p:cTn id="18" dur="1000" fill="hold"/>
                                        <p:tgtEl>
                                          <p:spTgt spid="178209"/>
                                        </p:tgtEl>
                                        <p:attrNameLst>
                                          <p:attrName>ppt_x</p:attrName>
                                        </p:attrNameLst>
                                      </p:cBhvr>
                                      <p:tavLst>
                                        <p:tav tm="0">
                                          <p:val>
                                            <p:strVal val="#ppt_x"/>
                                          </p:val>
                                        </p:tav>
                                        <p:tav tm="100000">
                                          <p:val>
                                            <p:strVal val="#ppt_x"/>
                                          </p:val>
                                        </p:tav>
                                      </p:tavLst>
                                    </p:anim>
                                    <p:anim calcmode="lin" valueType="num">
                                      <p:cBhvr>
                                        <p:cTn id="19" dur="900" decel="100000" fill="hold"/>
                                        <p:tgtEl>
                                          <p:spTgt spid="178209"/>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7820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208" grpId="0"/>
      <p:bldP spid="17820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2"/>
          <p:cNvSpPr>
            <a:spLocks noChangeArrowheads="1"/>
          </p:cNvSpPr>
          <p:nvPr/>
        </p:nvSpPr>
        <p:spPr bwMode="auto">
          <a:xfrm>
            <a:off x="914400" y="1143000"/>
            <a:ext cx="2792413" cy="461963"/>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a:solidFill>
                  <a:srgbClr val="FFFF99"/>
                </a:solidFill>
                <a:ea typeface="宋体" panose="02010600030101010101" pitchFamily="2" charset="-122"/>
              </a:rPr>
              <a:t>Modulus-N Counters</a:t>
            </a:r>
          </a:p>
        </p:txBody>
      </p:sp>
      <p:sp>
        <p:nvSpPr>
          <p:cNvPr id="20483" name="文本框 4"/>
          <p:cNvSpPr txBox="1">
            <a:spLocks noChangeArrowheads="1"/>
          </p:cNvSpPr>
          <p:nvPr/>
        </p:nvSpPr>
        <p:spPr bwMode="auto">
          <a:xfrm>
            <a:off x="795338" y="1871663"/>
            <a:ext cx="74771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2800">
                <a:ea typeface="宋体" panose="02010600030101010101" pitchFamily="2" charset="-122"/>
              </a:rPr>
              <a:t>The modulus of a counter is the number of unique states through which the counter will sequence.</a:t>
            </a:r>
          </a:p>
          <a:p>
            <a:r>
              <a:rPr lang="zh-CN" altLang="en-US" sz="2800">
                <a:ea typeface="宋体" panose="02010600030101010101" pitchFamily="2" charset="-122"/>
              </a:rPr>
              <a:t>计数器的模是计数器按顺序经过的独特状态的数目。</a:t>
            </a:r>
            <a:endParaRPr lang="en-US" altLang="zh-CN" sz="2800">
              <a:ea typeface="宋体" panose="02010600030101010101" pitchFamily="2" charset="-122"/>
            </a:endParaRPr>
          </a:p>
        </p:txBody>
      </p:sp>
      <p:pic>
        <p:nvPicPr>
          <p:cNvPr id="20484" name="Picture 10" descr="SH2507-cr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7" name="Text Box 11"/>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8" name="矩形 7"/>
          <p:cNvSpPr>
            <a:spLocks noChangeArrowheads="1"/>
          </p:cNvSpPr>
          <p:nvPr/>
        </p:nvSpPr>
        <p:spPr bwMode="auto">
          <a:xfrm>
            <a:off x="795338" y="3886200"/>
            <a:ext cx="7586662"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2800" dirty="0">
                <a:ea typeface="宋体" panose="02010600030101010101" pitchFamily="2" charset="-122"/>
              </a:rPr>
              <a:t>The maximum possible number of states (maximum modulus) of a counter is 2</a:t>
            </a:r>
            <a:r>
              <a:rPr lang="en-US" altLang="zh-CN" sz="2800" baseline="30000" dirty="0">
                <a:ea typeface="宋体" panose="02010600030101010101" pitchFamily="2" charset="-122"/>
              </a:rPr>
              <a:t>n</a:t>
            </a:r>
            <a:r>
              <a:rPr lang="en-US" altLang="zh-CN" sz="2800" dirty="0">
                <a:ea typeface="宋体" panose="02010600030101010101" pitchFamily="2" charset="-122"/>
              </a:rPr>
              <a:t>, where n is the number of flip-flops in the counter.</a:t>
            </a:r>
          </a:p>
          <a:p>
            <a:r>
              <a:rPr lang="zh-CN" altLang="en-US" sz="2800" dirty="0" smtClean="0">
                <a:ea typeface="宋体" panose="02010600030101010101" pitchFamily="2" charset="-122"/>
              </a:rPr>
              <a:t>包含</a:t>
            </a:r>
            <a:r>
              <a:rPr lang="en-US" altLang="zh-CN" sz="2800" dirty="0" smtClean="0">
                <a:ea typeface="宋体" panose="02010600030101010101" pitchFamily="2" charset="-122"/>
              </a:rPr>
              <a:t>n</a:t>
            </a:r>
            <a:r>
              <a:rPr lang="zh-CN" altLang="en-US" sz="2800" dirty="0" smtClean="0">
                <a:ea typeface="宋体" panose="02010600030101010101" pitchFamily="2" charset="-122"/>
              </a:rPr>
              <a:t>个</a:t>
            </a:r>
            <a:r>
              <a:rPr lang="zh-CN" altLang="en-US" sz="2800" dirty="0">
                <a:ea typeface="宋体" panose="02010600030101010101" pitchFamily="2" charset="-122"/>
              </a:rPr>
              <a:t>触发器的计数器的最大可能状态是</a:t>
            </a:r>
            <a:r>
              <a:rPr lang="en-US" altLang="zh-CN" sz="2800" dirty="0">
                <a:ea typeface="宋体" panose="02010600030101010101" pitchFamily="2" charset="-122"/>
              </a:rPr>
              <a:t>2</a:t>
            </a:r>
            <a:r>
              <a:rPr lang="en-US" altLang="zh-CN" sz="2800" baseline="30000" dirty="0">
                <a:ea typeface="宋体" panose="02010600030101010101" pitchFamily="2" charset="-122"/>
              </a:rPr>
              <a:t>n</a:t>
            </a:r>
            <a:r>
              <a:rPr lang="zh-CN" altLang="en-US" sz="2800" dirty="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47"/>
          <p:cNvGraphicFramePr>
            <a:graphicFrameLocks noChangeAspect="1"/>
          </p:cNvGraphicFramePr>
          <p:nvPr/>
        </p:nvGraphicFramePr>
        <p:xfrm>
          <a:off x="1752600" y="2743200"/>
          <a:ext cx="5943600" cy="2619375"/>
        </p:xfrm>
        <a:graphic>
          <a:graphicData uri="http://schemas.openxmlformats.org/presentationml/2006/ole">
            <mc:AlternateContent xmlns:mc="http://schemas.openxmlformats.org/markup-compatibility/2006">
              <mc:Choice xmlns:v="urn:schemas-microsoft-com:vml" Requires="v">
                <p:oleObj spid="_x0000_s54393" name="CorelDRAW" r:id="rId5" imgW="3767328" imgH="1660388" progId="CorelDRAW.Graphic.13">
                  <p:embed/>
                </p:oleObj>
              </mc:Choice>
              <mc:Fallback>
                <p:oleObj name="CorelDRAW" r:id="rId5" imgW="3767328" imgH="1660388" progId="CorelDRAW.Graphic.13">
                  <p:embed/>
                  <p:pic>
                    <p:nvPicPr>
                      <p:cNvPr id="0" name="Object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2743200"/>
                        <a:ext cx="59436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4275" name="Picture 4" descr="SH2507-cro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74085" name="Text Box 5"/>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54277" name="Rectangle 6"/>
          <p:cNvSpPr>
            <a:spLocks noChangeArrowheads="1"/>
          </p:cNvSpPr>
          <p:nvPr/>
        </p:nvSpPr>
        <p:spPr bwMode="auto">
          <a:xfrm>
            <a:off x="914400" y="1143000"/>
            <a:ext cx="6631944" cy="46166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dirty="0">
                <a:solidFill>
                  <a:srgbClr val="FFFF99"/>
                </a:solidFill>
                <a:ea typeface="宋体" panose="02010600030101010101" pitchFamily="2" charset="-122"/>
              </a:rPr>
              <a:t>Up/Down Synchronous </a:t>
            </a:r>
            <a:r>
              <a:rPr lang="en-US" altLang="zh-CN" dirty="0" smtClean="0">
                <a:solidFill>
                  <a:srgbClr val="FFFF99"/>
                </a:solidFill>
                <a:ea typeface="宋体" panose="02010600030101010101" pitchFamily="2" charset="-122"/>
              </a:rPr>
              <a:t>Counters(</a:t>
            </a:r>
            <a:r>
              <a:rPr lang="zh-CN" altLang="en-US" dirty="0" smtClean="0">
                <a:solidFill>
                  <a:srgbClr val="FFFF99"/>
                </a:solidFill>
                <a:ea typeface="宋体" panose="02010600030101010101" pitchFamily="2" charset="-122"/>
              </a:rPr>
              <a:t>可逆同步计数器</a:t>
            </a:r>
            <a:r>
              <a:rPr lang="en-US" altLang="zh-CN" dirty="0" smtClean="0">
                <a:solidFill>
                  <a:srgbClr val="FFFF99"/>
                </a:solidFill>
                <a:ea typeface="宋体" panose="02010600030101010101" pitchFamily="2" charset="-122"/>
              </a:rPr>
              <a:t>)</a:t>
            </a:r>
            <a:endParaRPr lang="en-US" altLang="zh-CN" dirty="0">
              <a:solidFill>
                <a:srgbClr val="FFFF99"/>
              </a:solidFill>
              <a:ea typeface="宋体" panose="02010600030101010101" pitchFamily="2" charset="-122"/>
            </a:endParaRPr>
          </a:p>
        </p:txBody>
      </p:sp>
      <p:sp>
        <p:nvSpPr>
          <p:cNvPr id="54278" name="Text Box 14"/>
          <p:cNvSpPr txBox="1">
            <a:spLocks noChangeArrowheads="1"/>
          </p:cNvSpPr>
          <p:nvPr/>
        </p:nvSpPr>
        <p:spPr bwMode="auto">
          <a:xfrm>
            <a:off x="1066800" y="1752600"/>
            <a:ext cx="7010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a:ea typeface="宋体" panose="02010600030101010101" pitchFamily="2" charset="-122"/>
              </a:rPr>
              <a:t>An up/down counter is capable of progressing in either direction depending on a control input.</a:t>
            </a:r>
          </a:p>
        </p:txBody>
      </p:sp>
      <p:sp>
        <p:nvSpPr>
          <p:cNvPr id="54279" name="Text Box 23"/>
          <p:cNvSpPr txBox="1">
            <a:spLocks noChangeArrowheads="1"/>
          </p:cNvSpPr>
          <p:nvPr/>
        </p:nvSpPr>
        <p:spPr bwMode="auto">
          <a:xfrm>
            <a:off x="1335088" y="5132388"/>
            <a:ext cx="609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a:ea typeface="宋体" panose="02010600030101010101" pitchFamily="2" charset="-122"/>
              </a:rPr>
              <a:t>CLK</a:t>
            </a:r>
          </a:p>
        </p:txBody>
      </p:sp>
      <p:sp>
        <p:nvSpPr>
          <p:cNvPr id="54280" name="Text Box 25"/>
          <p:cNvSpPr txBox="1">
            <a:spLocks noChangeArrowheads="1"/>
          </p:cNvSpPr>
          <p:nvPr/>
        </p:nvSpPr>
        <p:spPr bwMode="auto">
          <a:xfrm>
            <a:off x="3048000" y="3505200"/>
            <a:ext cx="533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0</a:t>
            </a:r>
          </a:p>
        </p:txBody>
      </p:sp>
      <p:sp>
        <p:nvSpPr>
          <p:cNvPr id="54281" name="Text Box 26"/>
          <p:cNvSpPr txBox="1">
            <a:spLocks noChangeArrowheads="1"/>
          </p:cNvSpPr>
          <p:nvPr/>
        </p:nvSpPr>
        <p:spPr bwMode="auto">
          <a:xfrm>
            <a:off x="5181600" y="3505200"/>
            <a:ext cx="533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1</a:t>
            </a:r>
          </a:p>
        </p:txBody>
      </p:sp>
      <p:sp>
        <p:nvSpPr>
          <p:cNvPr id="54282" name="Text Box 27"/>
          <p:cNvSpPr txBox="1">
            <a:spLocks noChangeArrowheads="1"/>
          </p:cNvSpPr>
          <p:nvPr/>
        </p:nvSpPr>
        <p:spPr bwMode="auto">
          <a:xfrm>
            <a:off x="7391400" y="3200400"/>
            <a:ext cx="533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2</a:t>
            </a:r>
          </a:p>
        </p:txBody>
      </p:sp>
      <p:sp>
        <p:nvSpPr>
          <p:cNvPr id="54283" name="Rectangle 35"/>
          <p:cNvSpPr>
            <a:spLocks noChangeArrowheads="1"/>
          </p:cNvSpPr>
          <p:nvPr/>
        </p:nvSpPr>
        <p:spPr bwMode="auto">
          <a:xfrm>
            <a:off x="2459038" y="4178300"/>
            <a:ext cx="1524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0</a:t>
            </a:r>
          </a:p>
        </p:txBody>
      </p:sp>
      <p:sp>
        <p:nvSpPr>
          <p:cNvPr id="54284" name="Rectangle 36"/>
          <p:cNvSpPr>
            <a:spLocks noChangeArrowheads="1"/>
          </p:cNvSpPr>
          <p:nvPr/>
        </p:nvSpPr>
        <p:spPr bwMode="auto">
          <a:xfrm>
            <a:off x="2497138" y="3429000"/>
            <a:ext cx="1190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0</a:t>
            </a:r>
          </a:p>
        </p:txBody>
      </p:sp>
      <p:sp>
        <p:nvSpPr>
          <p:cNvPr id="54285" name="Rectangle 37"/>
          <p:cNvSpPr>
            <a:spLocks noChangeArrowheads="1"/>
          </p:cNvSpPr>
          <p:nvPr/>
        </p:nvSpPr>
        <p:spPr bwMode="auto">
          <a:xfrm>
            <a:off x="2571750" y="3822700"/>
            <a:ext cx="101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54286" name="Rectangle 38"/>
          <p:cNvSpPr>
            <a:spLocks noChangeArrowheads="1"/>
          </p:cNvSpPr>
          <p:nvPr/>
        </p:nvSpPr>
        <p:spPr bwMode="auto">
          <a:xfrm>
            <a:off x="4729163" y="3822700"/>
            <a:ext cx="101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54287" name="Rectangle 39"/>
          <p:cNvSpPr>
            <a:spLocks noChangeArrowheads="1"/>
          </p:cNvSpPr>
          <p:nvPr/>
        </p:nvSpPr>
        <p:spPr bwMode="auto">
          <a:xfrm>
            <a:off x="6869113" y="3822700"/>
            <a:ext cx="101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54288" name="Rectangle 40"/>
          <p:cNvSpPr>
            <a:spLocks noChangeArrowheads="1"/>
          </p:cNvSpPr>
          <p:nvPr/>
        </p:nvSpPr>
        <p:spPr bwMode="auto">
          <a:xfrm>
            <a:off x="4645025" y="3429000"/>
            <a:ext cx="1190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1</a:t>
            </a:r>
          </a:p>
        </p:txBody>
      </p:sp>
      <p:sp>
        <p:nvSpPr>
          <p:cNvPr id="54289" name="Rectangle 41"/>
          <p:cNvSpPr>
            <a:spLocks noChangeArrowheads="1"/>
          </p:cNvSpPr>
          <p:nvPr/>
        </p:nvSpPr>
        <p:spPr bwMode="auto">
          <a:xfrm>
            <a:off x="6775450" y="3429000"/>
            <a:ext cx="1190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J</a:t>
            </a:r>
            <a:r>
              <a:rPr lang="en-US" altLang="zh-CN" sz="1200" baseline="-25000">
                <a:solidFill>
                  <a:srgbClr val="000000"/>
                </a:solidFill>
                <a:latin typeface="Times" panose="02020603050405020304" pitchFamily="18" charset="0"/>
                <a:ea typeface="宋体" panose="02010600030101010101" pitchFamily="2" charset="-122"/>
              </a:rPr>
              <a:t>2</a:t>
            </a:r>
          </a:p>
        </p:txBody>
      </p:sp>
      <p:sp>
        <p:nvSpPr>
          <p:cNvPr id="54290" name="Rectangle 42"/>
          <p:cNvSpPr>
            <a:spLocks noChangeArrowheads="1"/>
          </p:cNvSpPr>
          <p:nvPr/>
        </p:nvSpPr>
        <p:spPr bwMode="auto">
          <a:xfrm>
            <a:off x="4643438" y="4178300"/>
            <a:ext cx="1524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1</a:t>
            </a:r>
          </a:p>
        </p:txBody>
      </p:sp>
      <p:sp>
        <p:nvSpPr>
          <p:cNvPr id="54291" name="Rectangle 43"/>
          <p:cNvSpPr>
            <a:spLocks noChangeArrowheads="1"/>
          </p:cNvSpPr>
          <p:nvPr/>
        </p:nvSpPr>
        <p:spPr bwMode="auto">
          <a:xfrm>
            <a:off x="6773863" y="4178300"/>
            <a:ext cx="1524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K</a:t>
            </a:r>
            <a:r>
              <a:rPr lang="en-US" altLang="zh-CN" sz="1200" baseline="-25000">
                <a:solidFill>
                  <a:srgbClr val="000000"/>
                </a:solidFill>
                <a:latin typeface="Times" panose="02020603050405020304" pitchFamily="18" charset="0"/>
                <a:ea typeface="宋体" panose="02010600030101010101" pitchFamily="2" charset="-122"/>
              </a:rPr>
              <a:t>2</a:t>
            </a:r>
          </a:p>
        </p:txBody>
      </p:sp>
      <p:sp>
        <p:nvSpPr>
          <p:cNvPr id="54292" name="Text Box 48"/>
          <p:cNvSpPr txBox="1">
            <a:spLocks noChangeArrowheads="1"/>
          </p:cNvSpPr>
          <p:nvPr/>
        </p:nvSpPr>
        <p:spPr bwMode="auto">
          <a:xfrm>
            <a:off x="1981200" y="2925763"/>
            <a:ext cx="609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a:ea typeface="宋体" panose="02010600030101010101" pitchFamily="2" charset="-122"/>
              </a:rPr>
              <a:t>HIGH</a:t>
            </a:r>
          </a:p>
        </p:txBody>
      </p:sp>
      <p:sp>
        <p:nvSpPr>
          <p:cNvPr id="54293" name="Text Box 49"/>
          <p:cNvSpPr txBox="1">
            <a:spLocks noChangeArrowheads="1"/>
          </p:cNvSpPr>
          <p:nvPr/>
        </p:nvSpPr>
        <p:spPr bwMode="auto">
          <a:xfrm>
            <a:off x="903288" y="3773488"/>
            <a:ext cx="914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UP/DOWN</a:t>
            </a:r>
          </a:p>
        </p:txBody>
      </p:sp>
      <p:sp>
        <p:nvSpPr>
          <p:cNvPr id="54294" name="Line 50"/>
          <p:cNvSpPr>
            <a:spLocks noChangeShapeType="1"/>
          </p:cNvSpPr>
          <p:nvPr/>
        </p:nvSpPr>
        <p:spPr bwMode="auto">
          <a:xfrm>
            <a:off x="1233488" y="3797300"/>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95" name="Text Box 51"/>
          <p:cNvSpPr txBox="1">
            <a:spLocks noChangeArrowheads="1"/>
          </p:cNvSpPr>
          <p:nvPr/>
        </p:nvSpPr>
        <p:spPr bwMode="auto">
          <a:xfrm>
            <a:off x="2667000" y="2590800"/>
            <a:ext cx="609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a:ea typeface="宋体" panose="02010600030101010101" pitchFamily="2" charset="-122"/>
              </a:rPr>
              <a:t>UP</a:t>
            </a:r>
          </a:p>
        </p:txBody>
      </p:sp>
      <p:sp>
        <p:nvSpPr>
          <p:cNvPr id="54296" name="Text Box 52"/>
          <p:cNvSpPr txBox="1">
            <a:spLocks noChangeArrowheads="1"/>
          </p:cNvSpPr>
          <p:nvPr/>
        </p:nvSpPr>
        <p:spPr bwMode="auto">
          <a:xfrm>
            <a:off x="2706688" y="4800600"/>
            <a:ext cx="7223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a:ea typeface="宋体" panose="02010600030101010101" pitchFamily="2" charset="-122"/>
              </a:rPr>
              <a:t>DOWN</a:t>
            </a:r>
          </a:p>
        </p:txBody>
      </p:sp>
      <p:sp>
        <p:nvSpPr>
          <p:cNvPr id="54297" name="Text Box 55"/>
          <p:cNvSpPr txBox="1">
            <a:spLocks noChangeArrowheads="1"/>
          </p:cNvSpPr>
          <p:nvPr/>
        </p:nvSpPr>
        <p:spPr bwMode="auto">
          <a:xfrm>
            <a:off x="2514600" y="3048000"/>
            <a:ext cx="609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a:ea typeface="宋体" panose="02010600030101010101" pitchFamily="2" charset="-122"/>
              </a:rPr>
              <a:t>FF0</a:t>
            </a:r>
          </a:p>
        </p:txBody>
      </p:sp>
      <p:sp>
        <p:nvSpPr>
          <p:cNvPr id="54298" name="Text Box 56"/>
          <p:cNvSpPr txBox="1">
            <a:spLocks noChangeArrowheads="1"/>
          </p:cNvSpPr>
          <p:nvPr/>
        </p:nvSpPr>
        <p:spPr bwMode="auto">
          <a:xfrm>
            <a:off x="4648200" y="3048000"/>
            <a:ext cx="609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a:ea typeface="宋体" panose="02010600030101010101" pitchFamily="2" charset="-122"/>
              </a:rPr>
              <a:t>FF1</a:t>
            </a:r>
          </a:p>
        </p:txBody>
      </p:sp>
      <p:sp>
        <p:nvSpPr>
          <p:cNvPr id="54299" name="Text Box 57"/>
          <p:cNvSpPr txBox="1">
            <a:spLocks noChangeArrowheads="1"/>
          </p:cNvSpPr>
          <p:nvPr/>
        </p:nvSpPr>
        <p:spPr bwMode="auto">
          <a:xfrm>
            <a:off x="6781800" y="3048000"/>
            <a:ext cx="609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a:ea typeface="宋体" panose="02010600030101010101" pitchFamily="2" charset="-122"/>
              </a:rPr>
              <a:t>FF2</a:t>
            </a:r>
          </a:p>
        </p:txBody>
      </p:sp>
      <p:sp>
        <p:nvSpPr>
          <p:cNvPr id="54300" name="Text Box 58"/>
          <p:cNvSpPr txBox="1">
            <a:spLocks noChangeArrowheads="1"/>
          </p:cNvSpPr>
          <p:nvPr/>
        </p:nvSpPr>
        <p:spPr bwMode="auto">
          <a:xfrm>
            <a:off x="3886200" y="2667000"/>
            <a:ext cx="609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Q</a:t>
            </a:r>
            <a:r>
              <a:rPr lang="en-US" altLang="zh-CN" sz="1200" baseline="-25000">
                <a:ea typeface="宋体" panose="02010600030101010101" pitchFamily="2" charset="-122"/>
              </a:rPr>
              <a:t>0</a:t>
            </a:r>
            <a:r>
              <a:rPr lang="en-US" altLang="zh-CN" sz="1200" b="1" baseline="30000">
                <a:ea typeface="宋体" panose="02010600030101010101" pitchFamily="2" charset="-122"/>
              </a:rPr>
              <a:t>.</a:t>
            </a:r>
            <a:r>
              <a:rPr lang="en-US" altLang="zh-CN" sz="1200">
                <a:ea typeface="宋体" panose="02010600030101010101" pitchFamily="2" charset="-122"/>
              </a:rPr>
              <a:t>UP</a:t>
            </a:r>
            <a:endParaRPr lang="en-US" altLang="zh-CN" sz="1200" baseline="-25000">
              <a:ea typeface="宋体" panose="02010600030101010101" pitchFamily="2" charset="-122"/>
            </a:endParaRPr>
          </a:p>
        </p:txBody>
      </p:sp>
      <p:sp>
        <p:nvSpPr>
          <p:cNvPr id="54301" name="Text Box 59"/>
          <p:cNvSpPr txBox="1">
            <a:spLocks noChangeArrowheads="1"/>
          </p:cNvSpPr>
          <p:nvPr/>
        </p:nvSpPr>
        <p:spPr bwMode="auto">
          <a:xfrm>
            <a:off x="4468813" y="4927600"/>
            <a:ext cx="990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Q</a:t>
            </a:r>
            <a:r>
              <a:rPr lang="en-US" altLang="zh-CN" sz="1200" baseline="-25000">
                <a:ea typeface="宋体" panose="02010600030101010101" pitchFamily="2" charset="-122"/>
              </a:rPr>
              <a:t>0</a:t>
            </a:r>
            <a:r>
              <a:rPr lang="en-US" altLang="zh-CN" sz="1200" b="1" baseline="30000">
                <a:ea typeface="宋体" panose="02010600030101010101" pitchFamily="2" charset="-122"/>
              </a:rPr>
              <a:t>.</a:t>
            </a:r>
            <a:r>
              <a:rPr lang="en-US" altLang="zh-CN" sz="1200">
                <a:ea typeface="宋体" panose="02010600030101010101" pitchFamily="2" charset="-122"/>
              </a:rPr>
              <a:t>DOWN</a:t>
            </a:r>
            <a:endParaRPr lang="en-US" altLang="zh-CN" sz="1200" baseline="-25000">
              <a:ea typeface="宋体" panose="02010600030101010101" pitchFamily="2" charset="-122"/>
            </a:endParaRPr>
          </a:p>
        </p:txBody>
      </p:sp>
      <p:sp>
        <p:nvSpPr>
          <p:cNvPr id="54302" name="Line 61"/>
          <p:cNvSpPr>
            <a:spLocks noChangeShapeType="1"/>
          </p:cNvSpPr>
          <p:nvPr/>
        </p:nvSpPr>
        <p:spPr bwMode="auto">
          <a:xfrm>
            <a:off x="4545013" y="49530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3" name="Text Box 62"/>
          <p:cNvSpPr txBox="1">
            <a:spLocks noChangeArrowheads="1"/>
          </p:cNvSpPr>
          <p:nvPr/>
        </p:nvSpPr>
        <p:spPr bwMode="auto">
          <a:xfrm>
            <a:off x="3048000" y="3992563"/>
            <a:ext cx="533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0</a:t>
            </a:r>
          </a:p>
        </p:txBody>
      </p:sp>
      <p:sp>
        <p:nvSpPr>
          <p:cNvPr id="54304" name="Text Box 63"/>
          <p:cNvSpPr txBox="1">
            <a:spLocks noChangeArrowheads="1"/>
          </p:cNvSpPr>
          <p:nvPr/>
        </p:nvSpPr>
        <p:spPr bwMode="auto">
          <a:xfrm>
            <a:off x="5181600" y="3992563"/>
            <a:ext cx="533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1</a:t>
            </a:r>
          </a:p>
        </p:txBody>
      </p:sp>
      <p:sp>
        <p:nvSpPr>
          <p:cNvPr id="54305" name="Text Box 64"/>
          <p:cNvSpPr txBox="1">
            <a:spLocks noChangeArrowheads="1"/>
          </p:cNvSpPr>
          <p:nvPr/>
        </p:nvSpPr>
        <p:spPr bwMode="auto">
          <a:xfrm>
            <a:off x="7391400" y="3992563"/>
            <a:ext cx="533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2</a:t>
            </a:r>
          </a:p>
        </p:txBody>
      </p:sp>
      <p:sp>
        <p:nvSpPr>
          <p:cNvPr id="54306" name="Line 65"/>
          <p:cNvSpPr>
            <a:spLocks noChangeShapeType="1"/>
          </p:cNvSpPr>
          <p:nvPr/>
        </p:nvSpPr>
        <p:spPr bwMode="auto">
          <a:xfrm>
            <a:off x="7477125" y="4013200"/>
            <a:ext cx="1524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Line 66"/>
          <p:cNvSpPr>
            <a:spLocks noChangeShapeType="1"/>
          </p:cNvSpPr>
          <p:nvPr/>
        </p:nvSpPr>
        <p:spPr bwMode="auto">
          <a:xfrm>
            <a:off x="5257800" y="4013200"/>
            <a:ext cx="1524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8" name="Line 67"/>
          <p:cNvSpPr>
            <a:spLocks noChangeShapeType="1"/>
          </p:cNvSpPr>
          <p:nvPr/>
        </p:nvSpPr>
        <p:spPr bwMode="auto">
          <a:xfrm>
            <a:off x="3149600" y="4013200"/>
            <a:ext cx="1524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149" name="Text Box 69"/>
          <p:cNvSpPr txBox="1">
            <a:spLocks noChangeArrowheads="1"/>
          </p:cNvSpPr>
          <p:nvPr/>
        </p:nvSpPr>
        <p:spPr bwMode="auto">
          <a:xfrm>
            <a:off x="990600" y="5638800"/>
            <a:ext cx="739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a:ea typeface="宋体" panose="02010600030101010101" pitchFamily="2" charset="-122"/>
              </a:rPr>
              <a:t>Example waveforms from Multisim are on the next slide…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74149"/>
                                        </p:tgtEl>
                                        <p:attrNameLst>
                                          <p:attrName>style.visibility</p:attrName>
                                        </p:attrNameLst>
                                      </p:cBhvr>
                                      <p:to>
                                        <p:strVal val="visible"/>
                                      </p:to>
                                    </p:set>
                                    <p:animEffect transition="in" filter="fade">
                                      <p:cBhvr>
                                        <p:cTn id="7" dur="1000"/>
                                        <p:tgtEl>
                                          <p:spTgt spid="174149"/>
                                        </p:tgtEl>
                                      </p:cBhvr>
                                    </p:animEffect>
                                    <p:anim calcmode="lin" valueType="num">
                                      <p:cBhvr>
                                        <p:cTn id="8" dur="1000" fill="hold"/>
                                        <p:tgtEl>
                                          <p:spTgt spid="174149"/>
                                        </p:tgtEl>
                                        <p:attrNameLst>
                                          <p:attrName>ppt_x</p:attrName>
                                        </p:attrNameLst>
                                      </p:cBhvr>
                                      <p:tavLst>
                                        <p:tav tm="0">
                                          <p:val>
                                            <p:strVal val="#ppt_x"/>
                                          </p:val>
                                        </p:tav>
                                        <p:tav tm="100000">
                                          <p:val>
                                            <p:strVal val="#ppt_x"/>
                                          </p:val>
                                        </p:tav>
                                      </p:tavLst>
                                    </p:anim>
                                    <p:anim calcmode="lin" valueType="num">
                                      <p:cBhvr>
                                        <p:cTn id="9" dur="900" decel="100000" fill="hold"/>
                                        <p:tgtEl>
                                          <p:spTgt spid="17414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7414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4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3" descr="SH2507-cr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80228" name="Text Box 4"/>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56324" name="Rectangle 5"/>
          <p:cNvSpPr>
            <a:spLocks noChangeArrowheads="1"/>
          </p:cNvSpPr>
          <p:nvPr/>
        </p:nvSpPr>
        <p:spPr bwMode="auto">
          <a:xfrm>
            <a:off x="914400" y="1143000"/>
            <a:ext cx="4426212" cy="46166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dirty="0">
                <a:solidFill>
                  <a:srgbClr val="FFFF99"/>
                </a:solidFill>
                <a:ea typeface="宋体" panose="02010600030101010101" pitchFamily="2" charset="-122"/>
              </a:rPr>
              <a:t>Up/Down Synchronous </a:t>
            </a:r>
            <a:r>
              <a:rPr lang="en-US" altLang="zh-CN" dirty="0" smtClean="0">
                <a:solidFill>
                  <a:srgbClr val="FFFF99"/>
                </a:solidFill>
                <a:ea typeface="宋体" panose="02010600030101010101" pitchFamily="2" charset="-122"/>
              </a:rPr>
              <a:t>Counters</a:t>
            </a:r>
            <a:r>
              <a:rPr lang="zh-CN" altLang="en-US" dirty="0" smtClean="0">
                <a:solidFill>
                  <a:srgbClr val="FFFF99"/>
                </a:solidFill>
                <a:ea typeface="宋体" panose="02010600030101010101" pitchFamily="2" charset="-122"/>
              </a:rPr>
              <a:t>*</a:t>
            </a:r>
            <a:endParaRPr lang="en-US" altLang="zh-CN" dirty="0">
              <a:solidFill>
                <a:srgbClr val="FFFF99"/>
              </a:solidFill>
              <a:ea typeface="宋体" panose="02010600030101010101" pitchFamily="2" charset="-122"/>
            </a:endParaRPr>
          </a:p>
        </p:txBody>
      </p:sp>
      <p:pic>
        <p:nvPicPr>
          <p:cNvPr id="56325"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1762125"/>
            <a:ext cx="5619750"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0264" name="Rectangle 40"/>
          <p:cNvSpPr>
            <a:spLocks noChangeArrowheads="1"/>
          </p:cNvSpPr>
          <p:nvPr/>
        </p:nvSpPr>
        <p:spPr bwMode="auto">
          <a:xfrm>
            <a:off x="1066800" y="3590925"/>
            <a:ext cx="9223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600" i="1">
                <a:solidFill>
                  <a:srgbClr val="009900"/>
                </a:solidFill>
                <a:latin typeface="Times" panose="02020603050405020304" pitchFamily="18" charset="0"/>
                <a:ea typeface="宋体" panose="02010600030101010101" pitchFamily="2" charset="-122"/>
              </a:rPr>
              <a:t>UP/DOWN</a:t>
            </a:r>
            <a:endParaRPr lang="en-US" altLang="zh-CN" sz="1600">
              <a:solidFill>
                <a:srgbClr val="009900"/>
              </a:solidFill>
              <a:ea typeface="宋体" panose="02010600030101010101" pitchFamily="2" charset="-122"/>
            </a:endParaRPr>
          </a:p>
        </p:txBody>
      </p:sp>
      <p:sp>
        <p:nvSpPr>
          <p:cNvPr id="180265" name="Text Box 41"/>
          <p:cNvSpPr txBox="1">
            <a:spLocks noChangeArrowheads="1"/>
          </p:cNvSpPr>
          <p:nvPr/>
        </p:nvSpPr>
        <p:spPr bwMode="auto">
          <a:xfrm>
            <a:off x="1371600" y="2143125"/>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i="1">
                <a:solidFill>
                  <a:srgbClr val="CC3300"/>
                </a:solidFill>
                <a:ea typeface="宋体" panose="02010600030101010101" pitchFamily="2" charset="-122"/>
              </a:rPr>
              <a:t>Q</a:t>
            </a:r>
            <a:r>
              <a:rPr lang="en-US" altLang="zh-CN" sz="1600" baseline="-25000">
                <a:solidFill>
                  <a:srgbClr val="CC3300"/>
                </a:solidFill>
                <a:ea typeface="宋体" panose="02010600030101010101" pitchFamily="2" charset="-122"/>
              </a:rPr>
              <a:t>0</a:t>
            </a:r>
          </a:p>
        </p:txBody>
      </p:sp>
      <p:sp>
        <p:nvSpPr>
          <p:cNvPr id="180266" name="Text Box 42"/>
          <p:cNvSpPr txBox="1">
            <a:spLocks noChangeArrowheads="1"/>
          </p:cNvSpPr>
          <p:nvPr/>
        </p:nvSpPr>
        <p:spPr bwMode="auto">
          <a:xfrm>
            <a:off x="1357313" y="2551113"/>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i="1">
                <a:solidFill>
                  <a:srgbClr val="FF0000"/>
                </a:solidFill>
                <a:ea typeface="宋体" panose="02010600030101010101" pitchFamily="2" charset="-122"/>
              </a:rPr>
              <a:t>Q</a:t>
            </a:r>
            <a:r>
              <a:rPr lang="en-US" altLang="zh-CN" sz="1600" baseline="-25000">
                <a:solidFill>
                  <a:srgbClr val="FF0000"/>
                </a:solidFill>
                <a:ea typeface="宋体" panose="02010600030101010101" pitchFamily="2" charset="-122"/>
              </a:rPr>
              <a:t>1</a:t>
            </a:r>
          </a:p>
        </p:txBody>
      </p:sp>
      <p:sp>
        <p:nvSpPr>
          <p:cNvPr id="180267" name="Text Box 43"/>
          <p:cNvSpPr txBox="1">
            <a:spLocks noChangeArrowheads="1"/>
          </p:cNvSpPr>
          <p:nvPr/>
        </p:nvSpPr>
        <p:spPr bwMode="auto">
          <a:xfrm>
            <a:off x="1371600" y="2981325"/>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i="1">
                <a:solidFill>
                  <a:srgbClr val="FF6600"/>
                </a:solidFill>
                <a:ea typeface="宋体" panose="02010600030101010101" pitchFamily="2" charset="-122"/>
              </a:rPr>
              <a:t>Q</a:t>
            </a:r>
            <a:r>
              <a:rPr lang="en-US" altLang="zh-CN" sz="1600" baseline="-25000">
                <a:solidFill>
                  <a:srgbClr val="FF6600"/>
                </a:solidFill>
                <a:ea typeface="宋体" panose="02010600030101010101" pitchFamily="2" charset="-122"/>
              </a:rPr>
              <a:t>2</a:t>
            </a:r>
          </a:p>
        </p:txBody>
      </p:sp>
      <p:sp>
        <p:nvSpPr>
          <p:cNvPr id="180268" name="Line 44"/>
          <p:cNvSpPr>
            <a:spLocks noChangeShapeType="1"/>
          </p:cNvSpPr>
          <p:nvPr/>
        </p:nvSpPr>
        <p:spPr bwMode="auto">
          <a:xfrm>
            <a:off x="1752600" y="2371725"/>
            <a:ext cx="990600" cy="0"/>
          </a:xfrm>
          <a:prstGeom prst="line">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0269" name="Line 45"/>
          <p:cNvSpPr>
            <a:spLocks noChangeShapeType="1"/>
          </p:cNvSpPr>
          <p:nvPr/>
        </p:nvSpPr>
        <p:spPr bwMode="auto">
          <a:xfrm>
            <a:off x="1738313" y="2779713"/>
            <a:ext cx="990600"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0270" name="Line 46"/>
          <p:cNvSpPr>
            <a:spLocks noChangeShapeType="1"/>
          </p:cNvSpPr>
          <p:nvPr/>
        </p:nvSpPr>
        <p:spPr bwMode="auto">
          <a:xfrm flipV="1">
            <a:off x="1752600" y="3160713"/>
            <a:ext cx="987425" cy="4762"/>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0271" name="Line 47"/>
          <p:cNvSpPr>
            <a:spLocks noChangeShapeType="1"/>
          </p:cNvSpPr>
          <p:nvPr/>
        </p:nvSpPr>
        <p:spPr bwMode="auto">
          <a:xfrm>
            <a:off x="2133600" y="3743325"/>
            <a:ext cx="685800" cy="0"/>
          </a:xfrm>
          <a:prstGeom prst="line">
            <a:avLst/>
          </a:prstGeom>
          <a:noFill/>
          <a:ln w="952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0272" name="Text Box 48"/>
          <p:cNvSpPr txBox="1">
            <a:spLocks noChangeArrowheads="1"/>
          </p:cNvSpPr>
          <p:nvPr/>
        </p:nvSpPr>
        <p:spPr bwMode="auto">
          <a:xfrm>
            <a:off x="3657600" y="3590925"/>
            <a:ext cx="1066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a:solidFill>
                  <a:srgbClr val="009900"/>
                </a:solidFill>
                <a:ea typeface="宋体" panose="02010600030101010101" pitchFamily="2" charset="-122"/>
              </a:rPr>
              <a:t>Count up</a:t>
            </a:r>
          </a:p>
        </p:txBody>
      </p:sp>
      <p:sp>
        <p:nvSpPr>
          <p:cNvPr id="180273" name="Text Box 49"/>
          <p:cNvSpPr txBox="1">
            <a:spLocks noChangeArrowheads="1"/>
          </p:cNvSpPr>
          <p:nvPr/>
        </p:nvSpPr>
        <p:spPr bwMode="auto">
          <a:xfrm>
            <a:off x="6096000" y="3590925"/>
            <a:ext cx="1066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a:solidFill>
                  <a:srgbClr val="009900"/>
                </a:solidFill>
                <a:ea typeface="宋体" panose="02010600030101010101" pitchFamily="2" charset="-122"/>
              </a:rPr>
              <a:t>Count down</a:t>
            </a:r>
          </a:p>
        </p:txBody>
      </p:sp>
      <p:sp>
        <p:nvSpPr>
          <p:cNvPr id="180274" name="Line 50"/>
          <p:cNvSpPr>
            <a:spLocks noChangeShapeType="1"/>
          </p:cNvSpPr>
          <p:nvPr/>
        </p:nvSpPr>
        <p:spPr bwMode="auto">
          <a:xfrm>
            <a:off x="1447800" y="3590925"/>
            <a:ext cx="609600" cy="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80275" name="Picture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5550" y="2057400"/>
            <a:ext cx="5505450"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xit" presetSubtype="8" fill="hold" nodeType="afterEffect">
                                  <p:stCondLst>
                                    <p:cond delay="0"/>
                                  </p:stCondLst>
                                  <p:childTnLst>
                                    <p:animEffect transition="out" filter="wipe(left)">
                                      <p:cBhvr>
                                        <p:cTn id="6" dur="2000"/>
                                        <p:tgtEl>
                                          <p:spTgt spid="180275"/>
                                        </p:tgtEl>
                                      </p:cBhvr>
                                    </p:animEffect>
                                    <p:set>
                                      <p:cBhvr>
                                        <p:cTn id="7" dur="1" fill="hold">
                                          <p:stCondLst>
                                            <p:cond delay="1999"/>
                                          </p:stCondLst>
                                        </p:cTn>
                                        <p:tgtEl>
                                          <p:spTgt spid="180275"/>
                                        </p:tgtEl>
                                        <p:attrNameLst>
                                          <p:attrName>style.visibility</p:attrName>
                                        </p:attrNameLst>
                                      </p:cBhvr>
                                      <p:to>
                                        <p:strVal val="hidden"/>
                                      </p:to>
                                    </p:set>
                                  </p:childTnLst>
                                </p:cTn>
                              </p:par>
                            </p:childTnLst>
                          </p:cTn>
                        </p:par>
                        <p:par>
                          <p:cTn id="8" fill="hold" nodeType="afterGroup">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80264"/>
                                        </p:tgtEl>
                                        <p:attrNameLst>
                                          <p:attrName>style.visibility</p:attrName>
                                        </p:attrNameLst>
                                      </p:cBhvr>
                                      <p:to>
                                        <p:strVal val="visible"/>
                                      </p:to>
                                    </p:set>
                                    <p:animEffect transition="in" filter="wipe(left)">
                                      <p:cBhvr>
                                        <p:cTn id="11" dur="500"/>
                                        <p:tgtEl>
                                          <p:spTgt spid="180264"/>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80265"/>
                                        </p:tgtEl>
                                        <p:attrNameLst>
                                          <p:attrName>style.visibility</p:attrName>
                                        </p:attrNameLst>
                                      </p:cBhvr>
                                      <p:to>
                                        <p:strVal val="visible"/>
                                      </p:to>
                                    </p:set>
                                    <p:animEffect transition="in" filter="wipe(left)">
                                      <p:cBhvr>
                                        <p:cTn id="14" dur="500"/>
                                        <p:tgtEl>
                                          <p:spTgt spid="18026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80266"/>
                                        </p:tgtEl>
                                        <p:attrNameLst>
                                          <p:attrName>style.visibility</p:attrName>
                                        </p:attrNameLst>
                                      </p:cBhvr>
                                      <p:to>
                                        <p:strVal val="visible"/>
                                      </p:to>
                                    </p:set>
                                    <p:animEffect transition="in" filter="wipe(left)">
                                      <p:cBhvr>
                                        <p:cTn id="17" dur="500"/>
                                        <p:tgtEl>
                                          <p:spTgt spid="180266"/>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80267"/>
                                        </p:tgtEl>
                                        <p:attrNameLst>
                                          <p:attrName>style.visibility</p:attrName>
                                        </p:attrNameLst>
                                      </p:cBhvr>
                                      <p:to>
                                        <p:strVal val="visible"/>
                                      </p:to>
                                    </p:set>
                                    <p:animEffect transition="in" filter="wipe(left)">
                                      <p:cBhvr>
                                        <p:cTn id="20" dur="500"/>
                                        <p:tgtEl>
                                          <p:spTgt spid="18026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0268"/>
                                        </p:tgtEl>
                                        <p:attrNameLst>
                                          <p:attrName>style.visibility</p:attrName>
                                        </p:attrNameLst>
                                      </p:cBhvr>
                                      <p:to>
                                        <p:strVal val="visible"/>
                                      </p:to>
                                    </p:set>
                                    <p:animEffect transition="in" filter="wipe(left)">
                                      <p:cBhvr>
                                        <p:cTn id="23" dur="500"/>
                                        <p:tgtEl>
                                          <p:spTgt spid="18026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80269"/>
                                        </p:tgtEl>
                                        <p:attrNameLst>
                                          <p:attrName>style.visibility</p:attrName>
                                        </p:attrNameLst>
                                      </p:cBhvr>
                                      <p:to>
                                        <p:strVal val="visible"/>
                                      </p:to>
                                    </p:set>
                                    <p:animEffect transition="in" filter="wipe(left)">
                                      <p:cBhvr>
                                        <p:cTn id="26" dur="500"/>
                                        <p:tgtEl>
                                          <p:spTgt spid="18026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80270"/>
                                        </p:tgtEl>
                                        <p:attrNameLst>
                                          <p:attrName>style.visibility</p:attrName>
                                        </p:attrNameLst>
                                      </p:cBhvr>
                                      <p:to>
                                        <p:strVal val="visible"/>
                                      </p:to>
                                    </p:set>
                                    <p:animEffect transition="in" filter="wipe(left)">
                                      <p:cBhvr>
                                        <p:cTn id="29" dur="500"/>
                                        <p:tgtEl>
                                          <p:spTgt spid="18027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80271"/>
                                        </p:tgtEl>
                                        <p:attrNameLst>
                                          <p:attrName>style.visibility</p:attrName>
                                        </p:attrNameLst>
                                      </p:cBhvr>
                                      <p:to>
                                        <p:strVal val="visible"/>
                                      </p:to>
                                    </p:set>
                                    <p:animEffect transition="in" filter="wipe(left)">
                                      <p:cBhvr>
                                        <p:cTn id="32" dur="500"/>
                                        <p:tgtEl>
                                          <p:spTgt spid="18027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80274"/>
                                        </p:tgtEl>
                                        <p:attrNameLst>
                                          <p:attrName>style.visibility</p:attrName>
                                        </p:attrNameLst>
                                      </p:cBhvr>
                                      <p:to>
                                        <p:strVal val="visible"/>
                                      </p:to>
                                    </p:set>
                                    <p:animEffect transition="in" filter="wipe(left)">
                                      <p:cBhvr>
                                        <p:cTn id="35" dur="500"/>
                                        <p:tgtEl>
                                          <p:spTgt spid="180274"/>
                                        </p:tgtEl>
                                      </p:cBhvr>
                                    </p:animEffect>
                                  </p:childTnLst>
                                </p:cTn>
                              </p:par>
                            </p:childTnLst>
                          </p:cTn>
                        </p:par>
                        <p:par>
                          <p:cTn id="36" fill="hold" nodeType="afterGroup">
                            <p:stCondLst>
                              <p:cond delay="2500"/>
                            </p:stCondLst>
                            <p:childTnLst>
                              <p:par>
                                <p:cTn id="37" presetID="37" presetClass="entr" presetSubtype="0" fill="hold" grpId="0" nodeType="afterEffect">
                                  <p:stCondLst>
                                    <p:cond delay="0"/>
                                  </p:stCondLst>
                                  <p:childTnLst>
                                    <p:set>
                                      <p:cBhvr>
                                        <p:cTn id="38" dur="1" fill="hold">
                                          <p:stCondLst>
                                            <p:cond delay="0"/>
                                          </p:stCondLst>
                                        </p:cTn>
                                        <p:tgtEl>
                                          <p:spTgt spid="180272"/>
                                        </p:tgtEl>
                                        <p:attrNameLst>
                                          <p:attrName>style.visibility</p:attrName>
                                        </p:attrNameLst>
                                      </p:cBhvr>
                                      <p:to>
                                        <p:strVal val="visible"/>
                                      </p:to>
                                    </p:set>
                                    <p:animEffect transition="in" filter="fade">
                                      <p:cBhvr>
                                        <p:cTn id="39" dur="1000"/>
                                        <p:tgtEl>
                                          <p:spTgt spid="180272"/>
                                        </p:tgtEl>
                                      </p:cBhvr>
                                    </p:animEffect>
                                    <p:anim calcmode="lin" valueType="num">
                                      <p:cBhvr>
                                        <p:cTn id="40" dur="1000" fill="hold"/>
                                        <p:tgtEl>
                                          <p:spTgt spid="180272"/>
                                        </p:tgtEl>
                                        <p:attrNameLst>
                                          <p:attrName>ppt_x</p:attrName>
                                        </p:attrNameLst>
                                      </p:cBhvr>
                                      <p:tavLst>
                                        <p:tav tm="0">
                                          <p:val>
                                            <p:strVal val="#ppt_x"/>
                                          </p:val>
                                        </p:tav>
                                        <p:tav tm="100000">
                                          <p:val>
                                            <p:strVal val="#ppt_x"/>
                                          </p:val>
                                        </p:tav>
                                      </p:tavLst>
                                    </p:anim>
                                    <p:anim calcmode="lin" valueType="num">
                                      <p:cBhvr>
                                        <p:cTn id="41" dur="900" decel="100000" fill="hold"/>
                                        <p:tgtEl>
                                          <p:spTgt spid="180272"/>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80272"/>
                                        </p:tgtEl>
                                        <p:attrNameLst>
                                          <p:attrName>ppt_y</p:attrName>
                                        </p:attrNameLst>
                                      </p:cBhvr>
                                      <p:tavLst>
                                        <p:tav tm="0">
                                          <p:val>
                                            <p:strVal val="#ppt_y-.03"/>
                                          </p:val>
                                        </p:tav>
                                        <p:tav tm="100000">
                                          <p:val>
                                            <p:strVal val="#ppt_y"/>
                                          </p:val>
                                        </p:tav>
                                      </p:tavLst>
                                    </p:anim>
                                  </p:childTnLst>
                                </p:cTn>
                              </p:par>
                              <p:par>
                                <p:cTn id="43" presetID="37" presetClass="entr" presetSubtype="0" fill="hold" grpId="0" nodeType="withEffect">
                                  <p:stCondLst>
                                    <p:cond delay="0"/>
                                  </p:stCondLst>
                                  <p:childTnLst>
                                    <p:set>
                                      <p:cBhvr>
                                        <p:cTn id="44" dur="1" fill="hold">
                                          <p:stCondLst>
                                            <p:cond delay="0"/>
                                          </p:stCondLst>
                                        </p:cTn>
                                        <p:tgtEl>
                                          <p:spTgt spid="180273"/>
                                        </p:tgtEl>
                                        <p:attrNameLst>
                                          <p:attrName>style.visibility</p:attrName>
                                        </p:attrNameLst>
                                      </p:cBhvr>
                                      <p:to>
                                        <p:strVal val="visible"/>
                                      </p:to>
                                    </p:set>
                                    <p:animEffect transition="in" filter="fade">
                                      <p:cBhvr>
                                        <p:cTn id="45" dur="1000"/>
                                        <p:tgtEl>
                                          <p:spTgt spid="180273"/>
                                        </p:tgtEl>
                                      </p:cBhvr>
                                    </p:animEffect>
                                    <p:anim calcmode="lin" valueType="num">
                                      <p:cBhvr>
                                        <p:cTn id="46" dur="1000" fill="hold"/>
                                        <p:tgtEl>
                                          <p:spTgt spid="180273"/>
                                        </p:tgtEl>
                                        <p:attrNameLst>
                                          <p:attrName>ppt_x</p:attrName>
                                        </p:attrNameLst>
                                      </p:cBhvr>
                                      <p:tavLst>
                                        <p:tav tm="0">
                                          <p:val>
                                            <p:strVal val="#ppt_x"/>
                                          </p:val>
                                        </p:tav>
                                        <p:tav tm="100000">
                                          <p:val>
                                            <p:strVal val="#ppt_x"/>
                                          </p:val>
                                        </p:tav>
                                      </p:tavLst>
                                    </p:anim>
                                    <p:anim calcmode="lin" valueType="num">
                                      <p:cBhvr>
                                        <p:cTn id="47" dur="900" decel="100000" fill="hold"/>
                                        <p:tgtEl>
                                          <p:spTgt spid="180273"/>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18027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64" grpId="0"/>
      <p:bldP spid="180265" grpId="0"/>
      <p:bldP spid="180266" grpId="0"/>
      <p:bldP spid="180267" grpId="0"/>
      <p:bldP spid="180268" grpId="0" animBg="1"/>
      <p:bldP spid="180269" grpId="0" animBg="1"/>
      <p:bldP spid="180270" grpId="0" animBg="1"/>
      <p:bldP spid="180271" grpId="0" animBg="1"/>
      <p:bldP spid="180272" grpId="0"/>
      <p:bldP spid="180273" grpId="0"/>
      <p:bldP spid="18027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H2507-cr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82275" name="Text Box 3"/>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58372" name="Rectangle 4"/>
          <p:cNvSpPr>
            <a:spLocks noChangeArrowheads="1"/>
          </p:cNvSpPr>
          <p:nvPr/>
        </p:nvSpPr>
        <p:spPr bwMode="auto">
          <a:xfrm>
            <a:off x="914400" y="1143000"/>
            <a:ext cx="4241800"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a:solidFill>
                  <a:srgbClr val="FFFF99"/>
                </a:solidFill>
                <a:ea typeface="宋体" panose="02010600030101010101" pitchFamily="2" charset="-122"/>
              </a:rPr>
              <a:t>Up/Down Synchronous Counters</a:t>
            </a:r>
          </a:p>
        </p:txBody>
      </p:sp>
      <p:sp>
        <p:nvSpPr>
          <p:cNvPr id="182291" name="Text Box 19"/>
          <p:cNvSpPr txBox="1">
            <a:spLocks noChangeArrowheads="1"/>
          </p:cNvSpPr>
          <p:nvPr/>
        </p:nvSpPr>
        <p:spPr bwMode="auto">
          <a:xfrm>
            <a:off x="1066800" y="4251325"/>
            <a:ext cx="32766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2000" dirty="0">
                <a:ea typeface="宋体" panose="02010600030101010101" pitchFamily="2" charset="-122"/>
              </a:rPr>
              <a:t>The 74HC191 has the same inputs and outputs but is a synchronous up/down </a:t>
            </a:r>
            <a:r>
              <a:rPr lang="en-US" altLang="zh-CN" sz="2000" b="1" dirty="0">
                <a:ea typeface="宋体" panose="02010600030101010101" pitchFamily="2" charset="-122"/>
              </a:rPr>
              <a:t>binary counter</a:t>
            </a:r>
            <a:r>
              <a:rPr lang="en-US" altLang="zh-CN" sz="2000" dirty="0">
                <a:ea typeface="宋体" panose="02010600030101010101" pitchFamily="2" charset="-122"/>
              </a:rPr>
              <a:t>.</a:t>
            </a:r>
          </a:p>
        </p:txBody>
      </p:sp>
      <p:grpSp>
        <p:nvGrpSpPr>
          <p:cNvPr id="58374" name="Group 83"/>
          <p:cNvGrpSpPr>
            <a:grpSpLocks/>
          </p:cNvGrpSpPr>
          <p:nvPr/>
        </p:nvGrpSpPr>
        <p:grpSpPr bwMode="auto">
          <a:xfrm>
            <a:off x="4876800" y="1295400"/>
            <a:ext cx="3846513" cy="2362200"/>
            <a:chOff x="3072" y="768"/>
            <a:chExt cx="2423" cy="1488"/>
          </a:xfrm>
        </p:grpSpPr>
        <p:graphicFrame>
          <p:nvGraphicFramePr>
            <p:cNvPr id="58406" name="Object 20"/>
            <p:cNvGraphicFramePr>
              <a:graphicFrameLocks noChangeAspect="1"/>
            </p:cNvGraphicFramePr>
            <p:nvPr/>
          </p:nvGraphicFramePr>
          <p:xfrm>
            <a:off x="3396" y="960"/>
            <a:ext cx="1536" cy="1137"/>
          </p:xfrm>
          <a:graphic>
            <a:graphicData uri="http://schemas.openxmlformats.org/presentationml/2006/ole">
              <mc:AlternateContent xmlns:mc="http://schemas.openxmlformats.org/markup-compatibility/2006">
                <mc:Choice xmlns:v="urn:schemas-microsoft-com:vml" Requires="v">
                  <p:oleObj spid="_x0000_s58599" name="CorelDRAW" r:id="rId6" imgW="1651374" imgH="1222776" progId="CorelDRAW.Graphic.13">
                    <p:embed/>
                  </p:oleObj>
                </mc:Choice>
                <mc:Fallback>
                  <p:oleObj name="CorelDRAW" r:id="rId6" imgW="1651374" imgH="1222776" progId="CorelDRAW.Graphic.13">
                    <p:embed/>
                    <p:pic>
                      <p:nvPicPr>
                        <p:cNvPr id="0"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6" y="960"/>
                          <a:ext cx="1536" cy="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407" name="Text Box 22"/>
            <p:cNvSpPr txBox="1">
              <a:spLocks noChangeArrowheads="1"/>
            </p:cNvSpPr>
            <p:nvPr/>
          </p:nvSpPr>
          <p:spPr bwMode="auto">
            <a:xfrm>
              <a:off x="4608" y="768"/>
              <a:ext cx="72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a:solidFill>
                    <a:srgbClr val="FF0000"/>
                  </a:solidFill>
                  <a:ea typeface="宋体" panose="02010600030101010101" pitchFamily="2" charset="-122"/>
                </a:rPr>
                <a:t>Data inputs</a:t>
              </a:r>
            </a:p>
          </p:txBody>
        </p:sp>
        <p:sp>
          <p:nvSpPr>
            <p:cNvPr id="58408" name="Text Box 23"/>
            <p:cNvSpPr txBox="1">
              <a:spLocks noChangeArrowheads="1"/>
            </p:cNvSpPr>
            <p:nvPr/>
          </p:nvSpPr>
          <p:spPr bwMode="auto">
            <a:xfrm>
              <a:off x="4608" y="2064"/>
              <a:ext cx="88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a:solidFill>
                    <a:srgbClr val="FF0000"/>
                  </a:solidFill>
                  <a:ea typeface="宋体" panose="02010600030101010101" pitchFamily="2" charset="-122"/>
                </a:rPr>
                <a:t>Data outputs</a:t>
              </a:r>
            </a:p>
          </p:txBody>
        </p:sp>
        <p:sp>
          <p:nvSpPr>
            <p:cNvPr id="58409" name="Text Box 27"/>
            <p:cNvSpPr txBox="1">
              <a:spLocks noChangeArrowheads="1"/>
            </p:cNvSpPr>
            <p:nvPr/>
          </p:nvSpPr>
          <p:spPr bwMode="auto">
            <a:xfrm>
              <a:off x="4896" y="1248"/>
              <a:ext cx="55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MAX/MIN</a:t>
              </a:r>
            </a:p>
          </p:txBody>
        </p:sp>
        <p:sp>
          <p:nvSpPr>
            <p:cNvPr id="58410" name="Text Box 28"/>
            <p:cNvSpPr txBox="1">
              <a:spLocks noChangeArrowheads="1"/>
            </p:cNvSpPr>
            <p:nvPr/>
          </p:nvSpPr>
          <p:spPr bwMode="auto">
            <a:xfrm>
              <a:off x="3128" y="1624"/>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a:ea typeface="宋体" panose="02010600030101010101" pitchFamily="2" charset="-122"/>
                </a:rPr>
                <a:t>CLK</a:t>
              </a:r>
            </a:p>
          </p:txBody>
        </p:sp>
        <p:sp>
          <p:nvSpPr>
            <p:cNvPr id="58411" name="Text Box 30"/>
            <p:cNvSpPr txBox="1">
              <a:spLocks noChangeArrowheads="1"/>
            </p:cNvSpPr>
            <p:nvPr/>
          </p:nvSpPr>
          <p:spPr bwMode="auto">
            <a:xfrm>
              <a:off x="3936" y="2064"/>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0</a:t>
              </a:r>
            </a:p>
          </p:txBody>
        </p:sp>
        <p:sp>
          <p:nvSpPr>
            <p:cNvPr id="58412" name="Text Box 31"/>
            <p:cNvSpPr txBox="1">
              <a:spLocks noChangeArrowheads="1"/>
            </p:cNvSpPr>
            <p:nvPr/>
          </p:nvSpPr>
          <p:spPr bwMode="auto">
            <a:xfrm>
              <a:off x="4128" y="2064"/>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1</a:t>
              </a:r>
            </a:p>
          </p:txBody>
        </p:sp>
        <p:sp>
          <p:nvSpPr>
            <p:cNvPr id="58413" name="Text Box 32"/>
            <p:cNvSpPr txBox="1">
              <a:spLocks noChangeArrowheads="1"/>
            </p:cNvSpPr>
            <p:nvPr/>
          </p:nvSpPr>
          <p:spPr bwMode="auto">
            <a:xfrm>
              <a:off x="4272" y="2064"/>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2</a:t>
              </a:r>
            </a:p>
          </p:txBody>
        </p:sp>
        <p:sp>
          <p:nvSpPr>
            <p:cNvPr id="58414" name="Text Box 33"/>
            <p:cNvSpPr txBox="1">
              <a:spLocks noChangeArrowheads="1"/>
            </p:cNvSpPr>
            <p:nvPr/>
          </p:nvSpPr>
          <p:spPr bwMode="auto">
            <a:xfrm>
              <a:off x="4416" y="2064"/>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3</a:t>
              </a:r>
            </a:p>
          </p:txBody>
        </p:sp>
        <p:grpSp>
          <p:nvGrpSpPr>
            <p:cNvPr id="58415" name="Group 38"/>
            <p:cNvGrpSpPr>
              <a:grpSpLocks/>
            </p:cNvGrpSpPr>
            <p:nvPr/>
          </p:nvGrpSpPr>
          <p:grpSpPr bwMode="auto">
            <a:xfrm>
              <a:off x="3072" y="1516"/>
              <a:ext cx="384" cy="173"/>
              <a:chOff x="3049" y="1800"/>
              <a:chExt cx="384" cy="173"/>
            </a:xfrm>
          </p:grpSpPr>
          <p:sp>
            <p:nvSpPr>
              <p:cNvPr id="58431" name="Text Box 25"/>
              <p:cNvSpPr txBox="1">
                <a:spLocks noChangeArrowheads="1"/>
              </p:cNvSpPr>
              <p:nvPr/>
            </p:nvSpPr>
            <p:spPr bwMode="auto">
              <a:xfrm>
                <a:off x="3049" y="1800"/>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LOAD</a:t>
                </a:r>
              </a:p>
            </p:txBody>
          </p:sp>
          <p:sp>
            <p:nvSpPr>
              <p:cNvPr id="58432" name="Line 34"/>
              <p:cNvSpPr>
                <a:spLocks noChangeShapeType="1"/>
              </p:cNvSpPr>
              <p:nvPr/>
            </p:nvSpPr>
            <p:spPr bwMode="auto">
              <a:xfrm>
                <a:off x="3145" y="1833"/>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8416" name="Group 37"/>
            <p:cNvGrpSpPr>
              <a:grpSpLocks/>
            </p:cNvGrpSpPr>
            <p:nvPr/>
          </p:nvGrpSpPr>
          <p:grpSpPr bwMode="auto">
            <a:xfrm>
              <a:off x="3108" y="1236"/>
              <a:ext cx="384" cy="173"/>
              <a:chOff x="3168" y="1632"/>
              <a:chExt cx="384" cy="173"/>
            </a:xfrm>
          </p:grpSpPr>
          <p:sp>
            <p:nvSpPr>
              <p:cNvPr id="58429" name="Text Box 24"/>
              <p:cNvSpPr txBox="1">
                <a:spLocks noChangeArrowheads="1"/>
              </p:cNvSpPr>
              <p:nvPr/>
            </p:nvSpPr>
            <p:spPr bwMode="auto">
              <a:xfrm>
                <a:off x="3168" y="1632"/>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CTEN</a:t>
                </a:r>
              </a:p>
            </p:txBody>
          </p:sp>
          <p:sp>
            <p:nvSpPr>
              <p:cNvPr id="58430" name="Line 36"/>
              <p:cNvSpPr>
                <a:spLocks noChangeShapeType="1"/>
              </p:cNvSpPr>
              <p:nvPr/>
            </p:nvSpPr>
            <p:spPr bwMode="auto">
              <a:xfrm>
                <a:off x="3240" y="1660"/>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8417" name="Text Box 39"/>
            <p:cNvSpPr txBox="1">
              <a:spLocks noChangeArrowheads="1"/>
            </p:cNvSpPr>
            <p:nvPr/>
          </p:nvSpPr>
          <p:spPr bwMode="auto">
            <a:xfrm>
              <a:off x="4881" y="1605"/>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RCO</a:t>
              </a:r>
            </a:p>
          </p:txBody>
        </p:sp>
        <p:grpSp>
          <p:nvGrpSpPr>
            <p:cNvPr id="58418" name="Group 42"/>
            <p:cNvGrpSpPr>
              <a:grpSpLocks/>
            </p:cNvGrpSpPr>
            <p:nvPr/>
          </p:nvGrpSpPr>
          <p:grpSpPr bwMode="auto">
            <a:xfrm>
              <a:off x="3156" y="1363"/>
              <a:ext cx="384" cy="173"/>
              <a:chOff x="3216" y="2448"/>
              <a:chExt cx="384" cy="173"/>
            </a:xfrm>
          </p:grpSpPr>
          <p:sp>
            <p:nvSpPr>
              <p:cNvPr id="58427" name="Text Box 40"/>
              <p:cNvSpPr txBox="1">
                <a:spLocks noChangeArrowheads="1"/>
              </p:cNvSpPr>
              <p:nvPr/>
            </p:nvSpPr>
            <p:spPr bwMode="auto">
              <a:xfrm>
                <a:off x="3216" y="2448"/>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D/U</a:t>
                </a:r>
              </a:p>
            </p:txBody>
          </p:sp>
          <p:sp>
            <p:nvSpPr>
              <p:cNvPr id="58428" name="Line 41"/>
              <p:cNvSpPr>
                <a:spLocks noChangeShapeType="1"/>
              </p:cNvSpPr>
              <p:nvPr/>
            </p:nvSpPr>
            <p:spPr bwMode="auto">
              <a:xfrm>
                <a:off x="3396" y="2476"/>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8419" name="Line 44"/>
            <p:cNvSpPr>
              <a:spLocks noChangeShapeType="1"/>
            </p:cNvSpPr>
            <p:nvPr/>
          </p:nvSpPr>
          <p:spPr bwMode="auto">
            <a:xfrm>
              <a:off x="4956" y="163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420" name="Text Box 47"/>
            <p:cNvSpPr txBox="1">
              <a:spLocks noChangeArrowheads="1"/>
            </p:cNvSpPr>
            <p:nvPr/>
          </p:nvSpPr>
          <p:spPr bwMode="auto">
            <a:xfrm>
              <a:off x="3928" y="768"/>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D</a:t>
              </a:r>
              <a:r>
                <a:rPr lang="en-US" altLang="zh-CN" sz="1200" baseline="-25000">
                  <a:solidFill>
                    <a:srgbClr val="FF0000"/>
                  </a:solidFill>
                  <a:ea typeface="宋体" panose="02010600030101010101" pitchFamily="2" charset="-122"/>
                </a:rPr>
                <a:t>0</a:t>
              </a:r>
            </a:p>
          </p:txBody>
        </p:sp>
        <p:sp>
          <p:nvSpPr>
            <p:cNvPr id="58421" name="Text Box 48"/>
            <p:cNvSpPr txBox="1">
              <a:spLocks noChangeArrowheads="1"/>
            </p:cNvSpPr>
            <p:nvPr/>
          </p:nvSpPr>
          <p:spPr bwMode="auto">
            <a:xfrm>
              <a:off x="4080" y="768"/>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D</a:t>
              </a:r>
              <a:r>
                <a:rPr lang="en-US" altLang="zh-CN" sz="1200" baseline="-25000">
                  <a:solidFill>
                    <a:srgbClr val="FF0000"/>
                  </a:solidFill>
                  <a:ea typeface="宋体" panose="02010600030101010101" pitchFamily="2" charset="-122"/>
                </a:rPr>
                <a:t>1</a:t>
              </a:r>
            </a:p>
          </p:txBody>
        </p:sp>
        <p:sp>
          <p:nvSpPr>
            <p:cNvPr id="58422" name="Text Box 49"/>
            <p:cNvSpPr txBox="1">
              <a:spLocks noChangeArrowheads="1"/>
            </p:cNvSpPr>
            <p:nvPr/>
          </p:nvSpPr>
          <p:spPr bwMode="auto">
            <a:xfrm>
              <a:off x="4248" y="768"/>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D</a:t>
              </a:r>
              <a:r>
                <a:rPr lang="en-US" altLang="zh-CN" sz="1200" baseline="-25000">
                  <a:solidFill>
                    <a:srgbClr val="FF0000"/>
                  </a:solidFill>
                  <a:ea typeface="宋体" panose="02010600030101010101" pitchFamily="2" charset="-122"/>
                </a:rPr>
                <a:t>2</a:t>
              </a:r>
            </a:p>
          </p:txBody>
        </p:sp>
        <p:sp>
          <p:nvSpPr>
            <p:cNvPr id="58423" name="Text Box 50"/>
            <p:cNvSpPr txBox="1">
              <a:spLocks noChangeArrowheads="1"/>
            </p:cNvSpPr>
            <p:nvPr/>
          </p:nvSpPr>
          <p:spPr bwMode="auto">
            <a:xfrm>
              <a:off x="4416" y="768"/>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D</a:t>
              </a:r>
              <a:r>
                <a:rPr lang="en-US" altLang="zh-CN" sz="1200" baseline="-25000">
                  <a:solidFill>
                    <a:srgbClr val="FF0000"/>
                  </a:solidFill>
                  <a:ea typeface="宋体" panose="02010600030101010101" pitchFamily="2" charset="-122"/>
                </a:rPr>
                <a:t>3</a:t>
              </a:r>
            </a:p>
          </p:txBody>
        </p:sp>
        <p:sp>
          <p:nvSpPr>
            <p:cNvPr id="58424" name="Text Box 53"/>
            <p:cNvSpPr txBox="1">
              <a:spLocks noChangeArrowheads="1"/>
            </p:cNvSpPr>
            <p:nvPr/>
          </p:nvSpPr>
          <p:spPr bwMode="auto">
            <a:xfrm>
              <a:off x="3752" y="1608"/>
              <a:ext cx="1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C</a:t>
              </a:r>
            </a:p>
          </p:txBody>
        </p:sp>
        <p:sp>
          <p:nvSpPr>
            <p:cNvPr id="58425" name="Text Box 54"/>
            <p:cNvSpPr txBox="1">
              <a:spLocks noChangeArrowheads="1"/>
            </p:cNvSpPr>
            <p:nvPr/>
          </p:nvSpPr>
          <p:spPr bwMode="auto">
            <a:xfrm>
              <a:off x="3792" y="1411"/>
              <a:ext cx="81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a:ea typeface="宋体" panose="02010600030101010101" pitchFamily="2" charset="-122"/>
                </a:rPr>
                <a:t>CTR DIV 10</a:t>
              </a:r>
            </a:p>
          </p:txBody>
        </p:sp>
        <p:sp>
          <p:nvSpPr>
            <p:cNvPr id="58426" name="Text Box 55"/>
            <p:cNvSpPr txBox="1">
              <a:spLocks noChangeArrowheads="1"/>
            </p:cNvSpPr>
            <p:nvPr/>
          </p:nvSpPr>
          <p:spPr bwMode="auto">
            <a:xfrm>
              <a:off x="3504" y="1056"/>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a:ea typeface="宋体" panose="02010600030101010101" pitchFamily="2" charset="-122"/>
                </a:rPr>
                <a:t>74HC190</a:t>
              </a:r>
            </a:p>
          </p:txBody>
        </p:sp>
      </p:grpSp>
      <p:grpSp>
        <p:nvGrpSpPr>
          <p:cNvPr id="182356" name="Group 84"/>
          <p:cNvGrpSpPr>
            <a:grpSpLocks/>
          </p:cNvGrpSpPr>
          <p:nvPr/>
        </p:nvGrpSpPr>
        <p:grpSpPr bwMode="auto">
          <a:xfrm>
            <a:off x="4876800" y="3810000"/>
            <a:ext cx="3846513" cy="2362200"/>
            <a:chOff x="3072" y="2400"/>
            <a:chExt cx="2423" cy="1488"/>
          </a:xfrm>
        </p:grpSpPr>
        <p:graphicFrame>
          <p:nvGraphicFramePr>
            <p:cNvPr id="58379" name="Object 56"/>
            <p:cNvGraphicFramePr>
              <a:graphicFrameLocks noChangeAspect="1"/>
            </p:cNvGraphicFramePr>
            <p:nvPr/>
          </p:nvGraphicFramePr>
          <p:xfrm>
            <a:off x="3396" y="2592"/>
            <a:ext cx="1536" cy="1137"/>
          </p:xfrm>
          <a:graphic>
            <a:graphicData uri="http://schemas.openxmlformats.org/presentationml/2006/ole">
              <mc:AlternateContent xmlns:mc="http://schemas.openxmlformats.org/markup-compatibility/2006">
                <mc:Choice xmlns:v="urn:schemas-microsoft-com:vml" Requires="v">
                  <p:oleObj spid="_x0000_s58600" name="CorelDRAW" r:id="rId8" imgW="1651374" imgH="1222776" progId="CorelDRAW.Graphic.13">
                    <p:embed/>
                  </p:oleObj>
                </mc:Choice>
                <mc:Fallback>
                  <p:oleObj name="CorelDRAW" r:id="rId8" imgW="1651374" imgH="1222776" progId="CorelDRAW.Graphic.13">
                    <p:embed/>
                    <p:pic>
                      <p:nvPicPr>
                        <p:cNvPr id="0" name="Object 5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6" y="2592"/>
                          <a:ext cx="1536" cy="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80" name="Text Box 57"/>
            <p:cNvSpPr txBox="1">
              <a:spLocks noChangeArrowheads="1"/>
            </p:cNvSpPr>
            <p:nvPr/>
          </p:nvSpPr>
          <p:spPr bwMode="auto">
            <a:xfrm>
              <a:off x="4608" y="2400"/>
              <a:ext cx="72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a:solidFill>
                    <a:srgbClr val="FF0000"/>
                  </a:solidFill>
                  <a:ea typeface="宋体" panose="02010600030101010101" pitchFamily="2" charset="-122"/>
                </a:rPr>
                <a:t>Data inputs</a:t>
              </a:r>
            </a:p>
          </p:txBody>
        </p:sp>
        <p:sp>
          <p:nvSpPr>
            <p:cNvPr id="58381" name="Text Box 58"/>
            <p:cNvSpPr txBox="1">
              <a:spLocks noChangeArrowheads="1"/>
            </p:cNvSpPr>
            <p:nvPr/>
          </p:nvSpPr>
          <p:spPr bwMode="auto">
            <a:xfrm>
              <a:off x="4608" y="3696"/>
              <a:ext cx="88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a:solidFill>
                    <a:srgbClr val="FF0000"/>
                  </a:solidFill>
                  <a:ea typeface="宋体" panose="02010600030101010101" pitchFamily="2" charset="-122"/>
                </a:rPr>
                <a:t>Data outputs</a:t>
              </a:r>
            </a:p>
          </p:txBody>
        </p:sp>
        <p:sp>
          <p:nvSpPr>
            <p:cNvPr id="58382" name="Text Box 59"/>
            <p:cNvSpPr txBox="1">
              <a:spLocks noChangeArrowheads="1"/>
            </p:cNvSpPr>
            <p:nvPr/>
          </p:nvSpPr>
          <p:spPr bwMode="auto">
            <a:xfrm>
              <a:off x="4896" y="2880"/>
              <a:ext cx="55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MAX/MIN</a:t>
              </a:r>
            </a:p>
          </p:txBody>
        </p:sp>
        <p:sp>
          <p:nvSpPr>
            <p:cNvPr id="58383" name="Text Box 60"/>
            <p:cNvSpPr txBox="1">
              <a:spLocks noChangeArrowheads="1"/>
            </p:cNvSpPr>
            <p:nvPr/>
          </p:nvSpPr>
          <p:spPr bwMode="auto">
            <a:xfrm>
              <a:off x="3128" y="3256"/>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a:ea typeface="宋体" panose="02010600030101010101" pitchFamily="2" charset="-122"/>
                </a:rPr>
                <a:t>CLK</a:t>
              </a:r>
            </a:p>
          </p:txBody>
        </p:sp>
        <p:sp>
          <p:nvSpPr>
            <p:cNvPr id="58384" name="Text Box 61"/>
            <p:cNvSpPr txBox="1">
              <a:spLocks noChangeArrowheads="1"/>
            </p:cNvSpPr>
            <p:nvPr/>
          </p:nvSpPr>
          <p:spPr bwMode="auto">
            <a:xfrm>
              <a:off x="3936" y="3696"/>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0</a:t>
              </a:r>
            </a:p>
          </p:txBody>
        </p:sp>
        <p:sp>
          <p:nvSpPr>
            <p:cNvPr id="58385" name="Text Box 62"/>
            <p:cNvSpPr txBox="1">
              <a:spLocks noChangeArrowheads="1"/>
            </p:cNvSpPr>
            <p:nvPr/>
          </p:nvSpPr>
          <p:spPr bwMode="auto">
            <a:xfrm>
              <a:off x="4128" y="3696"/>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1</a:t>
              </a:r>
            </a:p>
          </p:txBody>
        </p:sp>
        <p:sp>
          <p:nvSpPr>
            <p:cNvPr id="58386" name="Text Box 63"/>
            <p:cNvSpPr txBox="1">
              <a:spLocks noChangeArrowheads="1"/>
            </p:cNvSpPr>
            <p:nvPr/>
          </p:nvSpPr>
          <p:spPr bwMode="auto">
            <a:xfrm>
              <a:off x="4272" y="3696"/>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2</a:t>
              </a:r>
            </a:p>
          </p:txBody>
        </p:sp>
        <p:sp>
          <p:nvSpPr>
            <p:cNvPr id="58387" name="Text Box 64"/>
            <p:cNvSpPr txBox="1">
              <a:spLocks noChangeArrowheads="1"/>
            </p:cNvSpPr>
            <p:nvPr/>
          </p:nvSpPr>
          <p:spPr bwMode="auto">
            <a:xfrm>
              <a:off x="4416" y="3696"/>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Q</a:t>
              </a:r>
              <a:r>
                <a:rPr lang="en-US" altLang="zh-CN" sz="1200" baseline="-25000">
                  <a:solidFill>
                    <a:srgbClr val="FF0000"/>
                  </a:solidFill>
                  <a:ea typeface="宋体" panose="02010600030101010101" pitchFamily="2" charset="-122"/>
                </a:rPr>
                <a:t>3</a:t>
              </a:r>
            </a:p>
          </p:txBody>
        </p:sp>
        <p:grpSp>
          <p:nvGrpSpPr>
            <p:cNvPr id="58388" name="Group 65"/>
            <p:cNvGrpSpPr>
              <a:grpSpLocks/>
            </p:cNvGrpSpPr>
            <p:nvPr/>
          </p:nvGrpSpPr>
          <p:grpSpPr bwMode="auto">
            <a:xfrm>
              <a:off x="3072" y="3148"/>
              <a:ext cx="384" cy="173"/>
              <a:chOff x="3049" y="1800"/>
              <a:chExt cx="384" cy="173"/>
            </a:xfrm>
          </p:grpSpPr>
          <p:sp>
            <p:nvSpPr>
              <p:cNvPr id="58404" name="Text Box 66"/>
              <p:cNvSpPr txBox="1">
                <a:spLocks noChangeArrowheads="1"/>
              </p:cNvSpPr>
              <p:nvPr/>
            </p:nvSpPr>
            <p:spPr bwMode="auto">
              <a:xfrm>
                <a:off x="3049" y="1800"/>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LOAD</a:t>
                </a:r>
              </a:p>
            </p:txBody>
          </p:sp>
          <p:sp>
            <p:nvSpPr>
              <p:cNvPr id="58405" name="Line 67"/>
              <p:cNvSpPr>
                <a:spLocks noChangeShapeType="1"/>
              </p:cNvSpPr>
              <p:nvPr/>
            </p:nvSpPr>
            <p:spPr bwMode="auto">
              <a:xfrm>
                <a:off x="3145" y="1833"/>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8389" name="Group 68"/>
            <p:cNvGrpSpPr>
              <a:grpSpLocks/>
            </p:cNvGrpSpPr>
            <p:nvPr/>
          </p:nvGrpSpPr>
          <p:grpSpPr bwMode="auto">
            <a:xfrm>
              <a:off x="3108" y="2868"/>
              <a:ext cx="384" cy="173"/>
              <a:chOff x="3168" y="1632"/>
              <a:chExt cx="384" cy="173"/>
            </a:xfrm>
          </p:grpSpPr>
          <p:sp>
            <p:nvSpPr>
              <p:cNvPr id="58402" name="Text Box 69"/>
              <p:cNvSpPr txBox="1">
                <a:spLocks noChangeArrowheads="1"/>
              </p:cNvSpPr>
              <p:nvPr/>
            </p:nvSpPr>
            <p:spPr bwMode="auto">
              <a:xfrm>
                <a:off x="3168" y="1632"/>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CTEN</a:t>
                </a:r>
              </a:p>
            </p:txBody>
          </p:sp>
          <p:sp>
            <p:nvSpPr>
              <p:cNvPr id="58403" name="Line 70"/>
              <p:cNvSpPr>
                <a:spLocks noChangeShapeType="1"/>
              </p:cNvSpPr>
              <p:nvPr/>
            </p:nvSpPr>
            <p:spPr bwMode="auto">
              <a:xfrm>
                <a:off x="3240" y="1660"/>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8390" name="Text Box 71"/>
            <p:cNvSpPr txBox="1">
              <a:spLocks noChangeArrowheads="1"/>
            </p:cNvSpPr>
            <p:nvPr/>
          </p:nvSpPr>
          <p:spPr bwMode="auto">
            <a:xfrm>
              <a:off x="4881" y="3237"/>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RCO</a:t>
              </a:r>
            </a:p>
          </p:txBody>
        </p:sp>
        <p:grpSp>
          <p:nvGrpSpPr>
            <p:cNvPr id="58391" name="Group 72"/>
            <p:cNvGrpSpPr>
              <a:grpSpLocks/>
            </p:cNvGrpSpPr>
            <p:nvPr/>
          </p:nvGrpSpPr>
          <p:grpSpPr bwMode="auto">
            <a:xfrm>
              <a:off x="3156" y="2995"/>
              <a:ext cx="384" cy="173"/>
              <a:chOff x="3216" y="2448"/>
              <a:chExt cx="384" cy="173"/>
            </a:xfrm>
          </p:grpSpPr>
          <p:sp>
            <p:nvSpPr>
              <p:cNvPr id="58400" name="Text Box 73"/>
              <p:cNvSpPr txBox="1">
                <a:spLocks noChangeArrowheads="1"/>
              </p:cNvSpPr>
              <p:nvPr/>
            </p:nvSpPr>
            <p:spPr bwMode="auto">
              <a:xfrm>
                <a:off x="3216" y="2448"/>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D/U</a:t>
                </a:r>
              </a:p>
            </p:txBody>
          </p:sp>
          <p:sp>
            <p:nvSpPr>
              <p:cNvPr id="58401" name="Line 74"/>
              <p:cNvSpPr>
                <a:spLocks noChangeShapeType="1"/>
              </p:cNvSpPr>
              <p:nvPr/>
            </p:nvSpPr>
            <p:spPr bwMode="auto">
              <a:xfrm>
                <a:off x="3396" y="2476"/>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8392" name="Line 75"/>
            <p:cNvSpPr>
              <a:spLocks noChangeShapeType="1"/>
            </p:cNvSpPr>
            <p:nvPr/>
          </p:nvSpPr>
          <p:spPr bwMode="auto">
            <a:xfrm>
              <a:off x="4956" y="32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93" name="Text Box 76"/>
            <p:cNvSpPr txBox="1">
              <a:spLocks noChangeArrowheads="1"/>
            </p:cNvSpPr>
            <p:nvPr/>
          </p:nvSpPr>
          <p:spPr bwMode="auto">
            <a:xfrm>
              <a:off x="3928" y="2400"/>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D</a:t>
              </a:r>
              <a:r>
                <a:rPr lang="en-US" altLang="zh-CN" sz="1200" baseline="-25000">
                  <a:solidFill>
                    <a:srgbClr val="FF0000"/>
                  </a:solidFill>
                  <a:ea typeface="宋体" panose="02010600030101010101" pitchFamily="2" charset="-122"/>
                </a:rPr>
                <a:t>0</a:t>
              </a:r>
            </a:p>
          </p:txBody>
        </p:sp>
        <p:sp>
          <p:nvSpPr>
            <p:cNvPr id="58394" name="Text Box 77"/>
            <p:cNvSpPr txBox="1">
              <a:spLocks noChangeArrowheads="1"/>
            </p:cNvSpPr>
            <p:nvPr/>
          </p:nvSpPr>
          <p:spPr bwMode="auto">
            <a:xfrm>
              <a:off x="4080" y="2400"/>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D</a:t>
              </a:r>
              <a:r>
                <a:rPr lang="en-US" altLang="zh-CN" sz="1200" baseline="-25000">
                  <a:solidFill>
                    <a:srgbClr val="FF0000"/>
                  </a:solidFill>
                  <a:ea typeface="宋体" panose="02010600030101010101" pitchFamily="2" charset="-122"/>
                </a:rPr>
                <a:t>1</a:t>
              </a:r>
            </a:p>
          </p:txBody>
        </p:sp>
        <p:sp>
          <p:nvSpPr>
            <p:cNvPr id="58395" name="Text Box 78"/>
            <p:cNvSpPr txBox="1">
              <a:spLocks noChangeArrowheads="1"/>
            </p:cNvSpPr>
            <p:nvPr/>
          </p:nvSpPr>
          <p:spPr bwMode="auto">
            <a:xfrm>
              <a:off x="4248" y="2400"/>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D</a:t>
              </a:r>
              <a:r>
                <a:rPr lang="en-US" altLang="zh-CN" sz="1200" baseline="-25000">
                  <a:solidFill>
                    <a:srgbClr val="FF0000"/>
                  </a:solidFill>
                  <a:ea typeface="宋体" panose="02010600030101010101" pitchFamily="2" charset="-122"/>
                </a:rPr>
                <a:t>2</a:t>
              </a:r>
            </a:p>
          </p:txBody>
        </p:sp>
        <p:sp>
          <p:nvSpPr>
            <p:cNvPr id="58396" name="Text Box 79"/>
            <p:cNvSpPr txBox="1">
              <a:spLocks noChangeArrowheads="1"/>
            </p:cNvSpPr>
            <p:nvPr/>
          </p:nvSpPr>
          <p:spPr bwMode="auto">
            <a:xfrm>
              <a:off x="4416" y="2400"/>
              <a:ext cx="3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solidFill>
                    <a:srgbClr val="FF0000"/>
                  </a:solidFill>
                  <a:ea typeface="宋体" panose="02010600030101010101" pitchFamily="2" charset="-122"/>
                </a:rPr>
                <a:t>D</a:t>
              </a:r>
              <a:r>
                <a:rPr lang="en-US" altLang="zh-CN" sz="1200" baseline="-25000">
                  <a:solidFill>
                    <a:srgbClr val="FF0000"/>
                  </a:solidFill>
                  <a:ea typeface="宋体" panose="02010600030101010101" pitchFamily="2" charset="-122"/>
                </a:rPr>
                <a:t>3</a:t>
              </a:r>
            </a:p>
          </p:txBody>
        </p:sp>
        <p:sp>
          <p:nvSpPr>
            <p:cNvPr id="58397" name="Text Box 80"/>
            <p:cNvSpPr txBox="1">
              <a:spLocks noChangeArrowheads="1"/>
            </p:cNvSpPr>
            <p:nvPr/>
          </p:nvSpPr>
          <p:spPr bwMode="auto">
            <a:xfrm>
              <a:off x="3752" y="3240"/>
              <a:ext cx="1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C</a:t>
              </a:r>
            </a:p>
          </p:txBody>
        </p:sp>
        <p:sp>
          <p:nvSpPr>
            <p:cNvPr id="58398" name="Text Box 81"/>
            <p:cNvSpPr txBox="1">
              <a:spLocks noChangeArrowheads="1"/>
            </p:cNvSpPr>
            <p:nvPr/>
          </p:nvSpPr>
          <p:spPr bwMode="auto">
            <a:xfrm>
              <a:off x="3792" y="3043"/>
              <a:ext cx="81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a:ea typeface="宋体" panose="02010600030101010101" pitchFamily="2" charset="-122"/>
                </a:rPr>
                <a:t>CTR DIV 16</a:t>
              </a:r>
            </a:p>
          </p:txBody>
        </p:sp>
        <p:sp>
          <p:nvSpPr>
            <p:cNvPr id="58399" name="Text Box 82"/>
            <p:cNvSpPr txBox="1">
              <a:spLocks noChangeArrowheads="1"/>
            </p:cNvSpPr>
            <p:nvPr/>
          </p:nvSpPr>
          <p:spPr bwMode="auto">
            <a:xfrm>
              <a:off x="3504" y="2688"/>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a:ea typeface="宋体" panose="02010600030101010101" pitchFamily="2" charset="-122"/>
                </a:rPr>
                <a:t>74HC191</a:t>
              </a:r>
            </a:p>
          </p:txBody>
        </p:sp>
      </p:grpSp>
      <p:grpSp>
        <p:nvGrpSpPr>
          <p:cNvPr id="58376" name="Group 87"/>
          <p:cNvGrpSpPr>
            <a:grpSpLocks/>
          </p:cNvGrpSpPr>
          <p:nvPr/>
        </p:nvGrpSpPr>
        <p:grpSpPr bwMode="auto">
          <a:xfrm>
            <a:off x="1066800" y="1752600"/>
            <a:ext cx="3733800" cy="2225675"/>
            <a:chOff x="672" y="1104"/>
            <a:chExt cx="2352" cy="1402"/>
          </a:xfrm>
        </p:grpSpPr>
        <p:sp>
          <p:nvSpPr>
            <p:cNvPr id="58377" name="Text Box 18"/>
            <p:cNvSpPr txBox="1">
              <a:spLocks noChangeArrowheads="1"/>
            </p:cNvSpPr>
            <p:nvPr/>
          </p:nvSpPr>
          <p:spPr bwMode="auto">
            <a:xfrm>
              <a:off x="672" y="1104"/>
              <a:ext cx="2352" cy="1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2000" dirty="0">
                  <a:ea typeface="宋体" panose="02010600030101010101" pitchFamily="2" charset="-122"/>
                </a:rPr>
                <a:t>The 74HC190 is a high speed CMOS synchronous up/down </a:t>
              </a:r>
              <a:r>
                <a:rPr lang="en-US" altLang="zh-CN" sz="2000" b="1" dirty="0">
                  <a:ea typeface="宋体" panose="02010600030101010101" pitchFamily="2" charset="-122"/>
                </a:rPr>
                <a:t>decade counter </a:t>
              </a:r>
              <a:r>
                <a:rPr lang="en-US" altLang="zh-CN" sz="2000" dirty="0">
                  <a:ea typeface="宋体" panose="02010600030101010101" pitchFamily="2" charset="-122"/>
                </a:rPr>
                <a:t>with parallel load capability. It also has a active LOW ripple clock output (</a:t>
              </a:r>
              <a:r>
                <a:rPr lang="en-US" altLang="zh-CN" sz="2000" i="1" dirty="0">
                  <a:ea typeface="宋体" panose="02010600030101010101" pitchFamily="2" charset="-122"/>
                </a:rPr>
                <a:t>RCO</a:t>
              </a:r>
              <a:r>
                <a:rPr lang="en-US" altLang="zh-CN" sz="2000" dirty="0">
                  <a:ea typeface="宋体" panose="02010600030101010101" pitchFamily="2" charset="-122"/>
                </a:rPr>
                <a:t>) and a </a:t>
              </a:r>
              <a:r>
                <a:rPr lang="en-US" altLang="zh-CN" sz="2000" i="1" dirty="0">
                  <a:ea typeface="宋体" panose="02010600030101010101" pitchFamily="2" charset="-122"/>
                </a:rPr>
                <a:t>MAX/MIN</a:t>
              </a:r>
              <a:r>
                <a:rPr lang="en-US" altLang="zh-CN" sz="2000" dirty="0">
                  <a:ea typeface="宋体" panose="02010600030101010101" pitchFamily="2" charset="-122"/>
                </a:rPr>
                <a:t> output when the terminal count is reached. </a:t>
              </a:r>
            </a:p>
          </p:txBody>
        </p:sp>
        <p:sp>
          <p:nvSpPr>
            <p:cNvPr id="58378" name="Line 86"/>
            <p:cNvSpPr>
              <a:spLocks noChangeShapeType="1"/>
            </p:cNvSpPr>
            <p:nvPr/>
          </p:nvSpPr>
          <p:spPr bwMode="auto">
            <a:xfrm>
              <a:off x="2448" y="1920"/>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2291"/>
                                        </p:tgtEl>
                                        <p:attrNameLst>
                                          <p:attrName>style.visibility</p:attrName>
                                        </p:attrNameLst>
                                      </p:cBhvr>
                                      <p:to>
                                        <p:strVal val="visible"/>
                                      </p:to>
                                    </p:set>
                                    <p:anim calcmode="lin" valueType="num">
                                      <p:cBhvr additive="base">
                                        <p:cTn id="7" dur="500" fill="hold"/>
                                        <p:tgtEl>
                                          <p:spTgt spid="182291"/>
                                        </p:tgtEl>
                                        <p:attrNameLst>
                                          <p:attrName>ppt_x</p:attrName>
                                        </p:attrNameLst>
                                      </p:cBhvr>
                                      <p:tavLst>
                                        <p:tav tm="0">
                                          <p:val>
                                            <p:strVal val="0-#ppt_w/2"/>
                                          </p:val>
                                        </p:tav>
                                        <p:tav tm="100000">
                                          <p:val>
                                            <p:strVal val="#ppt_x"/>
                                          </p:val>
                                        </p:tav>
                                      </p:tavLst>
                                    </p:anim>
                                    <p:anim calcmode="lin" valueType="num">
                                      <p:cBhvr additive="base">
                                        <p:cTn id="8" dur="500" fill="hold"/>
                                        <p:tgtEl>
                                          <p:spTgt spid="18229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182356"/>
                                        </p:tgtEl>
                                        <p:attrNameLst>
                                          <p:attrName>style.visibility</p:attrName>
                                        </p:attrNameLst>
                                      </p:cBhvr>
                                      <p:to>
                                        <p:strVal val="visible"/>
                                      </p:to>
                                    </p:set>
                                    <p:animEffect transition="in" filter="wipe(left)">
                                      <p:cBhvr>
                                        <p:cTn id="12" dur="500"/>
                                        <p:tgtEl>
                                          <p:spTgt spid="182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9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Group 67"/>
          <p:cNvGrpSpPr>
            <a:grpSpLocks/>
          </p:cNvGrpSpPr>
          <p:nvPr/>
        </p:nvGrpSpPr>
        <p:grpSpPr bwMode="auto">
          <a:xfrm>
            <a:off x="1752600" y="2667000"/>
            <a:ext cx="5791200" cy="1743075"/>
            <a:chOff x="1104" y="1680"/>
            <a:chExt cx="3648" cy="1098"/>
          </a:xfrm>
        </p:grpSpPr>
        <p:graphicFrame>
          <p:nvGraphicFramePr>
            <p:cNvPr id="68624" name="Object 57"/>
            <p:cNvGraphicFramePr>
              <a:graphicFrameLocks noChangeAspect="1"/>
            </p:cNvGraphicFramePr>
            <p:nvPr/>
          </p:nvGraphicFramePr>
          <p:xfrm>
            <a:off x="1392" y="1824"/>
            <a:ext cx="3360" cy="954"/>
          </p:xfrm>
          <a:graphic>
            <a:graphicData uri="http://schemas.openxmlformats.org/presentationml/2006/ole">
              <mc:AlternateContent xmlns:mc="http://schemas.openxmlformats.org/markup-compatibility/2006">
                <mc:Choice xmlns:v="urn:schemas-microsoft-com:vml" Requires="v">
                  <p:oleObj spid="_x0000_s68730" name="CorelDRAW" r:id="rId5" imgW="3595677" imgH="1020877" progId="CorelDRAW.Graphic.13">
                    <p:embed/>
                  </p:oleObj>
                </mc:Choice>
                <mc:Fallback>
                  <p:oleObj name="CorelDRAW" r:id="rId5" imgW="3595677" imgH="1020877" progId="CorelDRAW.Graphic.13">
                    <p:embed/>
                    <p:pic>
                      <p:nvPicPr>
                        <p:cNvPr id="0" name="Object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2" y="1824"/>
                          <a:ext cx="3360" cy="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8625" name="Group 66"/>
            <p:cNvGrpSpPr>
              <a:grpSpLocks/>
            </p:cNvGrpSpPr>
            <p:nvPr/>
          </p:nvGrpSpPr>
          <p:grpSpPr bwMode="auto">
            <a:xfrm>
              <a:off x="1104" y="1680"/>
              <a:ext cx="3392" cy="1008"/>
              <a:chOff x="1104" y="1680"/>
              <a:chExt cx="3392" cy="1008"/>
            </a:xfrm>
          </p:grpSpPr>
          <p:sp>
            <p:nvSpPr>
              <p:cNvPr id="68626" name="Text Box 20"/>
              <p:cNvSpPr txBox="1">
                <a:spLocks noChangeArrowheads="1"/>
              </p:cNvSpPr>
              <p:nvPr/>
            </p:nvSpPr>
            <p:spPr bwMode="auto">
              <a:xfrm>
                <a:off x="1296" y="1680"/>
                <a:ext cx="6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a:ea typeface="宋体" panose="02010600030101010101" pitchFamily="2" charset="-122"/>
                  </a:rPr>
                  <a:t>HIGH</a:t>
                </a:r>
              </a:p>
            </p:txBody>
          </p:sp>
          <p:sp>
            <p:nvSpPr>
              <p:cNvPr id="68627" name="Text Box 21"/>
              <p:cNvSpPr txBox="1">
                <a:spLocks noChangeArrowheads="1"/>
              </p:cNvSpPr>
              <p:nvPr/>
            </p:nvSpPr>
            <p:spPr bwMode="auto">
              <a:xfrm>
                <a:off x="1104" y="2304"/>
                <a:ext cx="3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a:ea typeface="宋体" panose="02010600030101010101" pitchFamily="2" charset="-122"/>
                  </a:rPr>
                  <a:t>CLK</a:t>
                </a:r>
              </a:p>
            </p:txBody>
          </p:sp>
          <p:sp>
            <p:nvSpPr>
              <p:cNvPr id="68628" name="Text Box 22"/>
              <p:cNvSpPr txBox="1">
                <a:spLocks noChangeArrowheads="1"/>
              </p:cNvSpPr>
              <p:nvPr/>
            </p:nvSpPr>
            <p:spPr bwMode="auto">
              <a:xfrm>
                <a:off x="2052" y="2352"/>
                <a:ext cx="24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Q</a:t>
                </a:r>
                <a:r>
                  <a:rPr lang="en-US" altLang="zh-CN" sz="1200" baseline="-25000">
                    <a:ea typeface="宋体" panose="02010600030101010101" pitchFamily="2" charset="-122"/>
                  </a:rPr>
                  <a:t>0</a:t>
                </a:r>
              </a:p>
            </p:txBody>
          </p:sp>
          <p:sp>
            <p:nvSpPr>
              <p:cNvPr id="68629" name="Text Box 23"/>
              <p:cNvSpPr txBox="1">
                <a:spLocks noChangeArrowheads="1"/>
              </p:cNvSpPr>
              <p:nvPr/>
            </p:nvSpPr>
            <p:spPr bwMode="auto">
              <a:xfrm>
                <a:off x="2184" y="2352"/>
                <a:ext cx="27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Q</a:t>
                </a:r>
                <a:r>
                  <a:rPr lang="en-US" altLang="zh-CN" sz="1200" baseline="-25000">
                    <a:ea typeface="宋体" panose="02010600030101010101" pitchFamily="2" charset="-122"/>
                  </a:rPr>
                  <a:t>1</a:t>
                </a:r>
              </a:p>
            </p:txBody>
          </p:sp>
          <p:sp>
            <p:nvSpPr>
              <p:cNvPr id="68630" name="Text Box 24"/>
              <p:cNvSpPr txBox="1">
                <a:spLocks noChangeArrowheads="1"/>
              </p:cNvSpPr>
              <p:nvPr/>
            </p:nvSpPr>
            <p:spPr bwMode="auto">
              <a:xfrm>
                <a:off x="2316" y="2348"/>
                <a:ext cx="24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Q</a:t>
                </a:r>
                <a:r>
                  <a:rPr lang="en-US" altLang="zh-CN" sz="1200" baseline="-25000">
                    <a:ea typeface="宋体" panose="02010600030101010101" pitchFamily="2" charset="-122"/>
                  </a:rPr>
                  <a:t>2</a:t>
                </a:r>
              </a:p>
            </p:txBody>
          </p:sp>
          <p:sp>
            <p:nvSpPr>
              <p:cNvPr id="68631" name="Rectangle 27"/>
              <p:cNvSpPr>
                <a:spLocks noChangeArrowheads="1"/>
              </p:cNvSpPr>
              <p:nvPr/>
            </p:nvSpPr>
            <p:spPr bwMode="auto">
              <a:xfrm>
                <a:off x="1740" y="2344"/>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68632" name="Text Box 34"/>
              <p:cNvSpPr txBox="1">
                <a:spLocks noChangeArrowheads="1"/>
              </p:cNvSpPr>
              <p:nvPr/>
            </p:nvSpPr>
            <p:spPr bwMode="auto">
              <a:xfrm>
                <a:off x="1632" y="1824"/>
                <a:ext cx="52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a:ea typeface="宋体" panose="02010600030101010101" pitchFamily="2" charset="-122"/>
                  </a:rPr>
                  <a:t>Counter 1</a:t>
                </a:r>
              </a:p>
            </p:txBody>
          </p:sp>
          <p:sp>
            <p:nvSpPr>
              <p:cNvPr id="68633" name="Text Box 43"/>
              <p:cNvSpPr txBox="1">
                <a:spLocks noChangeArrowheads="1"/>
              </p:cNvSpPr>
              <p:nvPr/>
            </p:nvSpPr>
            <p:spPr bwMode="auto">
              <a:xfrm>
                <a:off x="3360" y="1818"/>
                <a:ext cx="52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a:ea typeface="宋体" panose="02010600030101010101" pitchFamily="2" charset="-122"/>
                  </a:rPr>
                  <a:t>Counter 2</a:t>
                </a:r>
              </a:p>
            </p:txBody>
          </p:sp>
          <p:sp>
            <p:nvSpPr>
              <p:cNvPr id="68634" name="Rectangle 44"/>
              <p:cNvSpPr>
                <a:spLocks noChangeArrowheads="1"/>
              </p:cNvSpPr>
              <p:nvPr/>
            </p:nvSpPr>
            <p:spPr bwMode="auto">
              <a:xfrm>
                <a:off x="3456" y="2352"/>
                <a:ext cx="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a:t>
                </a:r>
                <a:endParaRPr lang="en-US" altLang="zh-CN" sz="1200">
                  <a:ea typeface="宋体" panose="02010600030101010101" pitchFamily="2" charset="-122"/>
                </a:endParaRPr>
              </a:p>
            </p:txBody>
          </p:sp>
          <p:sp>
            <p:nvSpPr>
              <p:cNvPr id="68635" name="Rectangle 45"/>
              <p:cNvSpPr>
                <a:spLocks noChangeArrowheads="1"/>
              </p:cNvSpPr>
              <p:nvPr/>
            </p:nvSpPr>
            <p:spPr bwMode="auto">
              <a:xfrm>
                <a:off x="1660" y="2050"/>
                <a:ext cx="32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CTEN</a:t>
                </a:r>
                <a:endParaRPr lang="en-US" altLang="zh-CN" sz="1200">
                  <a:ea typeface="宋体" panose="02010600030101010101" pitchFamily="2" charset="-122"/>
                </a:endParaRPr>
              </a:p>
            </p:txBody>
          </p:sp>
          <p:sp>
            <p:nvSpPr>
              <p:cNvPr id="68636" name="Rectangle 46"/>
              <p:cNvSpPr>
                <a:spLocks noChangeArrowheads="1"/>
              </p:cNvSpPr>
              <p:nvPr/>
            </p:nvSpPr>
            <p:spPr bwMode="auto">
              <a:xfrm>
                <a:off x="3360" y="2064"/>
                <a:ext cx="32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CTEN</a:t>
                </a:r>
                <a:endParaRPr lang="en-US" altLang="zh-CN" sz="1200">
                  <a:ea typeface="宋体" panose="02010600030101010101" pitchFamily="2" charset="-122"/>
                </a:endParaRPr>
              </a:p>
            </p:txBody>
          </p:sp>
          <p:sp>
            <p:nvSpPr>
              <p:cNvPr id="68637" name="Text Box 47"/>
              <p:cNvSpPr txBox="1">
                <a:spLocks noChangeArrowheads="1"/>
              </p:cNvSpPr>
              <p:nvPr/>
            </p:nvSpPr>
            <p:spPr bwMode="auto">
              <a:xfrm>
                <a:off x="1776" y="2160"/>
                <a:ext cx="7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a:ea typeface="宋体" panose="02010600030101010101" pitchFamily="2" charset="-122"/>
                  </a:rPr>
                  <a:t>CTR DIV 16</a:t>
                </a:r>
              </a:p>
            </p:txBody>
          </p:sp>
          <p:sp>
            <p:nvSpPr>
              <p:cNvPr id="68638" name="Text Box 48"/>
              <p:cNvSpPr txBox="1">
                <a:spLocks noChangeArrowheads="1"/>
              </p:cNvSpPr>
              <p:nvPr/>
            </p:nvSpPr>
            <p:spPr bwMode="auto">
              <a:xfrm>
                <a:off x="3600" y="2160"/>
                <a:ext cx="7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a:ea typeface="宋体" panose="02010600030101010101" pitchFamily="2" charset="-122"/>
                  </a:rPr>
                  <a:t>CTR DIV 16</a:t>
                </a:r>
              </a:p>
            </p:txBody>
          </p:sp>
          <p:sp>
            <p:nvSpPr>
              <p:cNvPr id="68639" name="Text Box 49"/>
              <p:cNvSpPr txBox="1">
                <a:spLocks noChangeArrowheads="1"/>
              </p:cNvSpPr>
              <p:nvPr/>
            </p:nvSpPr>
            <p:spPr bwMode="auto">
              <a:xfrm>
                <a:off x="2448" y="2352"/>
                <a:ext cx="24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Q</a:t>
                </a:r>
                <a:r>
                  <a:rPr lang="en-US" altLang="zh-CN" sz="1200" baseline="-25000">
                    <a:ea typeface="宋体" panose="02010600030101010101" pitchFamily="2" charset="-122"/>
                  </a:rPr>
                  <a:t>3</a:t>
                </a:r>
              </a:p>
            </p:txBody>
          </p:sp>
          <p:sp>
            <p:nvSpPr>
              <p:cNvPr id="68640" name="Text Box 50"/>
              <p:cNvSpPr txBox="1">
                <a:spLocks noChangeArrowheads="1"/>
              </p:cNvSpPr>
              <p:nvPr/>
            </p:nvSpPr>
            <p:spPr bwMode="auto">
              <a:xfrm>
                <a:off x="3792" y="2356"/>
                <a:ext cx="24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Q</a:t>
                </a:r>
                <a:r>
                  <a:rPr lang="en-US" altLang="zh-CN" sz="1200" baseline="-25000">
                    <a:ea typeface="宋体" panose="02010600030101010101" pitchFamily="2" charset="-122"/>
                  </a:rPr>
                  <a:t>0</a:t>
                </a:r>
              </a:p>
            </p:txBody>
          </p:sp>
          <p:sp>
            <p:nvSpPr>
              <p:cNvPr id="68641" name="Text Box 51"/>
              <p:cNvSpPr txBox="1">
                <a:spLocks noChangeArrowheads="1"/>
              </p:cNvSpPr>
              <p:nvPr/>
            </p:nvSpPr>
            <p:spPr bwMode="auto">
              <a:xfrm>
                <a:off x="3924" y="2356"/>
                <a:ext cx="27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Q</a:t>
                </a:r>
                <a:r>
                  <a:rPr lang="en-US" altLang="zh-CN" sz="1200" baseline="-25000">
                    <a:ea typeface="宋体" panose="02010600030101010101" pitchFamily="2" charset="-122"/>
                  </a:rPr>
                  <a:t>1</a:t>
                </a:r>
              </a:p>
            </p:txBody>
          </p:sp>
          <p:sp>
            <p:nvSpPr>
              <p:cNvPr id="68642" name="Text Box 52"/>
              <p:cNvSpPr txBox="1">
                <a:spLocks noChangeArrowheads="1"/>
              </p:cNvSpPr>
              <p:nvPr/>
            </p:nvSpPr>
            <p:spPr bwMode="auto">
              <a:xfrm>
                <a:off x="4056" y="2352"/>
                <a:ext cx="24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Q</a:t>
                </a:r>
                <a:r>
                  <a:rPr lang="en-US" altLang="zh-CN" sz="1200" baseline="-25000">
                    <a:ea typeface="宋体" panose="02010600030101010101" pitchFamily="2" charset="-122"/>
                  </a:rPr>
                  <a:t>2</a:t>
                </a:r>
              </a:p>
            </p:txBody>
          </p:sp>
          <p:sp>
            <p:nvSpPr>
              <p:cNvPr id="68643" name="Text Box 53"/>
              <p:cNvSpPr txBox="1">
                <a:spLocks noChangeArrowheads="1"/>
              </p:cNvSpPr>
              <p:nvPr/>
            </p:nvSpPr>
            <p:spPr bwMode="auto">
              <a:xfrm>
                <a:off x="4188" y="2356"/>
                <a:ext cx="24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i="1">
                    <a:ea typeface="宋体" panose="02010600030101010101" pitchFamily="2" charset="-122"/>
                  </a:rPr>
                  <a:t>Q</a:t>
                </a:r>
                <a:r>
                  <a:rPr lang="en-US" altLang="zh-CN" sz="1200" baseline="-25000">
                    <a:ea typeface="宋体" panose="02010600030101010101" pitchFamily="2" charset="-122"/>
                  </a:rPr>
                  <a:t>3</a:t>
                </a:r>
              </a:p>
            </p:txBody>
          </p:sp>
          <p:sp>
            <p:nvSpPr>
              <p:cNvPr id="68644" name="Rectangle 54"/>
              <p:cNvSpPr>
                <a:spLocks noChangeArrowheads="1"/>
              </p:cNvSpPr>
              <p:nvPr/>
            </p:nvSpPr>
            <p:spPr bwMode="auto">
              <a:xfrm>
                <a:off x="2544" y="2064"/>
                <a:ext cx="22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TC</a:t>
                </a:r>
                <a:endParaRPr lang="en-US" altLang="zh-CN" sz="1200">
                  <a:ea typeface="宋体" panose="02010600030101010101" pitchFamily="2" charset="-122"/>
                </a:endParaRPr>
              </a:p>
            </p:txBody>
          </p:sp>
          <p:sp>
            <p:nvSpPr>
              <p:cNvPr id="68645" name="Rectangle 55"/>
              <p:cNvSpPr>
                <a:spLocks noChangeArrowheads="1"/>
              </p:cNvSpPr>
              <p:nvPr/>
            </p:nvSpPr>
            <p:spPr bwMode="auto">
              <a:xfrm>
                <a:off x="4272" y="2064"/>
                <a:ext cx="22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200" i="1">
                    <a:solidFill>
                      <a:srgbClr val="000000"/>
                    </a:solidFill>
                    <a:latin typeface="Times" panose="02020603050405020304" pitchFamily="18" charset="0"/>
                    <a:ea typeface="宋体" panose="02010600030101010101" pitchFamily="2" charset="-122"/>
                  </a:rPr>
                  <a:t>TC</a:t>
                </a:r>
                <a:endParaRPr lang="en-US" altLang="zh-CN" sz="1200">
                  <a:ea typeface="宋体" panose="02010600030101010101" pitchFamily="2" charset="-122"/>
                </a:endParaRPr>
              </a:p>
            </p:txBody>
          </p:sp>
          <p:sp>
            <p:nvSpPr>
              <p:cNvPr id="68646" name="Text Box 58"/>
              <p:cNvSpPr txBox="1">
                <a:spLocks noChangeArrowheads="1"/>
              </p:cNvSpPr>
              <p:nvPr/>
            </p:nvSpPr>
            <p:spPr bwMode="auto">
              <a:xfrm>
                <a:off x="1296" y="2496"/>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i="1">
                    <a:solidFill>
                      <a:srgbClr val="FF0000"/>
                    </a:solidFill>
                    <a:ea typeface="宋体" panose="02010600030101010101" pitchFamily="2" charset="-122"/>
                  </a:rPr>
                  <a:t>f</a:t>
                </a:r>
                <a:r>
                  <a:rPr lang="en-US" altLang="zh-CN" sz="1400" baseline="-25000">
                    <a:solidFill>
                      <a:srgbClr val="FF0000"/>
                    </a:solidFill>
                    <a:ea typeface="宋体" panose="02010600030101010101" pitchFamily="2" charset="-122"/>
                  </a:rPr>
                  <a:t>in</a:t>
                </a:r>
              </a:p>
            </p:txBody>
          </p:sp>
        </p:grpSp>
      </p:grpSp>
      <p:sp>
        <p:nvSpPr>
          <p:cNvPr id="147474" name="WordArt 18"/>
          <p:cNvSpPr>
            <a:spLocks noChangeArrowheads="1" noChangeShapeType="1" noTextEdit="1"/>
          </p:cNvSpPr>
          <p:nvPr/>
        </p:nvSpPr>
        <p:spPr bwMode="auto">
          <a:xfrm>
            <a:off x="762000" y="4572000"/>
            <a:ext cx="1219200" cy="4492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2800"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Impact" panose="020B0806030902050204" pitchFamily="34" charset="0"/>
              </a:rPr>
              <a:t>Example</a:t>
            </a:r>
            <a:endParaRPr lang="zh-CN" altLang="en-US" sz="2800"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Impact" panose="020B0806030902050204" pitchFamily="34" charset="0"/>
            </a:endParaRPr>
          </a:p>
        </p:txBody>
      </p:sp>
      <p:sp>
        <p:nvSpPr>
          <p:cNvPr id="147475" name="WordArt 19"/>
          <p:cNvSpPr>
            <a:spLocks noChangeArrowheads="1" noChangeShapeType="1" noTextEdit="1"/>
          </p:cNvSpPr>
          <p:nvPr/>
        </p:nvSpPr>
        <p:spPr bwMode="auto">
          <a:xfrm>
            <a:off x="762000" y="5181600"/>
            <a:ext cx="1219200" cy="4492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2800"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Impact" panose="020B0806030902050204" pitchFamily="34" charset="0"/>
              </a:rPr>
              <a:t>Solution</a:t>
            </a:r>
            <a:endParaRPr lang="zh-CN" altLang="en-US" sz="2800"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Impact" panose="020B0806030902050204" pitchFamily="34" charset="0"/>
            </a:endParaRPr>
          </a:p>
        </p:txBody>
      </p:sp>
      <p:sp>
        <p:nvSpPr>
          <p:cNvPr id="147518" name="Text Box 62"/>
          <p:cNvSpPr txBox="1">
            <a:spLocks noChangeArrowheads="1"/>
          </p:cNvSpPr>
          <p:nvPr/>
        </p:nvSpPr>
        <p:spPr bwMode="auto">
          <a:xfrm>
            <a:off x="2133600" y="5181600"/>
            <a:ext cx="6172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sz="2000">
                <a:ea typeface="宋体" panose="02010600030101010101" pitchFamily="2" charset="-122"/>
              </a:rPr>
              <a:t>a)  Each counter divides the frequency by 16. Thus the modulus is 16</a:t>
            </a:r>
            <a:r>
              <a:rPr lang="en-US" altLang="zh-CN" sz="2000" baseline="30000">
                <a:ea typeface="宋体" panose="02010600030101010101" pitchFamily="2" charset="-122"/>
              </a:rPr>
              <a:t>2</a:t>
            </a:r>
            <a:r>
              <a:rPr lang="en-US" altLang="zh-CN" sz="2000">
                <a:ea typeface="宋体" panose="02010600030101010101" pitchFamily="2" charset="-122"/>
              </a:rPr>
              <a:t> = </a:t>
            </a:r>
            <a:r>
              <a:rPr lang="en-US" altLang="zh-CN" sz="2000">
                <a:solidFill>
                  <a:srgbClr val="FF0000"/>
                </a:solidFill>
                <a:ea typeface="宋体" panose="02010600030101010101" pitchFamily="2" charset="-122"/>
              </a:rPr>
              <a:t>256</a:t>
            </a:r>
            <a:r>
              <a:rPr lang="en-US" altLang="zh-CN" sz="2000">
                <a:ea typeface="宋体" panose="02010600030101010101" pitchFamily="2" charset="-122"/>
              </a:rPr>
              <a:t>.</a:t>
            </a:r>
            <a:endParaRPr lang="en-US" altLang="zh-CN">
              <a:solidFill>
                <a:srgbClr val="FF3300"/>
              </a:solidFill>
              <a:ea typeface="宋体" panose="02010600030101010101" pitchFamily="2" charset="-122"/>
            </a:endParaRPr>
          </a:p>
        </p:txBody>
      </p:sp>
      <p:sp>
        <p:nvSpPr>
          <p:cNvPr id="68614" name="Rectangle 2"/>
          <p:cNvSpPr>
            <a:spLocks noChangeArrowheads="1"/>
          </p:cNvSpPr>
          <p:nvPr/>
        </p:nvSpPr>
        <p:spPr bwMode="auto">
          <a:xfrm>
            <a:off x="609600" y="457200"/>
            <a:ext cx="79248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zh-CN">
              <a:ea typeface="宋体" panose="02010600030101010101" pitchFamily="2" charset="-122"/>
            </a:endParaRPr>
          </a:p>
        </p:txBody>
      </p:sp>
      <p:sp>
        <p:nvSpPr>
          <p:cNvPr id="68615" name="Text Box 8"/>
          <p:cNvSpPr txBox="1">
            <a:spLocks noChangeArrowheads="1"/>
          </p:cNvSpPr>
          <p:nvPr/>
        </p:nvSpPr>
        <p:spPr bwMode="auto">
          <a:xfrm>
            <a:off x="1066800" y="1676400"/>
            <a:ext cx="7010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2000">
                <a:ea typeface="宋体" panose="02010600030101010101" pitchFamily="2" charset="-122"/>
              </a:rPr>
              <a:t>Cascading is a method of achieving higher-modulus counters. For synchronous IC counters, the next counter is enabled only when the terminal count of the previous stage is reached.</a:t>
            </a:r>
          </a:p>
        </p:txBody>
      </p:sp>
      <p:pic>
        <p:nvPicPr>
          <p:cNvPr id="68616" name="Picture 11" descr="SH2507-cro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47468" name="Text Box 12"/>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68618" name="Rectangle 13"/>
          <p:cNvSpPr>
            <a:spLocks noChangeArrowheads="1"/>
          </p:cNvSpPr>
          <p:nvPr/>
        </p:nvSpPr>
        <p:spPr bwMode="auto">
          <a:xfrm>
            <a:off x="914400" y="1143000"/>
            <a:ext cx="4225837" cy="46166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dirty="0">
                <a:solidFill>
                  <a:srgbClr val="FFFF99"/>
                </a:solidFill>
                <a:ea typeface="宋体" panose="02010600030101010101" pitchFamily="2" charset="-122"/>
              </a:rPr>
              <a:t>Cascaded </a:t>
            </a:r>
            <a:r>
              <a:rPr lang="en-US" altLang="zh-CN" dirty="0" smtClean="0">
                <a:solidFill>
                  <a:srgbClr val="FFFF99"/>
                </a:solidFill>
                <a:ea typeface="宋体" panose="02010600030101010101" pitchFamily="2" charset="-122"/>
              </a:rPr>
              <a:t>counters(</a:t>
            </a:r>
            <a:r>
              <a:rPr lang="zh-CN" altLang="en-US" dirty="0" smtClean="0">
                <a:solidFill>
                  <a:srgbClr val="FFFF99"/>
                </a:solidFill>
                <a:ea typeface="宋体" panose="02010600030101010101" pitchFamily="2" charset="-122"/>
              </a:rPr>
              <a:t>级联计数器</a:t>
            </a:r>
            <a:r>
              <a:rPr lang="en-US" altLang="zh-CN" dirty="0" smtClean="0">
                <a:solidFill>
                  <a:srgbClr val="FFFF99"/>
                </a:solidFill>
                <a:ea typeface="宋体" panose="02010600030101010101" pitchFamily="2" charset="-122"/>
              </a:rPr>
              <a:t>)</a:t>
            </a:r>
            <a:endParaRPr lang="en-US" altLang="zh-CN" dirty="0">
              <a:solidFill>
                <a:srgbClr val="FFFF99"/>
              </a:solidFill>
              <a:ea typeface="宋体" panose="02010600030101010101" pitchFamily="2" charset="-122"/>
            </a:endParaRPr>
          </a:p>
        </p:txBody>
      </p:sp>
      <p:sp>
        <p:nvSpPr>
          <p:cNvPr id="147472" name="Text Box 16"/>
          <p:cNvSpPr txBox="1">
            <a:spLocks noChangeArrowheads="1"/>
          </p:cNvSpPr>
          <p:nvPr/>
        </p:nvSpPr>
        <p:spPr bwMode="auto">
          <a:xfrm>
            <a:off x="2057400" y="4495800"/>
            <a:ext cx="6553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Tx/>
              <a:buAutoNum type="alphaLcParenR"/>
            </a:pPr>
            <a:r>
              <a:rPr lang="en-US" altLang="zh-CN" sz="2000">
                <a:ea typeface="宋体" panose="02010600030101010101" pitchFamily="2" charset="-122"/>
              </a:rPr>
              <a:t>What is the modulus of the cascaded DIV 16 counters? </a:t>
            </a:r>
          </a:p>
          <a:p>
            <a:pPr eaLnBrk="1" hangingPunct="1">
              <a:buFontTx/>
              <a:buAutoNum type="alphaLcParenR"/>
            </a:pPr>
            <a:r>
              <a:rPr lang="en-US" altLang="zh-CN" sz="2000">
                <a:ea typeface="宋体" panose="02010600030101010101" pitchFamily="2" charset="-122"/>
              </a:rPr>
              <a:t>If </a:t>
            </a:r>
            <a:r>
              <a:rPr lang="en-US" altLang="zh-CN" sz="2000" i="1">
                <a:ea typeface="宋体" panose="02010600030101010101" pitchFamily="2" charset="-122"/>
              </a:rPr>
              <a:t>f</a:t>
            </a:r>
            <a:r>
              <a:rPr lang="en-US" altLang="zh-CN" sz="2000" i="1" baseline="-25000">
                <a:ea typeface="宋体" panose="02010600030101010101" pitchFamily="2" charset="-122"/>
              </a:rPr>
              <a:t>in</a:t>
            </a:r>
            <a:r>
              <a:rPr lang="en-US" altLang="zh-CN" sz="2000">
                <a:ea typeface="宋体" panose="02010600030101010101" pitchFamily="2" charset="-122"/>
              </a:rPr>
              <a:t> =100 kHz, what is </a:t>
            </a:r>
            <a:r>
              <a:rPr lang="en-US" altLang="zh-CN" sz="2000" i="1">
                <a:ea typeface="宋体" panose="02010600030101010101" pitchFamily="2" charset="-122"/>
              </a:rPr>
              <a:t>f</a:t>
            </a:r>
            <a:r>
              <a:rPr lang="en-US" altLang="zh-CN" sz="2000" i="1" baseline="-25000">
                <a:ea typeface="宋体" panose="02010600030101010101" pitchFamily="2" charset="-122"/>
              </a:rPr>
              <a:t>out</a:t>
            </a:r>
            <a:r>
              <a:rPr lang="en-US" altLang="zh-CN" sz="2000">
                <a:ea typeface="宋体" panose="02010600030101010101" pitchFamily="2" charset="-122"/>
              </a:rPr>
              <a:t>?</a:t>
            </a:r>
          </a:p>
          <a:p>
            <a:pPr eaLnBrk="1" hangingPunct="1">
              <a:buFontTx/>
              <a:buAutoNum type="alphaLcParenR"/>
            </a:pPr>
            <a:endParaRPr lang="en-US" altLang="zh-CN" sz="2000">
              <a:ea typeface="宋体" panose="02010600030101010101" pitchFamily="2" charset="-122"/>
            </a:endParaRPr>
          </a:p>
        </p:txBody>
      </p:sp>
      <p:sp>
        <p:nvSpPr>
          <p:cNvPr id="68620" name="Rectangle 59"/>
          <p:cNvSpPr>
            <a:spLocks noChangeArrowheads="1"/>
          </p:cNvSpPr>
          <p:nvPr/>
        </p:nvSpPr>
        <p:spPr bwMode="auto">
          <a:xfrm>
            <a:off x="4724400" y="2886075"/>
            <a:ext cx="4572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8621" name="Rectangle 60"/>
          <p:cNvSpPr>
            <a:spLocks noChangeArrowheads="1"/>
          </p:cNvSpPr>
          <p:nvPr/>
        </p:nvSpPr>
        <p:spPr bwMode="auto">
          <a:xfrm>
            <a:off x="7239000" y="3114675"/>
            <a:ext cx="4572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8622" name="Text Box 64"/>
          <p:cNvSpPr txBox="1">
            <a:spLocks noChangeArrowheads="1"/>
          </p:cNvSpPr>
          <p:nvPr/>
        </p:nvSpPr>
        <p:spPr bwMode="auto">
          <a:xfrm>
            <a:off x="7010400" y="29845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i="1">
                <a:solidFill>
                  <a:srgbClr val="FF3300"/>
                </a:solidFill>
                <a:ea typeface="宋体" panose="02010600030101010101" pitchFamily="2" charset="-122"/>
              </a:rPr>
              <a:t>f</a:t>
            </a:r>
            <a:r>
              <a:rPr lang="en-US" altLang="zh-CN" sz="1400" i="1" baseline="-25000">
                <a:solidFill>
                  <a:srgbClr val="FF3300"/>
                </a:solidFill>
                <a:ea typeface="宋体" panose="02010600030101010101" pitchFamily="2" charset="-122"/>
              </a:rPr>
              <a:t>out</a:t>
            </a:r>
          </a:p>
        </p:txBody>
      </p:sp>
      <p:sp>
        <p:nvSpPr>
          <p:cNvPr id="147524" name="Text Box 68"/>
          <p:cNvSpPr txBox="1">
            <a:spLocks noChangeArrowheads="1"/>
          </p:cNvSpPr>
          <p:nvPr/>
        </p:nvSpPr>
        <p:spPr bwMode="auto">
          <a:xfrm>
            <a:off x="2133600" y="5791200"/>
            <a:ext cx="6172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sz="2000">
                <a:ea typeface="宋体" panose="02010600030101010101" pitchFamily="2" charset="-122"/>
              </a:rPr>
              <a:t>b) The output frequency is 100 kHz/256 = </a:t>
            </a:r>
            <a:r>
              <a:rPr lang="en-US" altLang="zh-CN" sz="2000">
                <a:solidFill>
                  <a:srgbClr val="FF3300"/>
                </a:solidFill>
                <a:ea typeface="宋体" panose="02010600030101010101" pitchFamily="2" charset="-122"/>
              </a:rPr>
              <a:t>391 Hz</a:t>
            </a:r>
            <a:endParaRPr lang="en-US" altLang="zh-CN">
              <a:solidFill>
                <a:srgbClr val="FF3300"/>
              </a:solidFill>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7474"/>
                                        </p:tgtEl>
                                        <p:attrNameLst>
                                          <p:attrName>style.visibility</p:attrName>
                                        </p:attrNameLst>
                                      </p:cBhvr>
                                      <p:to>
                                        <p:strVal val="visible"/>
                                      </p:to>
                                    </p:set>
                                    <p:animEffect transition="in" filter="dissolve">
                                      <p:cBhvr>
                                        <p:cTn id="7" dur="500"/>
                                        <p:tgtEl>
                                          <p:spTgt spid="147474"/>
                                        </p:tgtEl>
                                      </p:cBhvr>
                                    </p:animEffect>
                                  </p:childTnLst>
                                </p:cTn>
                              </p:par>
                              <p:par>
                                <p:cTn id="8" presetID="2" presetClass="entr" presetSubtype="2" fill="hold" grpId="0" nodeType="withEffect">
                                  <p:stCondLst>
                                    <p:cond delay="0"/>
                                  </p:stCondLst>
                                  <p:childTnLst>
                                    <p:set>
                                      <p:cBhvr>
                                        <p:cTn id="9" dur="1" fill="hold">
                                          <p:stCondLst>
                                            <p:cond delay="0"/>
                                          </p:stCondLst>
                                        </p:cTn>
                                        <p:tgtEl>
                                          <p:spTgt spid="147472"/>
                                        </p:tgtEl>
                                        <p:attrNameLst>
                                          <p:attrName>style.visibility</p:attrName>
                                        </p:attrNameLst>
                                      </p:cBhvr>
                                      <p:to>
                                        <p:strVal val="visible"/>
                                      </p:to>
                                    </p:set>
                                    <p:anim calcmode="lin" valueType="num">
                                      <p:cBhvr additive="base">
                                        <p:cTn id="10" dur="500" fill="hold"/>
                                        <p:tgtEl>
                                          <p:spTgt spid="147472"/>
                                        </p:tgtEl>
                                        <p:attrNameLst>
                                          <p:attrName>ppt_x</p:attrName>
                                        </p:attrNameLst>
                                      </p:cBhvr>
                                      <p:tavLst>
                                        <p:tav tm="0">
                                          <p:val>
                                            <p:strVal val="1+#ppt_w/2"/>
                                          </p:val>
                                        </p:tav>
                                        <p:tav tm="100000">
                                          <p:val>
                                            <p:strVal val="#ppt_x"/>
                                          </p:val>
                                        </p:tav>
                                      </p:tavLst>
                                    </p:anim>
                                    <p:anim calcmode="lin" valueType="num">
                                      <p:cBhvr additive="base">
                                        <p:cTn id="11" dur="500" fill="hold"/>
                                        <p:tgtEl>
                                          <p:spTgt spid="147472"/>
                                        </p:tgtEl>
                                        <p:attrNameLst>
                                          <p:attrName>ppt_y</p:attrName>
                                        </p:attrNameLst>
                                      </p:cBhvr>
                                      <p:tavLst>
                                        <p:tav tm="0">
                                          <p:val>
                                            <p:strVal val="#ppt_y"/>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47475"/>
                                        </p:tgtEl>
                                        <p:attrNameLst>
                                          <p:attrName>style.visibility</p:attrName>
                                        </p:attrNameLst>
                                      </p:cBhvr>
                                      <p:to>
                                        <p:strVal val="visible"/>
                                      </p:to>
                                    </p:set>
                                    <p:animEffect transition="in" filter="dissolve">
                                      <p:cBhvr>
                                        <p:cTn id="16" dur="500"/>
                                        <p:tgtEl>
                                          <p:spTgt spid="147475"/>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47518">
                                            <p:txEl>
                                              <p:pRg st="0" end="0"/>
                                            </p:txEl>
                                          </p:spTgt>
                                        </p:tgtEl>
                                        <p:attrNameLst>
                                          <p:attrName>style.visibility</p:attrName>
                                        </p:attrNameLst>
                                      </p:cBhvr>
                                      <p:to>
                                        <p:strVal val="visible"/>
                                      </p:to>
                                    </p:set>
                                    <p:animEffect transition="in" filter="slide(fromBottom)">
                                      <p:cBhvr>
                                        <p:cTn id="19" dur="500"/>
                                        <p:tgtEl>
                                          <p:spTgt spid="147518">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147524">
                                            <p:txEl>
                                              <p:pRg st="0" end="0"/>
                                            </p:txEl>
                                          </p:spTgt>
                                        </p:tgtEl>
                                        <p:attrNameLst>
                                          <p:attrName>style.visibility</p:attrName>
                                        </p:attrNameLst>
                                      </p:cBhvr>
                                      <p:to>
                                        <p:strVal val="visible"/>
                                      </p:to>
                                    </p:set>
                                    <p:animEffect transition="in" filter="slide(fromBottom)">
                                      <p:cBhvr>
                                        <p:cTn id="24" dur="500"/>
                                        <p:tgtEl>
                                          <p:spTgt spid="1475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74" grpId="0" animBg="1"/>
      <p:bldP spid="147475" grpId="0" animBg="1"/>
      <p:bldP spid="147518" grpId="0" build="p"/>
      <p:bldP spid="147472" grpId="0"/>
      <p:bldP spid="147524"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609600" y="457200"/>
            <a:ext cx="79248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zh-CN">
              <a:ea typeface="宋体" panose="02010600030101010101" pitchFamily="2" charset="-122"/>
            </a:endParaRPr>
          </a:p>
        </p:txBody>
      </p:sp>
      <p:sp>
        <p:nvSpPr>
          <p:cNvPr id="70659" name="Text Box 8"/>
          <p:cNvSpPr txBox="1">
            <a:spLocks noChangeArrowheads="1"/>
          </p:cNvSpPr>
          <p:nvPr/>
        </p:nvSpPr>
        <p:spPr bwMode="auto">
          <a:xfrm>
            <a:off x="990600" y="1616075"/>
            <a:ext cx="7467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a:ea typeface="宋体" panose="02010600030101010101" pitchFamily="2" charset="-122"/>
              </a:rPr>
              <a:t>Decoding is the detection of a binary number and can be done with an AND gate. </a:t>
            </a:r>
          </a:p>
        </p:txBody>
      </p:sp>
      <p:graphicFrame>
        <p:nvGraphicFramePr>
          <p:cNvPr id="70660" name="Object 9"/>
          <p:cNvGraphicFramePr>
            <a:graphicFrameLocks noChangeAspect="1"/>
          </p:cNvGraphicFramePr>
          <p:nvPr/>
        </p:nvGraphicFramePr>
        <p:xfrm>
          <a:off x="1676400" y="2514600"/>
          <a:ext cx="6324600" cy="3632200"/>
        </p:xfrm>
        <a:graphic>
          <a:graphicData uri="http://schemas.openxmlformats.org/presentationml/2006/ole">
            <mc:AlternateContent xmlns:mc="http://schemas.openxmlformats.org/markup-compatibility/2006">
              <mc:Choice xmlns:v="urn:schemas-microsoft-com:vml" Requires="v">
                <p:oleObj spid="_x0000_s70751" name="CorelDRAW" r:id="rId5" imgW="3670706" imgH="2107997" progId="CorelDRAW.Graphic.12">
                  <p:embed/>
                </p:oleObj>
              </mc:Choice>
              <mc:Fallback>
                <p:oleObj name="CorelDRAW" r:id="rId5" imgW="3670706" imgH="2107997" progId="CorelDRAW.Graphic.12">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2514600"/>
                        <a:ext cx="6324600" cy="363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226" name="Line 10"/>
          <p:cNvSpPr>
            <a:spLocks noChangeShapeType="1"/>
          </p:cNvSpPr>
          <p:nvPr/>
        </p:nvSpPr>
        <p:spPr bwMode="auto">
          <a:xfrm>
            <a:off x="4038600" y="5181600"/>
            <a:ext cx="15240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0662" name="Picture 12" descr="SH2507-cro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37229" name="Text Box 13"/>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70664" name="Rectangle 14"/>
          <p:cNvSpPr>
            <a:spLocks noChangeArrowheads="1"/>
          </p:cNvSpPr>
          <p:nvPr/>
        </p:nvSpPr>
        <p:spPr bwMode="auto">
          <a:xfrm>
            <a:off x="914400" y="1143000"/>
            <a:ext cx="4192173" cy="46166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dirty="0">
                <a:solidFill>
                  <a:srgbClr val="FFFF99"/>
                </a:solidFill>
                <a:ea typeface="宋体" panose="02010600030101010101" pitchFamily="2" charset="-122"/>
              </a:rPr>
              <a:t>Counter </a:t>
            </a:r>
            <a:r>
              <a:rPr lang="en-US" altLang="zh-CN" dirty="0" smtClean="0">
                <a:solidFill>
                  <a:srgbClr val="FFFF99"/>
                </a:solidFill>
                <a:ea typeface="宋体" panose="02010600030101010101" pitchFamily="2" charset="-122"/>
              </a:rPr>
              <a:t>Decoding(</a:t>
            </a:r>
            <a:r>
              <a:rPr lang="zh-CN" altLang="en-US" dirty="0" smtClean="0">
                <a:solidFill>
                  <a:srgbClr val="FFFF99"/>
                </a:solidFill>
                <a:ea typeface="宋体" panose="02010600030101010101" pitchFamily="2" charset="-122"/>
              </a:rPr>
              <a:t>计数器译码</a:t>
            </a:r>
            <a:r>
              <a:rPr lang="en-US" altLang="zh-CN" dirty="0" smtClean="0">
                <a:solidFill>
                  <a:srgbClr val="FFFF99"/>
                </a:solidFill>
                <a:ea typeface="宋体" panose="02010600030101010101" pitchFamily="2" charset="-122"/>
              </a:rPr>
              <a:t>)</a:t>
            </a:r>
            <a:endParaRPr lang="en-US" altLang="zh-CN" dirty="0">
              <a:solidFill>
                <a:srgbClr val="FFFF99"/>
              </a:solidFill>
              <a:ea typeface="宋体" panose="02010600030101010101" pitchFamily="2" charset="-122"/>
            </a:endParaRPr>
          </a:p>
        </p:txBody>
      </p:sp>
      <p:sp>
        <p:nvSpPr>
          <p:cNvPr id="137231" name="WordArt 15"/>
          <p:cNvSpPr>
            <a:spLocks noChangeArrowheads="1" noChangeShapeType="1" noTextEdit="1"/>
          </p:cNvSpPr>
          <p:nvPr/>
        </p:nvSpPr>
        <p:spPr bwMode="auto">
          <a:xfrm>
            <a:off x="838200" y="4648200"/>
            <a:ext cx="1219200" cy="4492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2800"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Impact" panose="020B0806030902050204" pitchFamily="34" charset="0"/>
              </a:rPr>
              <a:t>Question</a:t>
            </a:r>
            <a:endParaRPr lang="zh-CN" altLang="en-US" sz="2800"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Impact" panose="020B0806030902050204" pitchFamily="34" charset="0"/>
            </a:endParaRPr>
          </a:p>
        </p:txBody>
      </p:sp>
      <p:sp>
        <p:nvSpPr>
          <p:cNvPr id="137232" name="Text Box 16"/>
          <p:cNvSpPr txBox="1">
            <a:spLocks noChangeArrowheads="1"/>
          </p:cNvSpPr>
          <p:nvPr/>
        </p:nvSpPr>
        <p:spPr bwMode="auto">
          <a:xfrm>
            <a:off x="1066800" y="5029200"/>
            <a:ext cx="3048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2000">
                <a:ea typeface="宋体" panose="02010600030101010101" pitchFamily="2" charset="-122"/>
              </a:rPr>
              <a:t>What number is decoded by this gate?</a:t>
            </a:r>
          </a:p>
        </p:txBody>
      </p:sp>
      <p:sp>
        <p:nvSpPr>
          <p:cNvPr id="137233" name="Rectangle 17"/>
          <p:cNvSpPr>
            <a:spLocks noChangeArrowheads="1"/>
          </p:cNvSpPr>
          <p:nvPr/>
        </p:nvSpPr>
        <p:spPr bwMode="auto">
          <a:xfrm>
            <a:off x="4800600" y="5562600"/>
            <a:ext cx="1600200" cy="609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7231"/>
                                        </p:tgtEl>
                                        <p:attrNameLst>
                                          <p:attrName>style.visibility</p:attrName>
                                        </p:attrNameLst>
                                      </p:cBhvr>
                                      <p:to>
                                        <p:strVal val="visible"/>
                                      </p:to>
                                    </p:set>
                                    <p:animEffect transition="in" filter="dissolve">
                                      <p:cBhvr>
                                        <p:cTn id="7" dur="500"/>
                                        <p:tgtEl>
                                          <p:spTgt spid="137231"/>
                                        </p:tgtEl>
                                      </p:cBhvr>
                                    </p:animEffect>
                                  </p:childTnLst>
                                </p:cTn>
                              </p:par>
                              <p:par>
                                <p:cTn id="8" presetID="37" presetClass="entr" presetSubtype="0" fill="hold" grpId="0" nodeType="withEffect">
                                  <p:stCondLst>
                                    <p:cond delay="0"/>
                                  </p:stCondLst>
                                  <p:childTnLst>
                                    <p:set>
                                      <p:cBhvr>
                                        <p:cTn id="9" dur="1" fill="hold">
                                          <p:stCondLst>
                                            <p:cond delay="0"/>
                                          </p:stCondLst>
                                        </p:cTn>
                                        <p:tgtEl>
                                          <p:spTgt spid="137232"/>
                                        </p:tgtEl>
                                        <p:attrNameLst>
                                          <p:attrName>style.visibility</p:attrName>
                                        </p:attrNameLst>
                                      </p:cBhvr>
                                      <p:to>
                                        <p:strVal val="visible"/>
                                      </p:to>
                                    </p:set>
                                    <p:animEffect transition="in" filter="fade">
                                      <p:cBhvr>
                                        <p:cTn id="10" dur="1000"/>
                                        <p:tgtEl>
                                          <p:spTgt spid="137232"/>
                                        </p:tgtEl>
                                      </p:cBhvr>
                                    </p:animEffect>
                                    <p:anim calcmode="lin" valueType="num">
                                      <p:cBhvr>
                                        <p:cTn id="11" dur="1000" fill="hold"/>
                                        <p:tgtEl>
                                          <p:spTgt spid="137232"/>
                                        </p:tgtEl>
                                        <p:attrNameLst>
                                          <p:attrName>ppt_x</p:attrName>
                                        </p:attrNameLst>
                                      </p:cBhvr>
                                      <p:tavLst>
                                        <p:tav tm="0">
                                          <p:val>
                                            <p:strVal val="#ppt_x"/>
                                          </p:val>
                                        </p:tav>
                                        <p:tav tm="100000">
                                          <p:val>
                                            <p:strVal val="#ppt_x"/>
                                          </p:val>
                                        </p:tav>
                                      </p:tavLst>
                                    </p:anim>
                                    <p:anim calcmode="lin" valueType="num">
                                      <p:cBhvr>
                                        <p:cTn id="12" dur="900" decel="100000" fill="hold"/>
                                        <p:tgtEl>
                                          <p:spTgt spid="137232"/>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137232"/>
                                        </p:tgtEl>
                                        <p:attrNameLst>
                                          <p:attrName>ppt_y</p:attrName>
                                        </p:attrNameLst>
                                      </p:cBhvr>
                                      <p:tavLst>
                                        <p:tav tm="0">
                                          <p:val>
                                            <p:strVal val="#ppt_y-.03"/>
                                          </p:val>
                                        </p:tav>
                                        <p:tav tm="100000">
                                          <p:val>
                                            <p:strVal val="#ppt_y"/>
                                          </p:val>
                                        </p:tav>
                                      </p:tavLst>
                                    </p:anim>
                                  </p:childTnLst>
                                </p:cTn>
                              </p:par>
                            </p:childTnLst>
                          </p:cTn>
                        </p:par>
                        <p:par>
                          <p:cTn id="14" fill="hold" nodeType="afterGroup">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37226"/>
                                        </p:tgtEl>
                                        <p:attrNameLst>
                                          <p:attrName>style.visibility</p:attrName>
                                        </p:attrNameLst>
                                      </p:cBhvr>
                                      <p:to>
                                        <p:strVal val="visible"/>
                                      </p:to>
                                    </p:set>
                                    <p:animEffect transition="in" filter="wipe(up)">
                                      <p:cBhvr>
                                        <p:cTn id="17" dur="500"/>
                                        <p:tgtEl>
                                          <p:spTgt spid="1372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137233"/>
                                        </p:tgtEl>
                                      </p:cBhvr>
                                    </p:animEffect>
                                    <p:set>
                                      <p:cBhvr>
                                        <p:cTn id="22" dur="1" fill="hold">
                                          <p:stCondLst>
                                            <p:cond delay="499"/>
                                          </p:stCondLst>
                                        </p:cTn>
                                        <p:tgtEl>
                                          <p:spTgt spid="1372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6" grpId="0" animBg="1"/>
      <p:bldP spid="137231" grpId="0" animBg="1"/>
      <p:bldP spid="137232" grpId="0"/>
      <p:bldP spid="13723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609600" y="457200"/>
            <a:ext cx="79248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zh-CN">
              <a:ea typeface="宋体" panose="02010600030101010101" pitchFamily="2" charset="-122"/>
            </a:endParaRPr>
          </a:p>
        </p:txBody>
      </p:sp>
      <p:sp>
        <p:nvSpPr>
          <p:cNvPr id="72707" name="Text Box 8"/>
          <p:cNvSpPr txBox="1">
            <a:spLocks noChangeArrowheads="1"/>
          </p:cNvSpPr>
          <p:nvPr/>
        </p:nvSpPr>
        <p:spPr bwMode="auto">
          <a:xfrm>
            <a:off x="1219200" y="1676400"/>
            <a:ext cx="70104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a:ea typeface="宋体" panose="02010600030101010101" pitchFamily="2" charset="-122"/>
              </a:rPr>
              <a:t>The decade counter shown previously incorporates </a:t>
            </a:r>
            <a:r>
              <a:rPr lang="en-US" altLang="zh-CN" i="1">
                <a:ea typeface="宋体" panose="02010600030101010101" pitchFamily="2" charset="-122"/>
              </a:rPr>
              <a:t>partial decoding</a:t>
            </a:r>
            <a:r>
              <a:rPr lang="en-US" altLang="zh-CN">
                <a:ea typeface="宋体" panose="02010600030101010101" pitchFamily="2" charset="-122"/>
              </a:rPr>
              <a:t> (looking at only the MSB and the LSB) to detect 1001. This was possible because this is the first occurrence of this combination in the sequence. </a:t>
            </a:r>
          </a:p>
        </p:txBody>
      </p:sp>
      <p:graphicFrame>
        <p:nvGraphicFramePr>
          <p:cNvPr id="72708" name="Object 9"/>
          <p:cNvGraphicFramePr>
            <a:graphicFrameLocks noChangeAspect="1"/>
          </p:cNvGraphicFramePr>
          <p:nvPr/>
        </p:nvGraphicFramePr>
        <p:xfrm>
          <a:off x="858838" y="3806825"/>
          <a:ext cx="7294562" cy="2212975"/>
        </p:xfrm>
        <a:graphic>
          <a:graphicData uri="http://schemas.openxmlformats.org/presentationml/2006/ole">
            <mc:AlternateContent xmlns:mc="http://schemas.openxmlformats.org/markup-compatibility/2006">
              <mc:Choice xmlns:v="urn:schemas-microsoft-com:vml" Requires="v">
                <p:oleObj spid="_x0000_s72797" name="CorelDRAW" r:id="rId5" imgW="5140757" imgH="1559662" progId="CorelDRAW.Graphic.12">
                  <p:embed/>
                </p:oleObj>
              </mc:Choice>
              <mc:Fallback>
                <p:oleObj name="CorelDRAW" r:id="rId5" imgW="5140757" imgH="1559662" progId="CorelDRAW.Graphic.12">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838" y="3806825"/>
                        <a:ext cx="7294562" cy="221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2709" name="Picture 11" descr="SH2507-cro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41324" name="Text Box 12"/>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72711" name="Rectangle 13"/>
          <p:cNvSpPr>
            <a:spLocks noChangeArrowheads="1"/>
          </p:cNvSpPr>
          <p:nvPr/>
        </p:nvSpPr>
        <p:spPr bwMode="auto">
          <a:xfrm>
            <a:off x="914400" y="1143000"/>
            <a:ext cx="3695242" cy="46166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dirty="0">
                <a:solidFill>
                  <a:srgbClr val="FFFF99"/>
                </a:solidFill>
                <a:ea typeface="宋体" panose="02010600030101010101" pitchFamily="2" charset="-122"/>
              </a:rPr>
              <a:t>Partial </a:t>
            </a:r>
            <a:r>
              <a:rPr lang="en-US" altLang="zh-CN" dirty="0" smtClean="0">
                <a:solidFill>
                  <a:srgbClr val="FFFF99"/>
                </a:solidFill>
                <a:ea typeface="宋体" panose="02010600030101010101" pitchFamily="2" charset="-122"/>
              </a:rPr>
              <a:t>Decoding(</a:t>
            </a:r>
            <a:r>
              <a:rPr lang="zh-CN" altLang="en-US" dirty="0" smtClean="0">
                <a:solidFill>
                  <a:srgbClr val="FFFF99"/>
                </a:solidFill>
                <a:ea typeface="宋体" panose="02010600030101010101" pitchFamily="2" charset="-122"/>
              </a:rPr>
              <a:t>部分译码</a:t>
            </a:r>
            <a:r>
              <a:rPr lang="en-US" altLang="zh-CN" dirty="0" smtClean="0">
                <a:solidFill>
                  <a:srgbClr val="FFFF99"/>
                </a:solidFill>
                <a:ea typeface="宋体" panose="02010600030101010101" pitchFamily="2" charset="-122"/>
              </a:rPr>
              <a:t>)</a:t>
            </a:r>
            <a:endParaRPr lang="en-US" altLang="zh-CN" dirty="0">
              <a:solidFill>
                <a:srgbClr val="FFFF99"/>
              </a:solidFill>
              <a:ea typeface="宋体" panose="02010600030101010101" pitchFamily="2" charset="-122"/>
            </a:endParaRPr>
          </a:p>
        </p:txBody>
      </p:sp>
      <p:sp>
        <p:nvSpPr>
          <p:cNvPr id="141330" name="Text Box 18"/>
          <p:cNvSpPr txBox="1">
            <a:spLocks noChangeArrowheads="1"/>
          </p:cNvSpPr>
          <p:nvPr/>
        </p:nvSpPr>
        <p:spPr bwMode="auto">
          <a:xfrm>
            <a:off x="1371600" y="3429000"/>
            <a:ext cx="4038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a:solidFill>
                  <a:srgbClr val="FF3300"/>
                </a:solidFill>
                <a:ea typeface="宋体" panose="02010600030101010101" pitchFamily="2" charset="-122"/>
              </a:rPr>
              <a:t>Detects 1001 by looking only at two bits</a:t>
            </a:r>
          </a:p>
        </p:txBody>
      </p:sp>
      <p:sp>
        <p:nvSpPr>
          <p:cNvPr id="141331" name="Line 19"/>
          <p:cNvSpPr>
            <a:spLocks noChangeShapeType="1"/>
          </p:cNvSpPr>
          <p:nvPr/>
        </p:nvSpPr>
        <p:spPr bwMode="auto">
          <a:xfrm>
            <a:off x="5257800" y="3810000"/>
            <a:ext cx="762000" cy="228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1330"/>
                                        </p:tgtEl>
                                        <p:attrNameLst>
                                          <p:attrName>style.visibility</p:attrName>
                                        </p:attrNameLst>
                                      </p:cBhvr>
                                      <p:to>
                                        <p:strVal val="visible"/>
                                      </p:to>
                                    </p:set>
                                    <p:anim calcmode="lin" valueType="num">
                                      <p:cBhvr additive="base">
                                        <p:cTn id="7" dur="500" fill="hold"/>
                                        <p:tgtEl>
                                          <p:spTgt spid="141330"/>
                                        </p:tgtEl>
                                        <p:attrNameLst>
                                          <p:attrName>ppt_x</p:attrName>
                                        </p:attrNameLst>
                                      </p:cBhvr>
                                      <p:tavLst>
                                        <p:tav tm="0">
                                          <p:val>
                                            <p:strVal val="0-#ppt_w/2"/>
                                          </p:val>
                                        </p:tav>
                                        <p:tav tm="100000">
                                          <p:val>
                                            <p:strVal val="#ppt_x"/>
                                          </p:val>
                                        </p:tav>
                                      </p:tavLst>
                                    </p:anim>
                                    <p:anim calcmode="lin" valueType="num">
                                      <p:cBhvr additive="base">
                                        <p:cTn id="8" dur="500" fill="hold"/>
                                        <p:tgtEl>
                                          <p:spTgt spid="14133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1331"/>
                                        </p:tgtEl>
                                        <p:attrNameLst>
                                          <p:attrName>style.visibility</p:attrName>
                                        </p:attrNameLst>
                                      </p:cBhvr>
                                      <p:to>
                                        <p:strVal val="visible"/>
                                      </p:to>
                                    </p:set>
                                    <p:anim calcmode="lin" valueType="num">
                                      <p:cBhvr additive="base">
                                        <p:cTn id="11" dur="500" fill="hold"/>
                                        <p:tgtEl>
                                          <p:spTgt spid="141331"/>
                                        </p:tgtEl>
                                        <p:attrNameLst>
                                          <p:attrName>ppt_x</p:attrName>
                                        </p:attrNameLst>
                                      </p:cBhvr>
                                      <p:tavLst>
                                        <p:tav tm="0">
                                          <p:val>
                                            <p:strVal val="0-#ppt_w/2"/>
                                          </p:val>
                                        </p:tav>
                                        <p:tav tm="100000">
                                          <p:val>
                                            <p:strVal val="#ppt_x"/>
                                          </p:val>
                                        </p:tav>
                                      </p:tavLst>
                                    </p:anim>
                                    <p:anim calcmode="lin" valueType="num">
                                      <p:cBhvr additive="base">
                                        <p:cTn id="12" dur="500" fill="hold"/>
                                        <p:tgtEl>
                                          <p:spTgt spid="1413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30" grpId="0"/>
      <p:bldP spid="14133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609600" y="457200"/>
            <a:ext cx="79248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zh-CN">
              <a:ea typeface="宋体" panose="02010600030101010101" pitchFamily="2" charset="-122"/>
            </a:endParaRPr>
          </a:p>
        </p:txBody>
      </p:sp>
      <p:sp>
        <p:nvSpPr>
          <p:cNvPr id="74755" name="Text Box 8"/>
          <p:cNvSpPr txBox="1">
            <a:spLocks noChangeArrowheads="1"/>
          </p:cNvSpPr>
          <p:nvPr/>
        </p:nvSpPr>
        <p:spPr bwMode="auto">
          <a:xfrm>
            <a:off x="1066800" y="1676400"/>
            <a:ext cx="7010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a:ea typeface="宋体" panose="02010600030101010101" pitchFamily="2" charset="-122"/>
              </a:rPr>
              <a:t>The divide-by-60 counter in the text also uses partial decoding to clear the tens count when a 6 was detected. </a:t>
            </a:r>
          </a:p>
        </p:txBody>
      </p:sp>
      <p:graphicFrame>
        <p:nvGraphicFramePr>
          <p:cNvPr id="74756" name="Object 9"/>
          <p:cNvGraphicFramePr>
            <a:graphicFrameLocks noChangeAspect="1"/>
          </p:cNvGraphicFramePr>
          <p:nvPr/>
        </p:nvGraphicFramePr>
        <p:xfrm>
          <a:off x="838200" y="2667000"/>
          <a:ext cx="7467600" cy="2600325"/>
        </p:xfrm>
        <a:graphic>
          <a:graphicData uri="http://schemas.openxmlformats.org/presentationml/2006/ole">
            <mc:AlternateContent xmlns:mc="http://schemas.openxmlformats.org/markup-compatibility/2006">
              <mc:Choice xmlns:v="urn:schemas-microsoft-com:vml" Requires="v">
                <p:oleObj spid="_x0000_s74845" name="CorelDRAW" r:id="rId5" imgW="4876800" imgH="1698041" progId="CorelDRAW.Graphic.12">
                  <p:embed/>
                </p:oleObj>
              </mc:Choice>
              <mc:Fallback>
                <p:oleObj name="CorelDRAW" r:id="rId5" imgW="4876800" imgH="1698041" progId="CorelDRAW.Graphic.12">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2667000"/>
                        <a:ext cx="7467600"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70" name="Line 10"/>
          <p:cNvSpPr>
            <a:spLocks noChangeShapeType="1"/>
          </p:cNvSpPr>
          <p:nvPr/>
        </p:nvSpPr>
        <p:spPr bwMode="auto">
          <a:xfrm>
            <a:off x="6172200" y="2438400"/>
            <a:ext cx="152400" cy="18288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71" name="Text Box 11"/>
          <p:cNvSpPr txBox="1">
            <a:spLocks noChangeArrowheads="1"/>
          </p:cNvSpPr>
          <p:nvPr/>
        </p:nvSpPr>
        <p:spPr bwMode="auto">
          <a:xfrm>
            <a:off x="914400" y="5257800"/>
            <a:ext cx="72548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sz="2000">
                <a:ea typeface="宋体" panose="02010600030101010101" pitchFamily="2" charset="-122"/>
              </a:rPr>
              <a:t>The divide characteristic illustrated here is a good way to obtain a lower frequency using a counter. For example, the 60 Hz power line can be converted to 1 Hz.</a:t>
            </a:r>
          </a:p>
        </p:txBody>
      </p:sp>
      <p:pic>
        <p:nvPicPr>
          <p:cNvPr id="74759" name="Picture 12" descr="SH2507-cro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43373" name="Text Box 13"/>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74761" name="Rectangle 14"/>
          <p:cNvSpPr>
            <a:spLocks noChangeArrowheads="1"/>
          </p:cNvSpPr>
          <p:nvPr/>
        </p:nvSpPr>
        <p:spPr bwMode="auto">
          <a:xfrm>
            <a:off x="914400" y="1143000"/>
            <a:ext cx="4572000"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a:solidFill>
                  <a:srgbClr val="FFFF99"/>
                </a:solidFill>
                <a:ea typeface="宋体" panose="02010600030101010101" pitchFamily="2" charset="-122"/>
              </a:rPr>
              <a:t>Resetting the Count with a Decoder</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3370"/>
                                        </p:tgtEl>
                                        <p:attrNameLst>
                                          <p:attrName>style.visibility</p:attrName>
                                        </p:attrNameLst>
                                      </p:cBhvr>
                                      <p:to>
                                        <p:strVal val="visible"/>
                                      </p:to>
                                    </p:set>
                                    <p:animEffect transition="in" filter="wipe(up)">
                                      <p:cBhvr>
                                        <p:cTn id="7" dur="500"/>
                                        <p:tgtEl>
                                          <p:spTgt spid="143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43371"/>
                                        </p:tgtEl>
                                        <p:attrNameLst>
                                          <p:attrName>style.visibility</p:attrName>
                                        </p:attrNameLst>
                                      </p:cBhvr>
                                      <p:to>
                                        <p:strVal val="visible"/>
                                      </p:to>
                                    </p:set>
                                    <p:anim calcmode="lin" valueType="num">
                                      <p:cBhvr additive="base">
                                        <p:cTn id="12" dur="500" fill="hold"/>
                                        <p:tgtEl>
                                          <p:spTgt spid="143371"/>
                                        </p:tgtEl>
                                        <p:attrNameLst>
                                          <p:attrName>ppt_x</p:attrName>
                                        </p:attrNameLst>
                                      </p:cBhvr>
                                      <p:tavLst>
                                        <p:tav tm="0">
                                          <p:val>
                                            <p:strVal val="0-#ppt_w/2"/>
                                          </p:val>
                                        </p:tav>
                                        <p:tav tm="100000">
                                          <p:val>
                                            <p:strVal val="#ppt_x"/>
                                          </p:val>
                                        </p:tav>
                                      </p:tavLst>
                                    </p:anim>
                                    <p:anim calcmode="lin" valueType="num">
                                      <p:cBhvr additive="base">
                                        <p:cTn id="13" dur="500" fill="hold"/>
                                        <p:tgtEl>
                                          <p:spTgt spid="1433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70" grpId="0" animBg="1"/>
      <p:bldP spid="14337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609600" y="457200"/>
            <a:ext cx="79248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zh-CN">
              <a:ea typeface="宋体" panose="02010600030101010101" pitchFamily="2" charset="-122"/>
            </a:endParaRPr>
          </a:p>
        </p:txBody>
      </p:sp>
      <p:sp>
        <p:nvSpPr>
          <p:cNvPr id="76803" name="Rectangle 8"/>
          <p:cNvSpPr>
            <a:spLocks noChangeArrowheads="1"/>
          </p:cNvSpPr>
          <p:nvPr/>
        </p:nvSpPr>
        <p:spPr bwMode="auto">
          <a:xfrm>
            <a:off x="1150938" y="1600200"/>
            <a:ext cx="7154862" cy="914400"/>
          </a:xfrm>
          <a:prstGeom prst="rect">
            <a:avLst/>
          </a:prstGeom>
          <a:noFill/>
          <a:ln>
            <a:noFill/>
          </a:ln>
          <a:effectLst>
            <a:outerShdw dist="107763" dir="2700000" algn="ctr" rotWithShape="0">
              <a:schemeClr val="bg2">
                <a:alpha val="50000"/>
              </a:schemeClr>
            </a:outerShdw>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76804" name="Text Box 10"/>
          <p:cNvSpPr txBox="1">
            <a:spLocks noChangeArrowheads="1"/>
          </p:cNvSpPr>
          <p:nvPr/>
        </p:nvSpPr>
        <p:spPr bwMode="auto">
          <a:xfrm>
            <a:off x="1219200" y="2133600"/>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a:ea typeface="宋体" panose="02010600030101010101" pitchFamily="2" charset="-122"/>
              </a:rPr>
              <a:t>Show how to decode state 5 with an active LOW output. </a:t>
            </a:r>
          </a:p>
        </p:txBody>
      </p:sp>
      <p:graphicFrame>
        <p:nvGraphicFramePr>
          <p:cNvPr id="76805" name="Object 11"/>
          <p:cNvGraphicFramePr>
            <a:graphicFrameLocks noChangeAspect="1"/>
          </p:cNvGraphicFramePr>
          <p:nvPr/>
        </p:nvGraphicFramePr>
        <p:xfrm>
          <a:off x="1600200" y="2743200"/>
          <a:ext cx="5721350" cy="3344863"/>
        </p:xfrm>
        <a:graphic>
          <a:graphicData uri="http://schemas.openxmlformats.org/presentationml/2006/ole">
            <mc:AlternateContent xmlns:mc="http://schemas.openxmlformats.org/markup-compatibility/2006">
              <mc:Choice xmlns:v="urn:schemas-microsoft-com:vml" Requires="v">
                <p:oleObj spid="_x0000_s76909" name="CorelDRAW" r:id="rId5" imgW="3670706" imgH="2146706" progId="CorelDRAW.Graphic.12">
                  <p:embed/>
                </p:oleObj>
              </mc:Choice>
              <mc:Fallback>
                <p:oleObj name="CorelDRAW" r:id="rId5" imgW="3670706" imgH="2146706" progId="CorelDRAW.Graphic.12">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2743200"/>
                        <a:ext cx="5721350" cy="334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9276" name="Group 12"/>
          <p:cNvGrpSpPr>
            <a:grpSpLocks/>
          </p:cNvGrpSpPr>
          <p:nvPr/>
        </p:nvGrpSpPr>
        <p:grpSpPr bwMode="auto">
          <a:xfrm>
            <a:off x="1905000" y="2971800"/>
            <a:ext cx="5622925" cy="3276600"/>
            <a:chOff x="1200" y="1872"/>
            <a:chExt cx="3542" cy="2064"/>
          </a:xfrm>
        </p:grpSpPr>
        <p:sp>
          <p:nvSpPr>
            <p:cNvPr id="76813" name="Rectangle 13"/>
            <p:cNvSpPr>
              <a:spLocks noChangeArrowheads="1"/>
            </p:cNvSpPr>
            <p:nvPr/>
          </p:nvSpPr>
          <p:spPr bwMode="auto">
            <a:xfrm>
              <a:off x="4398" y="1872"/>
              <a:ext cx="192"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76814" name="Rectangle 14"/>
            <p:cNvSpPr>
              <a:spLocks noChangeArrowheads="1"/>
            </p:cNvSpPr>
            <p:nvPr/>
          </p:nvSpPr>
          <p:spPr bwMode="auto">
            <a:xfrm>
              <a:off x="2040" y="1880"/>
              <a:ext cx="440" cy="36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76815" name="Rectangle 15"/>
            <p:cNvSpPr>
              <a:spLocks noChangeArrowheads="1"/>
            </p:cNvSpPr>
            <p:nvPr/>
          </p:nvSpPr>
          <p:spPr bwMode="auto">
            <a:xfrm>
              <a:off x="2958" y="3024"/>
              <a:ext cx="864" cy="9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76816" name="Rectangle 16"/>
            <p:cNvSpPr>
              <a:spLocks noChangeArrowheads="1"/>
            </p:cNvSpPr>
            <p:nvPr/>
          </p:nvSpPr>
          <p:spPr bwMode="auto">
            <a:xfrm>
              <a:off x="2200" y="2192"/>
              <a:ext cx="104" cy="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76817" name="Rectangle 17"/>
            <p:cNvSpPr>
              <a:spLocks noChangeArrowheads="1"/>
            </p:cNvSpPr>
            <p:nvPr/>
          </p:nvSpPr>
          <p:spPr bwMode="auto">
            <a:xfrm>
              <a:off x="1400" y="2776"/>
              <a:ext cx="3342"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76818" name="Rectangle 18"/>
            <p:cNvSpPr>
              <a:spLocks noChangeArrowheads="1"/>
            </p:cNvSpPr>
            <p:nvPr/>
          </p:nvSpPr>
          <p:spPr bwMode="auto">
            <a:xfrm>
              <a:off x="3264" y="2496"/>
              <a:ext cx="96" cy="4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76819" name="Rectangle 19"/>
            <p:cNvSpPr>
              <a:spLocks noChangeArrowheads="1"/>
            </p:cNvSpPr>
            <p:nvPr/>
          </p:nvSpPr>
          <p:spPr bwMode="auto">
            <a:xfrm>
              <a:off x="4542" y="2016"/>
              <a:ext cx="144" cy="8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76820" name="Rectangle 20"/>
            <p:cNvSpPr>
              <a:spLocks noChangeArrowheads="1"/>
            </p:cNvSpPr>
            <p:nvPr/>
          </p:nvSpPr>
          <p:spPr bwMode="auto">
            <a:xfrm>
              <a:off x="3094" y="2377"/>
              <a:ext cx="192"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76821" name="Rectangle 21"/>
            <p:cNvSpPr>
              <a:spLocks noChangeArrowheads="1"/>
            </p:cNvSpPr>
            <p:nvPr/>
          </p:nvSpPr>
          <p:spPr bwMode="auto">
            <a:xfrm>
              <a:off x="1200" y="2640"/>
              <a:ext cx="110"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76822" name="Line 22"/>
            <p:cNvSpPr>
              <a:spLocks noChangeShapeType="1"/>
            </p:cNvSpPr>
            <p:nvPr/>
          </p:nvSpPr>
          <p:spPr bwMode="auto">
            <a:xfrm>
              <a:off x="1200" y="2784"/>
              <a:ext cx="2226"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3" name="Rectangle 23"/>
            <p:cNvSpPr>
              <a:spLocks noChangeArrowheads="1"/>
            </p:cNvSpPr>
            <p:nvPr/>
          </p:nvSpPr>
          <p:spPr bwMode="auto">
            <a:xfrm>
              <a:off x="2544" y="1872"/>
              <a:ext cx="96" cy="36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76824" name="Line 24"/>
            <p:cNvSpPr>
              <a:spLocks noChangeShapeType="1"/>
            </p:cNvSpPr>
            <p:nvPr/>
          </p:nvSpPr>
          <p:spPr bwMode="auto">
            <a:xfrm>
              <a:off x="2016" y="2037"/>
              <a:ext cx="624"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5" name="Oval 25"/>
            <p:cNvSpPr>
              <a:spLocks noChangeArrowheads="1"/>
            </p:cNvSpPr>
            <p:nvPr/>
          </p:nvSpPr>
          <p:spPr bwMode="auto">
            <a:xfrm>
              <a:off x="2352" y="2760"/>
              <a:ext cx="48" cy="48"/>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sp>
        <p:nvSpPr>
          <p:cNvPr id="139290" name="Text Box 26"/>
          <p:cNvSpPr txBox="1">
            <a:spLocks noChangeArrowheads="1"/>
          </p:cNvSpPr>
          <p:nvPr/>
        </p:nvSpPr>
        <p:spPr bwMode="auto">
          <a:xfrm>
            <a:off x="1143000" y="4953000"/>
            <a:ext cx="2971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2000">
                <a:ea typeface="宋体" panose="02010600030101010101" pitchFamily="2" charset="-122"/>
              </a:rPr>
              <a:t>Notice that a NAND gate was used to give the active LOW output.</a:t>
            </a:r>
          </a:p>
        </p:txBody>
      </p:sp>
      <p:pic>
        <p:nvPicPr>
          <p:cNvPr id="76808" name="Picture 27" descr="SH2507-cro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39292" name="Text Box 28"/>
          <p:cNvSpPr txBox="1">
            <a:spLocks noChangeArrowheads="1"/>
          </p:cNvSpPr>
          <p:nvPr/>
        </p:nvSpPr>
        <p:spPr bwMode="auto">
          <a:xfrm>
            <a:off x="3581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ea typeface="宋体" panose="02010600030101010101" pitchFamily="2" charset="-122"/>
              </a:rPr>
              <a:t>Summary</a:t>
            </a:r>
          </a:p>
        </p:txBody>
      </p:sp>
      <p:sp>
        <p:nvSpPr>
          <p:cNvPr id="76810" name="Rectangle 30"/>
          <p:cNvSpPr>
            <a:spLocks noChangeArrowheads="1"/>
          </p:cNvSpPr>
          <p:nvPr/>
        </p:nvSpPr>
        <p:spPr bwMode="auto">
          <a:xfrm>
            <a:off x="914400" y="1143000"/>
            <a:ext cx="2909771" cy="46166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dirty="0" smtClean="0">
                <a:solidFill>
                  <a:srgbClr val="FFFF99"/>
                </a:solidFill>
                <a:ea typeface="宋体" panose="02010600030101010101" pitchFamily="2" charset="-122"/>
              </a:rPr>
              <a:t>8.6 Counter </a:t>
            </a:r>
            <a:r>
              <a:rPr lang="en-US" altLang="zh-CN" dirty="0">
                <a:solidFill>
                  <a:srgbClr val="FFFF99"/>
                </a:solidFill>
                <a:ea typeface="宋体" panose="02010600030101010101" pitchFamily="2" charset="-122"/>
              </a:rPr>
              <a:t>Decoding</a:t>
            </a:r>
          </a:p>
        </p:txBody>
      </p:sp>
      <p:sp>
        <p:nvSpPr>
          <p:cNvPr id="76811" name="WordArt 31"/>
          <p:cNvSpPr>
            <a:spLocks noChangeArrowheads="1" noChangeShapeType="1" noTextEdit="1"/>
          </p:cNvSpPr>
          <p:nvPr/>
        </p:nvSpPr>
        <p:spPr bwMode="auto">
          <a:xfrm>
            <a:off x="914400" y="1752600"/>
            <a:ext cx="1219200" cy="4492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2800"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Impact" panose="020B0806030902050204" pitchFamily="34" charset="0"/>
              </a:rPr>
              <a:t>Example</a:t>
            </a:r>
            <a:endParaRPr lang="zh-CN" altLang="en-US" sz="2800"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Impact" panose="020B0806030902050204" pitchFamily="34" charset="0"/>
            </a:endParaRPr>
          </a:p>
        </p:txBody>
      </p:sp>
      <p:sp>
        <p:nvSpPr>
          <p:cNvPr id="139296" name="WordArt 32"/>
          <p:cNvSpPr>
            <a:spLocks noChangeArrowheads="1" noChangeShapeType="1" noTextEdit="1"/>
          </p:cNvSpPr>
          <p:nvPr/>
        </p:nvSpPr>
        <p:spPr bwMode="auto">
          <a:xfrm>
            <a:off x="762000" y="4503738"/>
            <a:ext cx="1219200" cy="44926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2800"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Impact" panose="020B0806030902050204" pitchFamily="34" charset="0"/>
              </a:rPr>
              <a:t>Solution</a:t>
            </a:r>
            <a:endParaRPr lang="zh-CN" altLang="en-US" sz="2800"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Impact" panose="020B0806030902050204" pitchFamily="34"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9296"/>
                                        </p:tgtEl>
                                        <p:attrNameLst>
                                          <p:attrName>style.visibility</p:attrName>
                                        </p:attrNameLst>
                                      </p:cBhvr>
                                      <p:to>
                                        <p:strVal val="visible"/>
                                      </p:to>
                                    </p:set>
                                    <p:animEffect transition="in" filter="dissolve">
                                      <p:cBhvr>
                                        <p:cTn id="7" dur="500"/>
                                        <p:tgtEl>
                                          <p:spTgt spid="139296"/>
                                        </p:tgtEl>
                                      </p:cBhvr>
                                    </p:animEffect>
                                  </p:childTnLst>
                                </p:cTn>
                              </p:par>
                            </p:childTnLst>
                          </p:cTn>
                        </p:par>
                        <p:par>
                          <p:cTn id="8" fill="hold" nodeType="afterGroup">
                            <p:stCondLst>
                              <p:cond delay="500"/>
                            </p:stCondLst>
                            <p:childTnLst>
                              <p:par>
                                <p:cTn id="9" presetID="22" presetClass="exit" presetSubtype="1" fill="hold" nodeType="afterEffect">
                                  <p:stCondLst>
                                    <p:cond delay="0"/>
                                  </p:stCondLst>
                                  <p:childTnLst>
                                    <p:animEffect transition="out" filter="wipe(up)">
                                      <p:cBhvr>
                                        <p:cTn id="10" dur="2000"/>
                                        <p:tgtEl>
                                          <p:spTgt spid="139276"/>
                                        </p:tgtEl>
                                      </p:cBhvr>
                                    </p:animEffect>
                                    <p:set>
                                      <p:cBhvr>
                                        <p:cTn id="11" dur="1" fill="hold">
                                          <p:stCondLst>
                                            <p:cond delay="1999"/>
                                          </p:stCondLst>
                                        </p:cTn>
                                        <p:tgtEl>
                                          <p:spTgt spid="139276"/>
                                        </p:tgtEl>
                                        <p:attrNameLst>
                                          <p:attrName>style.visibility</p:attrName>
                                        </p:attrNameLst>
                                      </p:cBhvr>
                                      <p:to>
                                        <p:strVal val="hidden"/>
                                      </p:to>
                                    </p:set>
                                  </p:childTnLst>
                                </p:cTn>
                              </p:par>
                            </p:childTnLst>
                          </p:cTn>
                        </p:par>
                        <p:par>
                          <p:cTn id="12" fill="hold" nodeType="afterGroup">
                            <p:stCondLst>
                              <p:cond delay="2500"/>
                            </p:stCondLst>
                            <p:childTnLst>
                              <p:par>
                                <p:cTn id="13" presetID="17" presetClass="entr" presetSubtype="10" fill="hold" grpId="0" nodeType="afterEffect">
                                  <p:stCondLst>
                                    <p:cond delay="0"/>
                                  </p:stCondLst>
                                  <p:childTnLst>
                                    <p:set>
                                      <p:cBhvr>
                                        <p:cTn id="14" dur="1" fill="hold">
                                          <p:stCondLst>
                                            <p:cond delay="0"/>
                                          </p:stCondLst>
                                        </p:cTn>
                                        <p:tgtEl>
                                          <p:spTgt spid="139290"/>
                                        </p:tgtEl>
                                        <p:attrNameLst>
                                          <p:attrName>style.visibility</p:attrName>
                                        </p:attrNameLst>
                                      </p:cBhvr>
                                      <p:to>
                                        <p:strVal val="visible"/>
                                      </p:to>
                                    </p:set>
                                    <p:anim calcmode="lin" valueType="num">
                                      <p:cBhvr>
                                        <p:cTn id="15" dur="1000" fill="hold"/>
                                        <p:tgtEl>
                                          <p:spTgt spid="139290"/>
                                        </p:tgtEl>
                                        <p:attrNameLst>
                                          <p:attrName>ppt_w</p:attrName>
                                        </p:attrNameLst>
                                      </p:cBhvr>
                                      <p:tavLst>
                                        <p:tav tm="0">
                                          <p:val>
                                            <p:fltVal val="0"/>
                                          </p:val>
                                        </p:tav>
                                        <p:tav tm="100000">
                                          <p:val>
                                            <p:strVal val="#ppt_w"/>
                                          </p:val>
                                        </p:tav>
                                      </p:tavLst>
                                    </p:anim>
                                    <p:anim calcmode="lin" valueType="num">
                                      <p:cBhvr>
                                        <p:cTn id="16" dur="1000" fill="hold"/>
                                        <p:tgtEl>
                                          <p:spTgt spid="13929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90" grpId="0"/>
      <p:bldP spid="13929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685799" y="651669"/>
            <a:ext cx="7205819" cy="46166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dirty="0">
                <a:solidFill>
                  <a:srgbClr val="FFFF99"/>
                </a:solidFill>
                <a:ea typeface="宋体" panose="02010600030101010101" pitchFamily="2" charset="-122"/>
              </a:rPr>
              <a:t>Control Signal Generation by Decoding Counter Outputs</a:t>
            </a:r>
          </a:p>
        </p:txBody>
      </p:sp>
      <p:sp>
        <p:nvSpPr>
          <p:cNvPr id="5" name="矩形 4"/>
          <p:cNvSpPr/>
          <p:nvPr/>
        </p:nvSpPr>
        <p:spPr>
          <a:xfrm>
            <a:off x="699976" y="1350333"/>
            <a:ext cx="7735187" cy="461665"/>
          </a:xfrm>
          <a:prstGeom prst="rect">
            <a:avLst/>
          </a:prstGeom>
        </p:spPr>
        <p:txBody>
          <a:bodyPr wrap="square">
            <a:spAutoFit/>
          </a:bodyPr>
          <a:lstStyle/>
          <a:p>
            <a:r>
              <a:rPr lang="en-US" altLang="zh-CN" dirty="0">
                <a:ea typeface="宋体" charset="-122"/>
              </a:rPr>
              <a:t>Using counter to realize </a:t>
            </a:r>
            <a:r>
              <a:rPr lang="en-US" altLang="zh-CN" dirty="0" smtClean="0">
                <a:ea typeface="宋体" charset="-122"/>
              </a:rPr>
              <a:t>following control </a:t>
            </a:r>
            <a:r>
              <a:rPr lang="en-US" altLang="zh-CN" dirty="0">
                <a:ea typeface="宋体" charset="-122"/>
              </a:rPr>
              <a:t>signals</a:t>
            </a:r>
            <a:endParaRPr lang="zh-CN" altLang="en-US" dirty="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96" y="2057400"/>
            <a:ext cx="4319588" cy="13525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1001" y="3048000"/>
            <a:ext cx="3314162" cy="3099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968478" y="3886200"/>
            <a:ext cx="4100624" cy="1200329"/>
          </a:xfrm>
          <a:prstGeom prst="rect">
            <a:avLst/>
          </a:prstGeom>
          <a:noFill/>
        </p:spPr>
        <p:txBody>
          <a:bodyPr wrap="square" rtlCol="0">
            <a:spAutoFit/>
          </a:bodyPr>
          <a:lstStyle/>
          <a:p>
            <a:r>
              <a:rPr lang="en-US" altLang="zh-CN" dirty="0" smtClean="0"/>
              <a:t>74LS393</a:t>
            </a:r>
            <a:r>
              <a:rPr lang="en-US" altLang="zh-CN" dirty="0"/>
              <a:t>:</a:t>
            </a:r>
            <a:r>
              <a:rPr lang="zh-CN" altLang="en-US" dirty="0" smtClean="0"/>
              <a:t> </a:t>
            </a:r>
            <a:endParaRPr lang="en-US" altLang="zh-CN" dirty="0" smtClean="0"/>
          </a:p>
          <a:p>
            <a:r>
              <a:rPr lang="en-US" altLang="zh-CN" dirty="0" smtClean="0"/>
              <a:t>Dual 4-bit Binary Counter.</a:t>
            </a:r>
          </a:p>
          <a:p>
            <a:r>
              <a:rPr lang="zh-CN" altLang="en-US" dirty="0"/>
              <a:t>双四位二进制计数器</a:t>
            </a:r>
          </a:p>
        </p:txBody>
      </p:sp>
    </p:spTree>
    <p:extLst>
      <p:ext uri="{BB962C8B-B14F-4D97-AF65-F5344CB8AC3E}">
        <p14:creationId xmlns:p14="http://schemas.microsoft.com/office/powerpoint/2010/main" val="383382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95400"/>
            <a:ext cx="7273925" cy="29876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7"/>
          <p:cNvSpPr txBox="1">
            <a:spLocks noChangeArrowheads="1"/>
          </p:cNvSpPr>
          <p:nvPr/>
        </p:nvSpPr>
        <p:spPr>
          <a:xfrm>
            <a:off x="979486" y="4343400"/>
            <a:ext cx="7631113" cy="1671637"/>
          </a:xfrm>
          <a:prstGeom prst="rect">
            <a:avLst/>
          </a:prstGeom>
        </p:spPr>
        <p:txBody>
          <a:bodyPr/>
          <a:lstStyle>
            <a:lvl1pPr marL="342900" indent="-342900" algn="l" rtl="0" eaLnBrk="0" fontAlgn="base" hangingPunct="0">
              <a:spcBef>
                <a:spcPct val="20000"/>
              </a:spcBef>
              <a:spcAft>
                <a:spcPct val="0"/>
              </a:spcAft>
              <a:buClr>
                <a:schemeClr val="tx2"/>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zh-CN" dirty="0" smtClean="0"/>
              <a:t>E</a:t>
            </a:r>
            <a:r>
              <a:rPr lang="en-US" altLang="zh-CN" baseline="-25000" dirty="0" smtClean="0"/>
              <a:t>1</a:t>
            </a:r>
            <a:r>
              <a:rPr lang="en-US" altLang="zh-CN" dirty="0" smtClean="0"/>
              <a:t> = f(Q</a:t>
            </a:r>
            <a:r>
              <a:rPr lang="en-US" altLang="zh-CN" baseline="-25000" dirty="0" smtClean="0"/>
              <a:t>3</a:t>
            </a:r>
            <a:r>
              <a:rPr lang="en-US" altLang="zh-CN" dirty="0" smtClean="0"/>
              <a:t>,Q</a:t>
            </a:r>
            <a:r>
              <a:rPr lang="en-US" altLang="zh-CN" baseline="-25000" dirty="0" smtClean="0"/>
              <a:t>2</a:t>
            </a:r>
            <a:r>
              <a:rPr lang="en-US" altLang="zh-CN" dirty="0" smtClean="0"/>
              <a:t>,Q</a:t>
            </a:r>
            <a:r>
              <a:rPr lang="en-US" altLang="zh-CN" baseline="-25000" dirty="0" smtClean="0"/>
              <a:t>1</a:t>
            </a:r>
            <a:r>
              <a:rPr lang="en-US" altLang="zh-CN" dirty="0" smtClean="0"/>
              <a:t>,Q</a:t>
            </a:r>
            <a:r>
              <a:rPr lang="en-US" altLang="zh-CN" baseline="-25000" dirty="0" smtClean="0"/>
              <a:t>0</a:t>
            </a:r>
            <a:r>
              <a:rPr lang="en-US" altLang="zh-CN" dirty="0" smtClean="0"/>
              <a:t>) = m(2,3,8,9,10,11)</a:t>
            </a:r>
          </a:p>
          <a:p>
            <a:pPr>
              <a:buFont typeface="Wingdings" pitchFamily="2" charset="2"/>
              <a:buNone/>
            </a:pPr>
            <a:r>
              <a:rPr lang="en-US" altLang="zh-CN" dirty="0" smtClean="0"/>
              <a:t>E</a:t>
            </a:r>
            <a:r>
              <a:rPr lang="en-US" altLang="zh-CN" baseline="-25000" dirty="0" smtClean="0"/>
              <a:t>2</a:t>
            </a:r>
            <a:r>
              <a:rPr lang="en-US" altLang="zh-CN" dirty="0" smtClean="0"/>
              <a:t> = f(Q</a:t>
            </a:r>
            <a:r>
              <a:rPr lang="en-US" altLang="zh-CN" baseline="-25000" dirty="0" smtClean="0"/>
              <a:t>3</a:t>
            </a:r>
            <a:r>
              <a:rPr lang="en-US" altLang="zh-CN" dirty="0" smtClean="0"/>
              <a:t>,Q</a:t>
            </a:r>
            <a:r>
              <a:rPr lang="en-US" altLang="zh-CN" baseline="-25000" dirty="0" smtClean="0"/>
              <a:t>2</a:t>
            </a:r>
            <a:r>
              <a:rPr lang="en-US" altLang="zh-CN" dirty="0" smtClean="0"/>
              <a:t>,Q</a:t>
            </a:r>
            <a:r>
              <a:rPr lang="en-US" altLang="zh-CN" baseline="-25000" dirty="0" smtClean="0"/>
              <a:t>1</a:t>
            </a:r>
            <a:r>
              <a:rPr lang="en-US" altLang="zh-CN" dirty="0" smtClean="0"/>
              <a:t>,Q</a:t>
            </a:r>
            <a:r>
              <a:rPr lang="en-US" altLang="zh-CN" baseline="-25000" dirty="0" smtClean="0"/>
              <a:t>0</a:t>
            </a:r>
            <a:r>
              <a:rPr lang="en-US" altLang="zh-CN" dirty="0" smtClean="0"/>
              <a:t>) = m(5)</a:t>
            </a:r>
          </a:p>
          <a:p>
            <a:pPr>
              <a:buFont typeface="Wingdings" pitchFamily="2" charset="2"/>
              <a:buNone/>
            </a:pPr>
            <a:r>
              <a:rPr lang="en-US" altLang="zh-CN" dirty="0" smtClean="0"/>
              <a:t>E</a:t>
            </a:r>
            <a:r>
              <a:rPr lang="en-US" altLang="zh-CN" baseline="-25000" dirty="0" smtClean="0"/>
              <a:t>3</a:t>
            </a:r>
            <a:r>
              <a:rPr lang="en-US" altLang="zh-CN" dirty="0" smtClean="0"/>
              <a:t> = f(Q</a:t>
            </a:r>
            <a:r>
              <a:rPr lang="en-US" altLang="zh-CN" baseline="-25000" dirty="0" smtClean="0"/>
              <a:t>3</a:t>
            </a:r>
            <a:r>
              <a:rPr lang="en-US" altLang="zh-CN" dirty="0" smtClean="0"/>
              <a:t>,Q</a:t>
            </a:r>
            <a:r>
              <a:rPr lang="en-US" altLang="zh-CN" baseline="-25000" dirty="0" smtClean="0"/>
              <a:t>2</a:t>
            </a:r>
            <a:r>
              <a:rPr lang="en-US" altLang="zh-CN" dirty="0" smtClean="0"/>
              <a:t>,Q</a:t>
            </a:r>
            <a:r>
              <a:rPr lang="en-US" altLang="zh-CN" baseline="-25000" dirty="0" smtClean="0"/>
              <a:t>1</a:t>
            </a:r>
            <a:r>
              <a:rPr lang="en-US" altLang="zh-CN" dirty="0" smtClean="0"/>
              <a:t>,Q</a:t>
            </a:r>
            <a:r>
              <a:rPr lang="en-US" altLang="zh-CN" baseline="-25000" dirty="0" smtClean="0"/>
              <a:t>0</a:t>
            </a:r>
            <a:r>
              <a:rPr lang="en-US" altLang="zh-CN" dirty="0" smtClean="0"/>
              <a:t>) = m(9)</a:t>
            </a:r>
            <a:endParaRPr lang="zh-CN" altLang="en-US" dirty="0"/>
          </a:p>
        </p:txBody>
      </p:sp>
      <p:sp>
        <p:nvSpPr>
          <p:cNvPr id="6" name="Rectangle 30"/>
          <p:cNvSpPr>
            <a:spLocks noChangeArrowheads="1"/>
          </p:cNvSpPr>
          <p:nvPr/>
        </p:nvSpPr>
        <p:spPr bwMode="auto">
          <a:xfrm>
            <a:off x="685799" y="651669"/>
            <a:ext cx="7205819" cy="46166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dirty="0">
                <a:solidFill>
                  <a:srgbClr val="FFFF99"/>
                </a:solidFill>
                <a:ea typeface="宋体" panose="02010600030101010101" pitchFamily="2" charset="-122"/>
              </a:rPr>
              <a:t>Control Signal Generation by Decoding Counter Outputs</a:t>
            </a:r>
          </a:p>
        </p:txBody>
      </p:sp>
    </p:spTree>
    <p:extLst>
      <p:ext uri="{BB962C8B-B14F-4D97-AF65-F5344CB8AC3E}">
        <p14:creationId xmlns:p14="http://schemas.microsoft.com/office/powerpoint/2010/main" val="193403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10.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11.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12.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13.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14.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15.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16.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17.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18.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19.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2.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20.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21.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22.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23.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24.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25.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26.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27.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3.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4.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5.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6.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7.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8.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ags/tag9.xml><?xml version="1.0" encoding="utf-8"?>
<p:tagLst xmlns:a="http://schemas.openxmlformats.org/drawingml/2006/main" xmlns:r="http://schemas.openxmlformats.org/officeDocument/2006/relationships" xmlns:p="http://schemas.openxmlformats.org/presentationml/2006/main">
  <p:tag name="POWER3D TITLE" val="C:\Program Files\PowerPlugs\3D Titles\Volume I\\Diamonds 02.p3d"/>
  <p:tag name="POWER3D TITLE SOUND" val="Synthesizer"/>
  <p:tag name="POWER3D TITLE OPTIONS" val="0 -1 158644 Reverse"/>
  <p:tag name="POWER3D TEXT0" val="The Science of Electronics"/>
  <p:tag name="POWER3D FONT0" val="Arial"/>
  <p:tag name="POWER3D TITLE OPTIONS0" val="1 1 0 100"/>
  <p:tag name="POWER3D TEXT1" val="Digital"/>
  <p:tag name="POWER3D FONT1" val="Arial"/>
  <p:tag name="POWER3D TITLE OPTIONS1" val="1 1 0 100"/>
</p:tagLst>
</file>

<file path=ppt/theme/theme1.xml><?xml version="1.0" encoding="utf-8"?>
<a:theme xmlns:a="http://schemas.openxmlformats.org/drawingml/2006/main" name="Hightech027 Print PowerPlugs Favorites 2">
  <a:themeElements>
    <a:clrScheme name="">
      <a:dk1>
        <a:srgbClr val="000000"/>
      </a:dk1>
      <a:lt1>
        <a:srgbClr val="B2B2B2"/>
      </a:lt1>
      <a:dk2>
        <a:srgbClr val="663300"/>
      </a:dk2>
      <a:lt2>
        <a:srgbClr val="B2B2B2"/>
      </a:lt2>
      <a:accent1>
        <a:srgbClr val="FFCC00"/>
      </a:accent1>
      <a:accent2>
        <a:srgbClr val="CC6600"/>
      </a:accent2>
      <a:accent3>
        <a:srgbClr val="D5D5D5"/>
      </a:accent3>
      <a:accent4>
        <a:srgbClr val="000000"/>
      </a:accent4>
      <a:accent5>
        <a:srgbClr val="FFE2AA"/>
      </a:accent5>
      <a:accent6>
        <a:srgbClr val="B95C00"/>
      </a:accent6>
      <a:hlink>
        <a:srgbClr val="FF9900"/>
      </a:hlink>
      <a:folHlink>
        <a:srgbClr val="B2B2B2"/>
      </a:folHlink>
    </a:clrScheme>
    <a:fontScheme name="Hightech027 Print PowerPlugs Favorites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Hightech027 Print PowerPlugs Favorites 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ghtech027 Print PowerPlugs Favorites 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ightech027 Print PowerPlugs Favorites 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ightech027 Print PowerPlugs Favorites 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ightech027 Print PowerPlugs Favorites 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ightech027 Print PowerPlugs Favorites 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ightech027 Print PowerPlugs Favorites 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Hightech027 Print PowerPlugs Favorites 2</Template>
  <TotalTime>8129</TotalTime>
  <Words>6513</Words>
  <Application>Microsoft Office PowerPoint</Application>
  <PresentationFormat>全屏显示(4:3)</PresentationFormat>
  <Paragraphs>1408</Paragraphs>
  <Slides>119</Slides>
  <Notes>76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119</vt:i4>
      </vt:variant>
    </vt:vector>
  </HeadingPairs>
  <TitlesOfParts>
    <vt:vector size="132" baseType="lpstr">
      <vt:lpstr>宋体</vt:lpstr>
      <vt:lpstr>Arial</vt:lpstr>
      <vt:lpstr>Comic Sans MS</vt:lpstr>
      <vt:lpstr>Impact</vt:lpstr>
      <vt:lpstr>Symbol</vt:lpstr>
      <vt:lpstr>Times</vt:lpstr>
      <vt:lpstr>Times New Roman</vt:lpstr>
      <vt:lpstr>Verdana</vt:lpstr>
      <vt:lpstr>Wingdings</vt:lpstr>
      <vt:lpstr>Hightech027 Print PowerPlugs Favorites 2</vt:lpstr>
      <vt:lpstr>CorelDRAW</vt:lpstr>
      <vt:lpstr>Visio</vt:lpstr>
      <vt:lpstr>Bitmap 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Figure 8.7 Asynchronously clocked modulus-12 counter with asynchronous recycling.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State Diagram of Mealy model</vt:lpstr>
      <vt:lpstr>State Diagram of Moore model</vt:lpstr>
      <vt:lpstr>State Diagram</vt:lpstr>
      <vt:lpstr>State Table（状态表）</vt:lpstr>
      <vt:lpstr>State Table</vt:lpstr>
      <vt:lpstr>Transition Table(状态转换表)</vt:lpstr>
      <vt:lpstr>Transition Table</vt:lpstr>
      <vt:lpstr>Excitation Table and Equations (激励表与激励函数)</vt:lpstr>
      <vt:lpstr>Excitation Table and Equations</vt:lpstr>
      <vt:lpstr>Excitation Table and Equations</vt:lpstr>
      <vt:lpstr>Excitation Table and Equations</vt:lpstr>
      <vt:lpstr>Excitation Table and Equations</vt:lpstr>
      <vt:lpstr>Excitation Table and Equations</vt:lpstr>
      <vt:lpstr>Excitation Table and Equations</vt:lpstr>
      <vt:lpstr>Excitation Table and Equations</vt:lpstr>
      <vt:lpstr>Excitation Table and Equations</vt:lpstr>
      <vt:lpstr>Excitation Table and Equations</vt:lpstr>
      <vt:lpstr>Excitation Table and Equations</vt:lpstr>
      <vt:lpstr>Excitation Table and Equations</vt:lpstr>
      <vt:lpstr>Excitation Realization Cost</vt:lpstr>
      <vt:lpstr>Excitation Realization Cost</vt:lpstr>
      <vt:lpstr>Excitation Realization Cost</vt:lpstr>
      <vt:lpstr>Excitation Realization Cost</vt:lpstr>
      <vt:lpstr>Sequential Circuits’ Analysis</vt:lpstr>
      <vt:lpstr>Synchronous Sequential Circuit Analysis</vt:lpstr>
      <vt:lpstr>Analysis Examples</vt:lpstr>
      <vt:lpstr>Analysis Examples</vt:lpstr>
      <vt:lpstr>Analysis Examples</vt:lpstr>
      <vt:lpstr>Analysis Examples</vt:lpstr>
      <vt:lpstr>Analysis Examples</vt:lpstr>
      <vt:lpstr>Analysis Examples</vt:lpstr>
      <vt:lpstr>Analysis Examples</vt:lpstr>
      <vt:lpstr>Analysis Examples</vt:lpstr>
      <vt:lpstr>Analysis Examples</vt:lpstr>
      <vt:lpstr>Analysis Examples</vt:lpstr>
      <vt:lpstr>Analysis Examples</vt:lpstr>
      <vt:lpstr>Analysis Examples</vt:lpstr>
      <vt:lpstr>Exercise</vt:lpstr>
      <vt:lpstr>PowerPoint 演示文稿</vt:lpstr>
      <vt:lpstr>PowerPoint 演示文稿</vt:lpstr>
      <vt:lpstr>PowerPoint 演示文稿</vt:lpstr>
      <vt:lpstr>Construction of State Diagrams </vt:lpstr>
      <vt:lpstr>Example 1: Synchronous Decade Counter </vt:lpstr>
      <vt:lpstr>Example 1: Synchronous Decade Counter </vt:lpstr>
      <vt:lpstr>Example 2-1:  Sequence Detector </vt:lpstr>
      <vt:lpstr>Example 2-1:  Sequence Detector </vt:lpstr>
      <vt:lpstr>Example 2-2:  Sequence Detector</vt:lpstr>
      <vt:lpstr>Example 2-2:  Sequence Detector</vt:lpstr>
      <vt:lpstr>PowerPoint 演示文稿</vt:lpstr>
      <vt:lpstr>J-K Flip Flop Design of a 4-bit Binary Up Counter  </vt:lpstr>
      <vt:lpstr>PowerPoint 演示文稿</vt:lpstr>
      <vt:lpstr>PowerPoint 演示文稿</vt:lpstr>
      <vt:lpstr>PowerPoint 演示文稿</vt:lpstr>
      <vt:lpstr>J-K Flip Flop Design of a 4-bit Binary Up Counter </vt:lpstr>
      <vt:lpstr>J-K Flip Flop Design of a Binary Up Counter with EN and CO</vt:lpstr>
      <vt:lpstr>Synchronous binary counters using D flip-flops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Arbitrary Sequence Counter (任意序列计数器)</vt:lpstr>
      <vt:lpstr>Example</vt:lpstr>
      <vt:lpstr>Example</vt:lpstr>
      <vt:lpstr>Example</vt:lpstr>
      <vt:lpstr>PowerPoint 演示文稿</vt:lpstr>
      <vt:lpstr>Homework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HOMEWORK</vt:lpstr>
    </vt:vector>
  </TitlesOfParts>
  <Company>self</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David Buchla</dc:creator>
  <cp:lastModifiedBy>YXD</cp:lastModifiedBy>
  <cp:revision>221</cp:revision>
  <dcterms:created xsi:type="dcterms:W3CDTF">2006-09-20T21:54:22Z</dcterms:created>
  <dcterms:modified xsi:type="dcterms:W3CDTF">2017-12-20T06:03:57Z</dcterms:modified>
</cp:coreProperties>
</file>